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5" r:id="rId2"/>
    <p:sldId id="306" r:id="rId3"/>
    <p:sldId id="307" r:id="rId4"/>
    <p:sldId id="296" r:id="rId5"/>
    <p:sldId id="281" r:id="rId6"/>
    <p:sldId id="284" r:id="rId7"/>
    <p:sldId id="286" r:id="rId8"/>
    <p:sldId id="271" r:id="rId9"/>
    <p:sldId id="294" r:id="rId10"/>
    <p:sldId id="301" r:id="rId11"/>
    <p:sldId id="303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194"/>
    <a:srgbClr val="FBC293"/>
    <a:srgbClr val="FBD7A3"/>
    <a:srgbClr val="FADF94"/>
    <a:srgbClr val="FD9473"/>
    <a:srgbClr val="FC8B46"/>
    <a:srgbClr val="FD8863"/>
    <a:srgbClr val="FF8989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660"/>
  </p:normalViewPr>
  <p:slideViewPr>
    <p:cSldViewPr>
      <p:cViewPr varScale="1">
        <p:scale>
          <a:sx n="112" d="100"/>
          <a:sy n="112" d="100"/>
        </p:scale>
        <p:origin x="19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63CE8-D79B-4DEE-836E-718577519BB9}" type="datetimeFigureOut">
              <a:rPr kumimoji="1" lang="ja-JP" altLang="en-US" smtClean="0"/>
              <a:t>2015/11/18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B351-FCF3-4073-AD17-7B330403B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17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23DE7-23B0-4841-918F-8F746A6DB21C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079BB-94FF-4CD1-ADA6-5A9B778DB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3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B38DB-FAA3-7D42-B48A-FAB328855F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477C-A6A9-49F2-BA32-DFB3F03D0DA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5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8951-4D86-4AAD-8A52-5ABB02295F8A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6331-B728-47B4-A4B2-675E2150C0F3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5733-81EB-4985-AA1A-F226E0AC9F8E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owerpoint-temp-bg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40856" y="534988"/>
            <a:ext cx="4114800" cy="2693656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sz="3800" b="1" i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40856" y="3429000"/>
            <a:ext cx="4114800" cy="823442"/>
          </a:xfrm>
          <a:prstGeom prst="rect">
            <a:avLst/>
          </a:prstGeom>
        </p:spPr>
        <p:txBody>
          <a:bodyPr vert="horz" anchor="b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44663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1BA0-A564-4916-AD6C-3E06D2112C9A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4C5C-74BD-460D-8F29-F33F2E8296EA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3C2D-7AFE-489F-A21D-FC326DB87515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774B-48AE-41B3-924F-06C202E876E5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A4AD-CA35-4639-9AD1-2E2BFF33FC7C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97-BD2F-49F1-B8CF-4B0DD3931E75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F6F-1A33-478F-A509-ABFB10FFC61F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0BB-1F05-4C27-83CB-0FB5BFB06D98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E799-643D-41ED-AD7D-F009A8C14FB4}" type="datetime1">
              <a:rPr lang="en-GB" altLang="ja-JP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C078-85C5-4962-9A70-113100167F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3" Type="http://schemas.openxmlformats.org/officeDocument/2006/relationships/image" Target="../media/image4.jpeg"/><Relationship Id="rId21" Type="http://schemas.openxmlformats.org/officeDocument/2006/relationships/image" Target="../media/image21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microsoft.com/office/2007/relationships/hdphoto" Target="../media/hdphoto1.wdp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3.jpeg"/><Relationship Id="rId10" Type="http://schemas.openxmlformats.org/officeDocument/2006/relationships/image" Target="../media/image11.jpe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995936" y="692696"/>
            <a:ext cx="4724214" cy="252028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r">
              <a:buNone/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Refugee Economies in Uganda </a:t>
            </a:r>
          </a:p>
          <a:p>
            <a:pPr marL="0" indent="0"/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819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4321063" y="2132856"/>
            <a:ext cx="4399087" cy="230425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Methodological Workshop on Measuring Impacts of Refugees &amp; IDPs on Host Countries and Communities </a:t>
            </a:r>
          </a:p>
          <a:p>
            <a:pPr marL="0" indent="0" algn="r"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November 20-21, 2015</a:t>
            </a:r>
          </a:p>
        </p:txBody>
      </p:sp>
      <p:pic>
        <p:nvPicPr>
          <p:cNvPr id="4" name="Picture 2" descr="P:\Communications\Branding and logo\Other logos\ODID logo\Bitmap\ODID_logo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6124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627784" y="5667161"/>
            <a:ext cx="4392488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Naohiko Omata</a:t>
            </a:r>
          </a:p>
        </p:txBody>
      </p:sp>
    </p:spTree>
    <p:extLst>
      <p:ext uri="{BB962C8B-B14F-4D97-AF65-F5344CB8AC3E}">
        <p14:creationId xmlns:p14="http://schemas.microsoft.com/office/powerpoint/2010/main" val="1052634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56784" cy="72008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Summary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03232" cy="49487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Total survey implementation period: 9 months </a:t>
            </a:r>
          </a:p>
          <a:p>
            <a:endParaRPr lang="en-US" sz="4400" dirty="0" smtClean="0"/>
          </a:p>
          <a:p>
            <a:pPr lvl="0"/>
            <a:r>
              <a:rPr lang="en-GB" altLang="ja-JP" sz="4400" dirty="0" smtClean="0"/>
              <a:t>Involved more than 50 people in this survey project </a:t>
            </a:r>
          </a:p>
          <a:p>
            <a:pPr lvl="0"/>
            <a:endParaRPr lang="en-GB" altLang="ja-JP" sz="4400" dirty="0" smtClean="0"/>
          </a:p>
          <a:p>
            <a:pPr lvl="0"/>
            <a:r>
              <a:rPr lang="en-GB" altLang="ja-JP" sz="4400" dirty="0" smtClean="0"/>
              <a:t>Attempted </a:t>
            </a:r>
            <a:r>
              <a:rPr lang="en-GB" altLang="ja-JP" sz="4400" dirty="0"/>
              <a:t>to do the best with the given conditions  </a:t>
            </a:r>
            <a:endParaRPr lang="en-GB" altLang="ja-JP" sz="4400" dirty="0" smtClean="0"/>
          </a:p>
          <a:p>
            <a:pPr lvl="0"/>
            <a:endParaRPr lang="en-GB" altLang="ja-JP" sz="4400" dirty="0" smtClean="0"/>
          </a:p>
          <a:p>
            <a:pPr lvl="0"/>
            <a:r>
              <a:rPr lang="en-GB" altLang="ja-JP" sz="4400" dirty="0" smtClean="0"/>
              <a:t>Produced </a:t>
            </a:r>
            <a:r>
              <a:rPr lang="en-GB" altLang="ja-JP" sz="4400" dirty="0"/>
              <a:t>reasonably good </a:t>
            </a:r>
            <a:r>
              <a:rPr lang="en-GB" altLang="ja-JP" sz="4400" dirty="0" smtClean="0"/>
              <a:t>dataset </a:t>
            </a:r>
            <a:r>
              <a:rPr lang="en-GB" altLang="ja-JP" sz="4400" dirty="0"/>
              <a:t>from 1,600 refugee households  </a:t>
            </a:r>
            <a:endParaRPr lang="ja-JP" altLang="ja-JP" sz="4400" dirty="0"/>
          </a:p>
          <a:p>
            <a:endParaRPr lang="en-GB" altLang="ja-JP" sz="4400" dirty="0" smtClean="0"/>
          </a:p>
          <a:p>
            <a:r>
              <a:rPr lang="en-GB" altLang="ja-JP" sz="4400" dirty="0" smtClean="0"/>
              <a:t>Our data: ‘imperfect </a:t>
            </a:r>
            <a:r>
              <a:rPr lang="en-GB" altLang="ja-JP" sz="4400" dirty="0"/>
              <a:t>but </a:t>
            </a:r>
            <a:r>
              <a:rPr lang="en-GB" altLang="ja-JP" sz="4400" dirty="0" smtClean="0"/>
              <a:t>valuable’ (Jacobsen &amp; Landau 2003)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Communications\Branding and logo\Group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888"/>
            <a:ext cx="9054656" cy="51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829496" y="534896"/>
            <a:ext cx="699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accent5">
                    <a:lumMod val="75000"/>
                  </a:schemeClr>
                </a:solidFill>
              </a:rPr>
              <a:t>www.oxhip.org</a:t>
            </a:r>
          </a:p>
        </p:txBody>
      </p:sp>
      <p:pic>
        <p:nvPicPr>
          <p:cNvPr id="1026" name="Picture 2" descr="P:\Communications\Branding and logo\OxHIP\oxhip logo\Lock Up\CMYK\JPEG\2872 UoO OxHIP Logo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237500"/>
            <a:ext cx="1286500" cy="1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88398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Humanitarian Innovation Project (HIP)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452715"/>
          </a:xfrm>
        </p:spPr>
        <p:txBody>
          <a:bodyPr>
            <a:normAutofit/>
          </a:bodyPr>
          <a:lstStyle/>
          <a:p>
            <a:r>
              <a:rPr lang="en-GB" altLang="ja-JP" sz="3000" dirty="0" smtClean="0"/>
              <a:t>Research project based at RSC, Oxford</a:t>
            </a:r>
          </a:p>
          <a:p>
            <a:r>
              <a:rPr lang="en-GB" altLang="ja-JP" sz="3000" dirty="0" smtClean="0"/>
              <a:t>Initial research focus: understanding the role of innovation, technology and the private sector in refugee assistance</a:t>
            </a:r>
          </a:p>
          <a:p>
            <a:r>
              <a:rPr lang="en-US" sz="3000" dirty="0" smtClean="0"/>
              <a:t>Pilot case study across 3 research sites in Uganda between 2012 and 2013  </a:t>
            </a:r>
          </a:p>
          <a:p>
            <a:r>
              <a:rPr lang="en-GB" sz="3000" dirty="0"/>
              <a:t>Mixed methods approach: </a:t>
            </a:r>
            <a:r>
              <a:rPr lang="en-GB" sz="3000" dirty="0" smtClean="0"/>
              <a:t>from qualitative to quantitative methods </a:t>
            </a:r>
            <a:endParaRPr lang="en-GB" sz="3000" dirty="0"/>
          </a:p>
          <a:p>
            <a:r>
              <a:rPr lang="en-GB" sz="3000" dirty="0" smtClean="0"/>
              <a:t>Participatory </a:t>
            </a:r>
            <a:r>
              <a:rPr lang="en-GB" sz="3000" dirty="0"/>
              <a:t>approach: worked with more than 40 local and refugee research assistants</a:t>
            </a:r>
            <a:endParaRPr lang="en-US" sz="30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3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3520" y="2564348"/>
            <a:ext cx="1103698" cy="699786"/>
            <a:chOff x="539552" y="1889431"/>
            <a:chExt cx="1116443" cy="933047"/>
          </a:xfrm>
        </p:grpSpPr>
        <p:pic>
          <p:nvPicPr>
            <p:cNvPr id="5" name="Picture 4" descr="http://www.oxhip.org/wp-content/uploads/Robert-RA.jpg"/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5820" y="1889431"/>
              <a:ext cx="457874" cy="51170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539552" y="2371073"/>
              <a:ext cx="111644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PGothic" pitchFamily="34" charset="-128"/>
                  <a:cs typeface="MS PGothic" pitchFamily="34" charset="-128"/>
                </a:rPr>
                <a:t>Robert </a:t>
              </a:r>
              <a:r>
                <a:rPr kumimoji="0" lang="en-US" altLang="ja-JP" sz="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PGothic" pitchFamily="34" charset="-128"/>
                  <a:cs typeface="MS PGothic" pitchFamily="34" charset="-128"/>
                </a:rPr>
                <a:t>Hakiza</a:t>
              </a:r>
              <a:r>
                <a:rPr kumimoji="0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PGothic" pitchFamily="34" charset="-128"/>
                  <a:cs typeface="MS PGothic" pitchFamily="34" charset="-128"/>
                </a:rPr>
                <a:t> </a:t>
              </a:r>
              <a:r>
                <a:rPr kumimoji="0" lang="en-US" altLang="ja-JP" sz="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MS PGothic" pitchFamily="34" charset="-128"/>
                  <a:cs typeface="MS PGothic" pitchFamily="34" charset="-128"/>
                </a:rPr>
                <a:t>Ngirwa</a:t>
              </a:r>
              <a:endParaRPr kumimoji="0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MS PGothic" pitchFamily="34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Congolese RA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41050" y="3286979"/>
            <a:ext cx="1103698" cy="699785"/>
            <a:chOff x="1573472" y="2893703"/>
            <a:chExt cx="1116443" cy="933046"/>
          </a:xfrm>
        </p:grpSpPr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573472" y="3375344"/>
              <a:ext cx="111644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 err="1"/>
                <a:t>Seniya</a:t>
              </a:r>
              <a:r>
                <a:rPr lang="en-US" sz="800" b="1" dirty="0"/>
                <a:t> </a:t>
              </a:r>
              <a:r>
                <a:rPr lang="en-US" sz="800" b="1" dirty="0" err="1"/>
                <a:t>Bekele</a:t>
              </a:r>
              <a:endParaRPr lang="en-GB" sz="800" dirty="0"/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Ethiopian RA</a:t>
              </a:r>
            </a:p>
          </p:txBody>
        </p:sp>
        <p:pic>
          <p:nvPicPr>
            <p:cNvPr id="9" name="Picture 8" descr="\\qeh7\staff$\qehs0859\Photo\Uganda\Kampala\RA photos 5\Seniya.JPG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86501" y="2893703"/>
              <a:ext cx="450254" cy="51170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5185293" y="4012594"/>
            <a:ext cx="1103698" cy="699785"/>
            <a:chOff x="2620694" y="3933056"/>
            <a:chExt cx="1116443" cy="93304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2620694" y="4414697"/>
              <a:ext cx="111644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 err="1"/>
                <a:t>Kiflu</a:t>
              </a:r>
              <a:r>
                <a:rPr lang="en-US" sz="800" b="1" dirty="0"/>
                <a:t> </a:t>
              </a:r>
              <a:r>
                <a:rPr lang="en-US" sz="800" b="1" dirty="0" err="1"/>
                <a:t>Hussain</a:t>
              </a:r>
              <a:endParaRPr lang="en-GB" sz="800" b="1" dirty="0"/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Ethiopian RA</a:t>
              </a:r>
            </a:p>
          </p:txBody>
        </p:sp>
        <p:pic>
          <p:nvPicPr>
            <p:cNvPr id="12" name="Picture 11" descr="http://www.oxhip.org/wp-content/uploads/Kiflu-Eth-RA.jpg"/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57395" y="3933056"/>
              <a:ext cx="443042" cy="51170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2823520" y="4012594"/>
            <a:ext cx="1103698" cy="704745"/>
            <a:chOff x="539552" y="3820424"/>
            <a:chExt cx="1116443" cy="939659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539552" y="4308678"/>
              <a:ext cx="111644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/>
                <a:t>Caesar </a:t>
              </a:r>
              <a:r>
                <a:rPr lang="en-US" sz="800" b="1" dirty="0" err="1" smtClean="0"/>
                <a:t>Bishovu</a:t>
              </a:r>
              <a:endParaRPr lang="en-GB" sz="800" dirty="0" smtClean="0"/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Rwandan RA</a:t>
              </a:r>
            </a:p>
          </p:txBody>
        </p:sp>
        <p:pic>
          <p:nvPicPr>
            <p:cNvPr id="15" name="Picture 14" descr="http://www.oxhip.org/wp-content/uploads/Caesar-Rwa-RA-2.jpg"/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5819" y="3820424"/>
              <a:ext cx="457874" cy="51170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6" name="Group 15"/>
          <p:cNvGrpSpPr/>
          <p:nvPr/>
        </p:nvGrpSpPr>
        <p:grpSpPr>
          <a:xfrm>
            <a:off x="2823520" y="3286979"/>
            <a:ext cx="1103698" cy="696440"/>
            <a:chOff x="539552" y="2917297"/>
            <a:chExt cx="1116443" cy="928586"/>
          </a:xfrm>
        </p:grpSpPr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539552" y="3394478"/>
              <a:ext cx="111644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 err="1"/>
                <a:t>Gemus</a:t>
              </a:r>
              <a:r>
                <a:rPr lang="en-US" sz="800" b="1" dirty="0"/>
                <a:t> </a:t>
              </a:r>
              <a:r>
                <a:rPr lang="en-US" sz="800" b="1" dirty="0" err="1"/>
                <a:t>Ngirabakunzi</a:t>
              </a:r>
              <a:endParaRPr lang="en-GB" sz="800" dirty="0"/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Rwandan RA</a:t>
              </a:r>
            </a:p>
          </p:txBody>
        </p:sp>
        <p:pic>
          <p:nvPicPr>
            <p:cNvPr id="18" name="Picture 17" descr="T:\Humanitarian Innovation Project\Communications\Photos\General\Nao_Uganda_Feb-Mar_2013 Full\Kampala\104_0209\James Rwa RA.JPG"/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5820" y="2917297"/>
              <a:ext cx="439259" cy="51170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4041050" y="4012594"/>
            <a:ext cx="1103698" cy="699785"/>
            <a:chOff x="1606290" y="3820424"/>
            <a:chExt cx="1116443" cy="933046"/>
          </a:xfrm>
        </p:grpSpPr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1606290" y="4302065"/>
              <a:ext cx="111644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 err="1"/>
                <a:t>Abdullahi</a:t>
              </a:r>
              <a:r>
                <a:rPr lang="en-US" sz="800" b="1" dirty="0"/>
                <a:t> </a:t>
              </a:r>
              <a:r>
                <a:rPr lang="en-US" sz="800" b="1" dirty="0" err="1"/>
                <a:t>Mahi</a:t>
              </a:r>
              <a:endParaRPr lang="en-GB" sz="800" dirty="0"/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Somali RA</a:t>
              </a:r>
            </a:p>
          </p:txBody>
        </p:sp>
        <p:pic>
          <p:nvPicPr>
            <p:cNvPr id="21" name="Picture 20" descr="http://www.oxhip.org/wp-content/uploads/Abdulai-Somali-RA-1.jpg"/>
            <p:cNvPicPr/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318" y="3820424"/>
              <a:ext cx="450254" cy="51170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5151354" y="2564350"/>
            <a:ext cx="1103698" cy="699785"/>
            <a:chOff x="2519453" y="1914759"/>
            <a:chExt cx="1116443" cy="933046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2519453" y="2396400"/>
              <a:ext cx="111644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 err="1"/>
                <a:t>Wardo</a:t>
              </a:r>
              <a:r>
                <a:rPr lang="en-US" sz="800" b="1" dirty="0"/>
                <a:t> </a:t>
              </a:r>
              <a:r>
                <a:rPr lang="en-US" sz="800" b="1" dirty="0" smtClean="0"/>
                <a:t>Omar, </a:t>
              </a:r>
            </a:p>
            <a:p>
              <a:pPr algn="ctr"/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Somali </a:t>
              </a:r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RA</a:t>
              </a:r>
            </a:p>
          </p:txBody>
        </p:sp>
        <p:pic>
          <p:nvPicPr>
            <p:cNvPr id="24" name="Picture 23" descr="http://www.oxhip.org/wp-content/uploads/Wardo-RA.jpg"/>
            <p:cNvPicPr/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90485" y="1914759"/>
              <a:ext cx="443042" cy="51170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5" name="Group 24"/>
          <p:cNvGrpSpPr/>
          <p:nvPr/>
        </p:nvGrpSpPr>
        <p:grpSpPr>
          <a:xfrm>
            <a:off x="5185293" y="3286977"/>
            <a:ext cx="1103698" cy="696405"/>
            <a:chOff x="2555138" y="2893703"/>
            <a:chExt cx="1116443" cy="928540"/>
          </a:xfrm>
        </p:grpSpPr>
        <p:sp>
          <p:nvSpPr>
            <p:cNvPr id="26" name="Rectangle 1"/>
            <p:cNvSpPr>
              <a:spLocks noChangeArrowheads="1"/>
            </p:cNvSpPr>
            <p:nvPr/>
          </p:nvSpPr>
          <p:spPr bwMode="auto">
            <a:xfrm>
              <a:off x="2555138" y="3370838"/>
              <a:ext cx="111644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/>
                <a:t>Hussein Ahmed </a:t>
              </a:r>
              <a:r>
                <a:rPr lang="en-US" sz="800" b="1" dirty="0" err="1" smtClean="0"/>
                <a:t>Abukar</a:t>
              </a:r>
              <a:r>
                <a:rPr lang="en-US" sz="800" b="1" dirty="0" smtClean="0"/>
                <a:t>, </a:t>
              </a:r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Somali RA</a:t>
              </a:r>
            </a:p>
          </p:txBody>
        </p:sp>
        <p:pic>
          <p:nvPicPr>
            <p:cNvPr id="27" name="Picture 26" descr="T:\Humanitarian Innovation Project\Communications\Photos\General\Nao_Uganda_Feb-Mar_2013 Full\Kampala\132_0323\IMGP1155.JPG"/>
            <p:cNvPicPr/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70347" y="2893703"/>
              <a:ext cx="441223" cy="50482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8" name="Group 27"/>
          <p:cNvGrpSpPr/>
          <p:nvPr/>
        </p:nvGrpSpPr>
        <p:grpSpPr>
          <a:xfrm>
            <a:off x="4041050" y="2564349"/>
            <a:ext cx="1103698" cy="699784"/>
            <a:chOff x="1655995" y="1889431"/>
            <a:chExt cx="1116443" cy="933045"/>
          </a:xfrm>
        </p:grpSpPr>
        <p:pic>
          <p:nvPicPr>
            <p:cNvPr id="29" name="Picture 28" descr="T:\Humanitarian Innovation Project\Communications\Photos\General\Nao_Uganda_Feb-Mar_2013 Full\Kampala\132_0323\IMGP1154.JPG"/>
            <p:cNvPicPr/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69024" y="1889431"/>
              <a:ext cx="450254" cy="51170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1655995" y="2371071"/>
              <a:ext cx="1116443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 err="1" smtClean="0"/>
                <a:t>Abdirahman</a:t>
              </a:r>
              <a:r>
                <a:rPr lang="en-US" sz="800" b="1" dirty="0" smtClean="0"/>
                <a:t> Sheik Mahi, </a:t>
              </a:r>
              <a:r>
                <a:rPr lang="en-US" altLang="ja-JP" sz="800" b="1" dirty="0" smtClean="0">
                  <a:latin typeface="Calibri" pitchFamily="34" charset="0"/>
                  <a:ea typeface="MS PGothic" pitchFamily="34" charset="-128"/>
                  <a:cs typeface="Arial" pitchFamily="34" charset="0"/>
                </a:rPr>
                <a:t>Somali RA</a:t>
              </a:r>
            </a:p>
          </p:txBody>
        </p:sp>
      </p:grpSp>
      <p:pic>
        <p:nvPicPr>
          <p:cNvPr id="31" name="Picture 30" descr="http://www.oxhip.org/wp-content/uploads/Ntakamaze-RA.jpg"/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2600" y="2590921"/>
            <a:ext cx="438482" cy="404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396698" y="2952151"/>
            <a:ext cx="1325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err="1" smtClean="0"/>
              <a:t>Ntakamaze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Nziyonvira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Congolese RA</a:t>
            </a:r>
          </a:p>
        </p:txBody>
      </p:sp>
      <p:pic>
        <p:nvPicPr>
          <p:cNvPr id="33" name="Picture 32" descr="http://www.oxhip.org/wp-content/uploads/Angelique-RA.jpg"/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5010" y="2590921"/>
            <a:ext cx="476190" cy="4186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7537022" y="2952151"/>
            <a:ext cx="1103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/>
              <a:t>Angelique </a:t>
            </a:r>
            <a:r>
              <a:rPr lang="en-US" sz="800" b="1" dirty="0" err="1" smtClean="0"/>
              <a:t>Kabami</a:t>
            </a:r>
            <a:r>
              <a:rPr lang="en-US" sz="800" b="1" dirty="0" smtClean="0"/>
              <a:t> 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Congolese RA</a:t>
            </a: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94298" y="2950310"/>
            <a:ext cx="1103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b="1" dirty="0" err="1" smtClean="0"/>
              <a:t>Osman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Somali RA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7059338" y="3646389"/>
            <a:ext cx="1103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b="1" dirty="0" err="1" smtClean="0"/>
              <a:t>Cosomos</a:t>
            </a:r>
            <a:r>
              <a:rPr lang="en-GB" sz="800" b="1" dirty="0" smtClean="0"/>
              <a:t> </a:t>
            </a:r>
            <a:r>
              <a:rPr lang="en-GB" sz="800" b="1" dirty="0" err="1" smtClean="0"/>
              <a:t>Lugala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err="1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S.Sudanese</a:t>
            </a: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 RA</a:t>
            </a: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1440510" y="3670390"/>
            <a:ext cx="1103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b="1" dirty="0" err="1" smtClean="0"/>
              <a:t>Sada</a:t>
            </a:r>
            <a:r>
              <a:rPr lang="en-GB" sz="800" b="1" dirty="0" smtClean="0"/>
              <a:t> </a:t>
            </a:r>
            <a:r>
              <a:rPr lang="en-GB" sz="800" b="1" dirty="0" err="1" smtClean="0"/>
              <a:t>Faiz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Kenyan RA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440510" y="2950310"/>
            <a:ext cx="1103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b="1" dirty="0" smtClean="0"/>
              <a:t>William </a:t>
            </a:r>
            <a:r>
              <a:rPr lang="en-GB" sz="800" b="1" dirty="0" err="1"/>
              <a:t>Bakunzi</a:t>
            </a:r>
            <a:endParaRPr lang="en-GB" sz="800" b="1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Congolese RA</a:t>
            </a: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94280" y="3663914"/>
            <a:ext cx="14197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Bernadette </a:t>
            </a:r>
            <a:r>
              <a:rPr lang="en-GB" sz="800" b="1" dirty="0" err="1"/>
              <a:t>Muhongaiyre</a:t>
            </a: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 Burundian RA</a:t>
            </a: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830874" y="1889565"/>
            <a:ext cx="1530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b="1" dirty="0" smtClean="0"/>
              <a:t>Rashid </a:t>
            </a:r>
            <a:r>
              <a:rPr lang="en-GB" sz="800" b="1" dirty="0" err="1" smtClean="0"/>
              <a:t>Mwesigwa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Ugandan Research Coordinator</a:t>
            </a: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94298" y="4324777"/>
            <a:ext cx="1103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b="1" dirty="0" smtClean="0"/>
              <a:t>David </a:t>
            </a:r>
            <a:r>
              <a:rPr lang="en-GB" sz="800" b="1" dirty="0" err="1" smtClean="0"/>
              <a:t>Bachy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Congolese RA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440510" y="4324779"/>
            <a:ext cx="1103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b="1" dirty="0" err="1" smtClean="0"/>
              <a:t>Demou</a:t>
            </a:r>
            <a:r>
              <a:rPr lang="en-GB" sz="800" b="1" dirty="0" smtClean="0"/>
              <a:t>-Kay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Congolese </a:t>
            </a:r>
            <a:r>
              <a:rPr lang="en-US" altLang="ja-JP" sz="800" b="1" dirty="0" err="1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Filmaker</a:t>
            </a:r>
            <a:endParaRPr lang="en-US" altLang="ja-JP" sz="800" b="1" dirty="0" smtClean="0"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98826" y="2244748"/>
            <a:ext cx="2232248" cy="2468162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6492240" y="2268438"/>
            <a:ext cx="2148481" cy="1728192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493851" y="2283946"/>
            <a:ext cx="199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Nakivale</a:t>
            </a:r>
            <a:r>
              <a:rPr lang="en-GB" sz="1400" b="1" dirty="0" smtClean="0"/>
              <a:t> Settlement</a:t>
            </a:r>
            <a:endParaRPr lang="en-GB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610339" y="2284553"/>
            <a:ext cx="199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Kyangwali</a:t>
            </a:r>
            <a:r>
              <a:rPr lang="en-GB" sz="1400" b="1" dirty="0" smtClean="0"/>
              <a:t> Settlement</a:t>
            </a:r>
            <a:endParaRPr lang="en-GB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590195" y="2280752"/>
            <a:ext cx="199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Kampala</a:t>
            </a:r>
            <a:endParaRPr lang="en-GB" sz="1400" b="1" dirty="0"/>
          </a:p>
        </p:txBody>
      </p:sp>
      <p:cxnSp>
        <p:nvCxnSpPr>
          <p:cNvPr id="48" name="Shape 68"/>
          <p:cNvCxnSpPr/>
          <p:nvPr/>
        </p:nvCxnSpPr>
        <p:spPr>
          <a:xfrm rot="10800000" flipV="1">
            <a:off x="6636471" y="1764805"/>
            <a:ext cx="611752" cy="519746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6764104" y="1889565"/>
            <a:ext cx="169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b="1" dirty="0" smtClean="0"/>
              <a:t>Hope </a:t>
            </a:r>
            <a:r>
              <a:rPr lang="en-GB" sz="800" b="1" dirty="0" err="1" smtClean="0"/>
              <a:t>Zainab</a:t>
            </a:r>
            <a:r>
              <a:rPr lang="en-GB" sz="800" b="1" dirty="0" smtClean="0"/>
              <a:t> </a:t>
            </a:r>
            <a:r>
              <a:rPr lang="en-GB" sz="800" b="1" dirty="0" err="1" smtClean="0"/>
              <a:t>Natukunda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Ugandan Research Coordinator</a:t>
            </a: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3767962" y="1889565"/>
            <a:ext cx="1679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b="1" dirty="0" smtClean="0"/>
              <a:t>Clarissa </a:t>
            </a:r>
            <a:r>
              <a:rPr lang="en-GB" sz="800" b="1" dirty="0" err="1" smtClean="0"/>
              <a:t>Tumwine</a:t>
            </a:r>
            <a:endParaRPr lang="en-GB" sz="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>
                <a:latin typeface="Calibri" pitchFamily="34" charset="0"/>
                <a:ea typeface="MS PGothic" pitchFamily="34" charset="-128"/>
                <a:cs typeface="Arial" pitchFamily="34" charset="0"/>
              </a:rPr>
              <a:t>Ugandan Research Coordinator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799093" y="2244748"/>
            <a:ext cx="3547274" cy="2468162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hape 72"/>
          <p:cNvCxnSpPr/>
          <p:nvPr/>
        </p:nvCxnSpPr>
        <p:spPr>
          <a:xfrm>
            <a:off x="1950236" y="1776122"/>
            <a:ext cx="576065" cy="468626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73"/>
          <p:cNvCxnSpPr/>
          <p:nvPr/>
        </p:nvCxnSpPr>
        <p:spPr>
          <a:xfrm rot="10800000" flipV="1">
            <a:off x="3544324" y="1779004"/>
            <a:ext cx="743425" cy="465741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74"/>
          <p:cNvCxnSpPr/>
          <p:nvPr/>
        </p:nvCxnSpPr>
        <p:spPr>
          <a:xfrm>
            <a:off x="4886182" y="1779007"/>
            <a:ext cx="755339" cy="465742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75"/>
          <p:cNvCxnSpPr/>
          <p:nvPr/>
        </p:nvCxnSpPr>
        <p:spPr>
          <a:xfrm>
            <a:off x="7984812" y="1764806"/>
            <a:ext cx="562468" cy="519746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76"/>
          <p:cNvCxnSpPr/>
          <p:nvPr/>
        </p:nvCxnSpPr>
        <p:spPr>
          <a:xfrm rot="10800000" flipV="1">
            <a:off x="625898" y="1776121"/>
            <a:ext cx="598155" cy="468626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 descr="undefined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350504" y="1524933"/>
            <a:ext cx="445114" cy="3868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Picture 6" descr="undefined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368120" y="1520359"/>
            <a:ext cx="477346" cy="396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8" descr="undefined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376532" y="1501410"/>
            <a:ext cx="478478" cy="4338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1" name="Group 60"/>
          <p:cNvGrpSpPr/>
          <p:nvPr/>
        </p:nvGrpSpPr>
        <p:grpSpPr>
          <a:xfrm>
            <a:off x="1771170" y="4026946"/>
            <a:ext cx="412242" cy="364660"/>
            <a:chOff x="5877272" y="4139952"/>
            <a:chExt cx="559495" cy="486213"/>
          </a:xfrm>
        </p:grpSpPr>
        <p:pic>
          <p:nvPicPr>
            <p:cNvPr id="62" name="Picture 61" descr="http://www.oxhip.org/wp-content/uploads/Angelique-RA.jpg"/>
            <p:cNvPicPr/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72" y="4139952"/>
              <a:ext cx="559495" cy="48621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63" name="Group 172"/>
            <p:cNvGrpSpPr/>
            <p:nvPr/>
          </p:nvGrpSpPr>
          <p:grpSpPr>
            <a:xfrm rot="20632884">
              <a:off x="5982814" y="4274690"/>
              <a:ext cx="348410" cy="216736"/>
              <a:chOff x="7245424" y="2627784"/>
              <a:chExt cx="1008112" cy="576064"/>
            </a:xfrm>
          </p:grpSpPr>
          <p:sp>
            <p:nvSpPr>
              <p:cNvPr id="64" name="Trapezoid 63"/>
              <p:cNvSpPr/>
              <p:nvPr/>
            </p:nvSpPr>
            <p:spPr>
              <a:xfrm rot="16200000">
                <a:off x="7821488" y="2771800"/>
                <a:ext cx="360040" cy="50405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Snip Same Side Corner Rectangle 64"/>
              <p:cNvSpPr/>
              <p:nvPr/>
            </p:nvSpPr>
            <p:spPr>
              <a:xfrm>
                <a:off x="7389440" y="2627784"/>
                <a:ext cx="360040" cy="144016"/>
              </a:xfrm>
              <a:prstGeom prst="snip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245424" y="2771800"/>
                <a:ext cx="72008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317432" y="284380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01" y="3288690"/>
            <a:ext cx="445996" cy="389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G:\Photos\B.jpg"/>
          <p:cNvPicPr/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6531" y="3290705"/>
            <a:ext cx="464435" cy="4063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01" y="4019280"/>
            <a:ext cx="400050" cy="3518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4015" y="3267980"/>
            <a:ext cx="419397" cy="4057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1734855" y="2590920"/>
            <a:ext cx="448557" cy="387245"/>
            <a:chOff x="5146998" y="3347866"/>
            <a:chExt cx="559495" cy="486213"/>
          </a:xfrm>
        </p:grpSpPr>
        <p:pic>
          <p:nvPicPr>
            <p:cNvPr id="73" name="Picture 72" descr="http://www.oxhip.org/wp-content/uploads/Angelique-RA.jpg"/>
            <p:cNvPicPr/>
            <p:nvPr/>
          </p:nvPicPr>
          <p:blipFill>
            <a:blip r:embed="rId22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998" y="3347866"/>
              <a:ext cx="559495" cy="48621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74" name="Group 73"/>
            <p:cNvGrpSpPr/>
            <p:nvPr/>
          </p:nvGrpSpPr>
          <p:grpSpPr>
            <a:xfrm>
              <a:off x="5318733" y="3446956"/>
              <a:ext cx="216024" cy="288032"/>
              <a:chOff x="7893496" y="755576"/>
              <a:chExt cx="864096" cy="1296144"/>
            </a:xfrm>
          </p:grpSpPr>
          <p:sp>
            <p:nvSpPr>
              <p:cNvPr id="75" name="Rectangle 74"/>
              <p:cNvSpPr/>
              <p:nvPr/>
            </p:nvSpPr>
            <p:spPr>
              <a:xfrm rot="1281502">
                <a:off x="7893496" y="755576"/>
                <a:ext cx="864096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GB" sz="100" dirty="0" smtClean="0"/>
                  <a:t>HIP Researcher</a:t>
                </a:r>
              </a:p>
              <a:p>
                <a:r>
                  <a:rPr lang="en-GB" sz="100" dirty="0" smtClean="0"/>
                  <a:t>Hired on a sub-project basis to carry out research tasks.</a:t>
                </a:r>
                <a:endParaRPr lang="en-GB" sz="100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 rot="8460000">
                <a:off x="7994685" y="838989"/>
                <a:ext cx="187963" cy="1074673"/>
                <a:chOff x="7965504" y="2699792"/>
                <a:chExt cx="288032" cy="1800200"/>
              </a:xfrm>
            </p:grpSpPr>
            <p:sp>
              <p:nvSpPr>
                <p:cNvPr id="77" name="Rectangle 76"/>
                <p:cNvSpPr/>
                <p:nvPr/>
              </p:nvSpPr>
              <p:spPr>
                <a:xfrm rot="5400000">
                  <a:off x="7425444" y="3671900"/>
                  <a:ext cx="1368152" cy="2880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"/>
                </a:p>
              </p:txBody>
            </p:sp>
            <p:sp>
              <p:nvSpPr>
                <p:cNvPr id="78" name="Isosceles Triangle 77"/>
                <p:cNvSpPr/>
                <p:nvPr/>
              </p:nvSpPr>
              <p:spPr>
                <a:xfrm>
                  <a:off x="7965504" y="2699792"/>
                  <a:ext cx="288032" cy="432048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"/>
                </a:p>
              </p:txBody>
            </p:sp>
          </p:grpSp>
        </p:grpSp>
      </p:grpSp>
      <p:pic>
        <p:nvPicPr>
          <p:cNvPr id="79" name="Picture 2" descr="P:\Communications\Photos\Louise Uganda June 2013\Nakivale photos\IMGP1991.JPG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00" y="2591349"/>
            <a:ext cx="450700" cy="3991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Uganda research team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43608" y="499811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14A190"/>
                </a:solidFill>
              </a:rPr>
              <a:t>+ more than 20 survey enumerators</a:t>
            </a:r>
            <a:endParaRPr lang="en-GB" sz="3200" b="1" dirty="0">
              <a:solidFill>
                <a:srgbClr val="14A1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100811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Survey designing 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59"/>
            <a:ext cx="4896544" cy="5087591"/>
          </a:xfrm>
        </p:spPr>
        <p:txBody>
          <a:bodyPr>
            <a:normAutofit fontScale="77500" lnSpcReduction="20000"/>
          </a:bodyPr>
          <a:lstStyle/>
          <a:p>
            <a:r>
              <a:rPr lang="en-GB" altLang="ja-JP" sz="3100" dirty="0" smtClean="0"/>
              <a:t>Aim of HIP survey: NOT hypothesis-testing but exploratory   </a:t>
            </a:r>
          </a:p>
          <a:p>
            <a:pPr marL="0" indent="0">
              <a:buNone/>
            </a:pPr>
            <a:endParaRPr lang="en-GB" altLang="ja-JP" sz="3100" dirty="0" smtClean="0"/>
          </a:p>
          <a:p>
            <a:r>
              <a:rPr lang="en-US" sz="3100" dirty="0" smtClean="0"/>
              <a:t>Main research questions 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GB" sz="2800" i="1" dirty="0" smtClean="0"/>
              <a:t>What </a:t>
            </a:r>
            <a:r>
              <a:rPr lang="en-GB" sz="2800" i="1" dirty="0"/>
              <a:t>types of refugee economic activities and behaviours can be observed in each research site?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GB" sz="2800" i="1" dirty="0"/>
              <a:t>What kinds of variation in economic outcomes can be observed across refugee households?</a:t>
            </a:r>
          </a:p>
          <a:p>
            <a:pPr marL="514350" lvl="0" indent="-514350">
              <a:buAutoNum type="arabicParenR"/>
            </a:pPr>
            <a:r>
              <a:rPr lang="en-GB" altLang="ja-JP" sz="2800" i="1" dirty="0" smtClean="0"/>
              <a:t>How </a:t>
            </a:r>
            <a:r>
              <a:rPr lang="en-GB" altLang="ja-JP" sz="2800" i="1" dirty="0" smtClean="0"/>
              <a:t>do </a:t>
            </a:r>
            <a:r>
              <a:rPr lang="en-GB" altLang="ja-JP" sz="2800" i="1" dirty="0"/>
              <a:t>refugees engage with the </a:t>
            </a:r>
            <a:r>
              <a:rPr lang="en-GB" altLang="ja-JP" sz="2800" i="1" dirty="0" smtClean="0"/>
              <a:t>local </a:t>
            </a:r>
            <a:r>
              <a:rPr lang="en-GB" altLang="ja-JP" sz="2800" i="1" dirty="0"/>
              <a:t>private </a:t>
            </a:r>
            <a:r>
              <a:rPr lang="en-GB" altLang="ja-JP" sz="2800" i="1" dirty="0" smtClean="0"/>
              <a:t>sector through their livelihoods? </a:t>
            </a:r>
            <a:endParaRPr lang="en-GB" altLang="ja-JP" sz="2800" i="1" dirty="0"/>
          </a:p>
          <a:p>
            <a:pPr marL="514350" lvl="0" indent="-514350">
              <a:buAutoNum type="arabicParenR"/>
            </a:pPr>
            <a:r>
              <a:rPr lang="en-GB" sz="2800" i="1" dirty="0" smtClean="0"/>
              <a:t>What </a:t>
            </a:r>
            <a:r>
              <a:rPr lang="en-GB" sz="2800" i="1" dirty="0"/>
              <a:t>roles do </a:t>
            </a:r>
            <a:r>
              <a:rPr lang="en-GB" sz="2800" i="1" dirty="0" smtClean="0"/>
              <a:t>innovation and </a:t>
            </a:r>
            <a:r>
              <a:rPr lang="en-GB" sz="2800" i="1" dirty="0" smtClean="0"/>
              <a:t>technology play </a:t>
            </a:r>
            <a:r>
              <a:rPr lang="en-GB" sz="2800" i="1" dirty="0"/>
              <a:t>in </a:t>
            </a:r>
            <a:r>
              <a:rPr lang="en-GB" sz="2800" i="1" dirty="0" smtClean="0"/>
              <a:t>refugees’ </a:t>
            </a:r>
            <a:r>
              <a:rPr lang="en-GB" sz="2800" i="1" dirty="0" smtClean="0"/>
              <a:t>livelihoods? </a:t>
            </a:r>
            <a:endParaRPr lang="en-US" sz="2800" i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4</a:t>
            </a:fld>
            <a:endParaRPr lang="en-GB"/>
          </a:p>
        </p:txBody>
      </p:sp>
      <p:pic>
        <p:nvPicPr>
          <p:cNvPr id="5" name="Content Placeholder 3" descr="Screen shot 2014-09-23 at 12.1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3440"/>
          <a:stretch>
            <a:fillRect/>
          </a:stretch>
        </p:blipFill>
        <p:spPr>
          <a:xfrm>
            <a:off x="5148064" y="1052736"/>
            <a:ext cx="38164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864096"/>
          </a:xfrm>
        </p:spPr>
        <p:txBody>
          <a:bodyPr>
            <a:noAutofit/>
          </a:bodyPr>
          <a:lstStyle/>
          <a:p>
            <a:r>
              <a:rPr lang="en-GB" altLang="ja-JP" sz="3200" dirty="0" smtClean="0"/>
              <a:t>N = 1,593 </a:t>
            </a:r>
            <a:r>
              <a:rPr lang="en-GB" altLang="ja-JP" sz="3200" dirty="0"/>
              <a:t>surveys across 3 sites </a:t>
            </a:r>
            <a:r>
              <a:rPr lang="en-GB" altLang="ja-JP" sz="3200" dirty="0" smtClean="0"/>
              <a:t>                     with 4 </a:t>
            </a:r>
            <a:r>
              <a:rPr lang="en-GB" altLang="ja-JP" sz="3200" dirty="0"/>
              <a:t>different </a:t>
            </a:r>
            <a:r>
              <a:rPr lang="en-GB" altLang="ja-JP" sz="3200" dirty="0" smtClean="0"/>
              <a:t>nationalities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7323-C796-D841-8390-6FDCF5ED776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34442"/>
              </p:ext>
            </p:extLst>
          </p:nvPr>
        </p:nvGraphicFramePr>
        <p:xfrm>
          <a:off x="179512" y="1124744"/>
          <a:ext cx="8784974" cy="5505036"/>
        </p:xfrm>
        <a:graphic>
          <a:graphicData uri="http://schemas.openxmlformats.org/drawingml/2006/table">
            <a:tbl>
              <a:tblPr/>
              <a:tblGrid>
                <a:gridCol w="699645"/>
                <a:gridCol w="1676618"/>
                <a:gridCol w="1944216"/>
                <a:gridCol w="1224136"/>
                <a:gridCol w="1584176"/>
                <a:gridCol w="1656183"/>
              </a:tblGrid>
              <a:tr h="10648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kern="0" dirty="0" smtClean="0">
                          <a:latin typeface="+mn-lt"/>
                          <a:ea typeface="MS PGothic"/>
                          <a:cs typeface="Times New Roman"/>
                        </a:rPr>
                        <a:t>Location/target refugee populations</a:t>
                      </a:r>
                      <a:endParaRPr lang="en-US" altLang="ja-JP" sz="1800" kern="100" dirty="0" smtClean="0">
                        <a:latin typeface="Century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latin typeface="Calibri"/>
                          <a:ea typeface="MS PGothic"/>
                          <a:cs typeface="Times New Roman"/>
                        </a:rPr>
                        <a:t>Number of registered</a:t>
                      </a:r>
                      <a:r>
                        <a:rPr lang="en-US" sz="1800" b="1" kern="0" baseline="0" dirty="0" smtClean="0">
                          <a:latin typeface="Calibri"/>
                          <a:ea typeface="MS PGothic"/>
                          <a:cs typeface="Times New Roman"/>
                        </a:rPr>
                        <a:t> refugees </a:t>
                      </a:r>
                      <a:endParaRPr lang="en-US" sz="18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b="1" kern="0" dirty="0" smtClean="0">
                          <a:latin typeface="+mn-lt"/>
                          <a:ea typeface="MS PGothic"/>
                          <a:cs typeface="Times New Roman"/>
                        </a:rPr>
                        <a:t>%</a:t>
                      </a:r>
                      <a:endParaRPr lang="en-US" altLang="ja-JP" sz="1800" kern="100" dirty="0" smtClean="0">
                        <a:latin typeface="Century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kern="0" dirty="0" smtClean="0">
                          <a:latin typeface="+mn-lt"/>
                          <a:ea typeface="MS PGothic"/>
                          <a:cs typeface="Times New Roman"/>
                        </a:rPr>
                        <a:t>Target</a:t>
                      </a:r>
                      <a:r>
                        <a:rPr lang="en-US" altLang="ja-JP" sz="1800" b="1" kern="0" baseline="0" dirty="0" smtClean="0">
                          <a:latin typeface="+mn-lt"/>
                          <a:ea typeface="MS PGothic"/>
                          <a:cs typeface="Times New Roman"/>
                        </a:rPr>
                        <a:t> s</a:t>
                      </a:r>
                      <a:r>
                        <a:rPr lang="en-US" altLang="ja-JP" sz="1800" b="1" kern="0" dirty="0" smtClean="0">
                          <a:latin typeface="+mn-lt"/>
                          <a:ea typeface="MS PGothic"/>
                          <a:cs typeface="Times New Roman"/>
                        </a:rPr>
                        <a:t>ample number</a:t>
                      </a:r>
                      <a:endParaRPr lang="en-US" altLang="ja-JP" sz="1800" kern="100" dirty="0" smtClean="0">
                        <a:latin typeface="Century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b="1" kern="0" dirty="0" smtClean="0">
                        <a:latin typeface="+mn-lt"/>
                        <a:ea typeface="MS PGothic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kern="0" dirty="0" smtClean="0">
                          <a:latin typeface="+mn-lt"/>
                          <a:ea typeface="MS PGothic"/>
                          <a:cs typeface="Times New Roman"/>
                        </a:rPr>
                        <a:t>Actual</a:t>
                      </a:r>
                      <a:r>
                        <a:rPr lang="en-US" altLang="ja-JP" sz="1800" b="1" kern="0" baseline="0" dirty="0" smtClean="0">
                          <a:latin typeface="+mn-lt"/>
                          <a:ea typeface="MS PGothic"/>
                          <a:cs typeface="Times New Roman"/>
                        </a:rPr>
                        <a:t> s</a:t>
                      </a:r>
                      <a:r>
                        <a:rPr lang="en-US" altLang="ja-JP" sz="1800" b="1" kern="0" dirty="0" smtClean="0">
                          <a:latin typeface="+mn-lt"/>
                          <a:ea typeface="MS PGothic"/>
                          <a:cs typeface="Times New Roman"/>
                        </a:rPr>
                        <a:t>ample number</a:t>
                      </a:r>
                      <a:endParaRPr lang="en-US" altLang="ja-JP" sz="1800" kern="100" dirty="0" smtClean="0">
                        <a:latin typeface="Century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6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Calibri"/>
                          <a:ea typeface="MS PGothic"/>
                          <a:cs typeface="Times New Roman"/>
                        </a:rPr>
                        <a:t>Kampala Total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Calibri"/>
                          <a:ea typeface="MS PGothic"/>
                          <a:cs typeface="Times New Roman"/>
                        </a:rPr>
                        <a:t>50,646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latin typeface="Calibri"/>
                          <a:ea typeface="MS PGothic"/>
                          <a:cs typeface="Times New Roman"/>
                        </a:rPr>
                        <a:t>100%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507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577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0223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Origin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latin typeface="Calibri"/>
                          <a:ea typeface="MS PGothic"/>
                          <a:cs typeface="Times New Roman"/>
                        </a:rPr>
                        <a:t>DR</a:t>
                      </a:r>
                      <a:r>
                        <a:rPr lang="en-US" sz="1600" kern="0" baseline="0" dirty="0" smtClean="0">
                          <a:latin typeface="Calibri"/>
                          <a:ea typeface="MS PGothic"/>
                          <a:cs typeface="Times New Roman"/>
                        </a:rPr>
                        <a:t> </a:t>
                      </a:r>
                      <a:r>
                        <a:rPr lang="en-US" sz="1600" kern="0" dirty="0" smtClean="0">
                          <a:latin typeface="Calibri"/>
                          <a:ea typeface="MS PGothic"/>
                          <a:cs typeface="Times New Roman"/>
                        </a:rPr>
                        <a:t>Congo 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23,190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46%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00" dirty="0" smtClean="0">
                          <a:latin typeface="+mj-lt"/>
                          <a:ea typeface="Times New Roman"/>
                          <a:cs typeface="Times New Roman"/>
                        </a:rPr>
                        <a:t>169</a:t>
                      </a:r>
                      <a:endParaRPr lang="en-US" sz="1600" b="0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193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Somalia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12,662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25%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00" dirty="0" smtClean="0">
                          <a:latin typeface="+mj-lt"/>
                          <a:ea typeface="Times New Roman"/>
                          <a:cs typeface="Times New Roman"/>
                        </a:rPr>
                        <a:t>169</a:t>
                      </a:r>
                      <a:endParaRPr lang="en-US" sz="1600" b="0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181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Rwanda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3,885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8%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00" dirty="0" smtClean="0">
                          <a:latin typeface="+mj-lt"/>
                          <a:ea typeface="Times New Roman"/>
                          <a:cs typeface="Times New Roman"/>
                        </a:rPr>
                        <a:t>169</a:t>
                      </a:r>
                      <a:endParaRPr lang="en-US" sz="1600" b="0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203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Ethiopia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1,843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4%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Other countries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latin typeface="Calibri"/>
                          <a:ea typeface="MS PGothic"/>
                          <a:cs typeface="Times New Roman"/>
                        </a:rPr>
                        <a:t>9,066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latin typeface="Calibri"/>
                          <a:ea typeface="MS PGothic"/>
                          <a:cs typeface="Times New Roman"/>
                        </a:rPr>
                        <a:t>18%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7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 err="1">
                          <a:latin typeface="Calibri"/>
                          <a:ea typeface="MS PGothic"/>
                          <a:cs typeface="Times New Roman"/>
                        </a:rPr>
                        <a:t>Nakivale</a:t>
                      </a:r>
                      <a:r>
                        <a:rPr lang="en-US" sz="1600" b="1" kern="0" dirty="0">
                          <a:latin typeface="Calibri"/>
                          <a:ea typeface="MS PGothic"/>
                          <a:cs typeface="Times New Roman"/>
                        </a:rPr>
                        <a:t> Total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latin typeface="Calibri"/>
                          <a:ea typeface="MS PGothic"/>
                          <a:cs typeface="Times New Roman"/>
                        </a:rPr>
                        <a:t>62,849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latin typeface="Calibri"/>
                          <a:ea typeface="MS PGothic"/>
                          <a:cs typeface="Times New Roman"/>
                        </a:rPr>
                        <a:t>100%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629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732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0223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Origin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latin typeface="Calibri"/>
                          <a:ea typeface="MS PGothic"/>
                          <a:cs typeface="Times New Roman"/>
                        </a:rPr>
                        <a:t>DR Congo 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32,659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52%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00" dirty="0" smtClean="0">
                          <a:latin typeface="+mj-lt"/>
                          <a:ea typeface="Times New Roman"/>
                          <a:cs typeface="Times New Roman"/>
                        </a:rPr>
                        <a:t>210</a:t>
                      </a:r>
                      <a:endParaRPr lang="en-US" sz="1600" b="0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252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0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Somalia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11,007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18%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00" dirty="0" smtClean="0">
                          <a:latin typeface="+mj-lt"/>
                          <a:ea typeface="Times New Roman"/>
                          <a:cs typeface="Times New Roman"/>
                        </a:rPr>
                        <a:t>210</a:t>
                      </a:r>
                      <a:endParaRPr lang="en-US" sz="1600" b="0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237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Rwanda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9,452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15%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00" dirty="0" smtClean="0">
                          <a:latin typeface="+mj-lt"/>
                          <a:ea typeface="Times New Roman"/>
                          <a:cs typeface="Times New Roman"/>
                        </a:rPr>
                        <a:t>210</a:t>
                      </a:r>
                      <a:endParaRPr lang="en-US" sz="1600" b="0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243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6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Burundi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7,875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13%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Eritrea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1,329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2%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Other countries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527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1%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62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 err="1">
                          <a:latin typeface="Calibri"/>
                          <a:ea typeface="MS PGothic"/>
                          <a:cs typeface="Times New Roman"/>
                        </a:rPr>
                        <a:t>Kyangwali</a:t>
                      </a:r>
                      <a:r>
                        <a:rPr lang="en-US" sz="1600" b="1" kern="0" dirty="0">
                          <a:latin typeface="Calibri"/>
                          <a:ea typeface="MS PGothic"/>
                          <a:cs typeface="Times New Roman"/>
                        </a:rPr>
                        <a:t> Total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>
                          <a:latin typeface="Calibri"/>
                          <a:ea typeface="MS PGothic"/>
                          <a:cs typeface="Times New Roman"/>
                        </a:rPr>
                        <a:t>20,847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latin typeface="Calibri"/>
                          <a:ea typeface="MS PGothic"/>
                          <a:cs typeface="Times New Roman"/>
                        </a:rPr>
                        <a:t>100%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209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284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4862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latin typeface="Calibri"/>
                          <a:ea typeface="MS PGothic"/>
                          <a:cs typeface="Times New Roman"/>
                        </a:rPr>
                        <a:t>Origin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latin typeface="Calibri"/>
                          <a:ea typeface="MS PGothic"/>
                          <a:cs typeface="Times New Roman"/>
                        </a:rPr>
                        <a:t>DR Congo 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17,681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85%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00" dirty="0" smtClean="0">
                          <a:latin typeface="+mj-lt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1600" b="0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142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South Sudan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2,903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14%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00" dirty="0" smtClean="0">
                          <a:latin typeface="+mj-lt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1600" b="0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142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Calibri"/>
                          <a:ea typeface="MS PGothic"/>
                          <a:cs typeface="Times New Roman"/>
                        </a:rPr>
                        <a:t>Other countries</a:t>
                      </a:r>
                      <a:endParaRPr lang="en-US" sz="1600" kern="10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263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latin typeface="Calibri"/>
                          <a:ea typeface="MS PGothic"/>
                          <a:cs typeface="Times New Roman"/>
                        </a:rPr>
                        <a:t>1%</a:t>
                      </a:r>
                      <a:endParaRPr lang="en-US" sz="1600" kern="100" dirty="0">
                        <a:latin typeface="Century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00" dirty="0" smtClean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b="1" kern="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2865" marR="628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7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7323-C796-D841-8390-6FDCF5ED776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86363"/>
              </p:ext>
            </p:extLst>
          </p:nvPr>
        </p:nvGraphicFramePr>
        <p:xfrm>
          <a:off x="109204" y="1289834"/>
          <a:ext cx="4536504" cy="5409996"/>
        </p:xfrm>
        <a:graphic>
          <a:graphicData uri="http://schemas.openxmlformats.org/drawingml/2006/table">
            <a:tbl>
              <a:tblPr/>
              <a:tblGrid>
                <a:gridCol w="465825"/>
                <a:gridCol w="1445118"/>
                <a:gridCol w="1609214"/>
                <a:gridCol w="1016347"/>
              </a:tblGrid>
              <a:tr h="155630"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latin typeface="Arial"/>
                      </a:endParaRP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latin typeface="Arial"/>
                        </a:rPr>
                        <a:t>DR</a:t>
                      </a:r>
                      <a:r>
                        <a:rPr lang="en-US" sz="1100" b="1" i="0" u="none" strike="noStrike" baseline="0" dirty="0" smtClean="0">
                          <a:latin typeface="Arial"/>
                        </a:rPr>
                        <a:t> Congo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latin typeface="Arial"/>
                      </a:endParaRP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latin typeface="Arial"/>
                      </a:endParaRP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latin typeface="Arial"/>
                      </a:endParaRP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Sub-zone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Village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latin typeface="Arial"/>
                      </a:endParaRP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Nyakagando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Nyakagando 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1,978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Base Camp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Base Camp II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1,822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Byakatonda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Kankingi 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1,670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Lake view zone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Isanja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 B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1,289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Nyarugugu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Nyarugugu B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1,283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Kisura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Kisura C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995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Byakatonda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Kankingi C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984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Juru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Kajurungusti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952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Kahirimbi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Kahirimbi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 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883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Ngarama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Ngarama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 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864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Ngarama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Ngarama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 B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834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Ngarama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Kakoma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822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Byakatonda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Kankingi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 B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805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Byakatonda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Kankingi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 D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763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Nyarugugu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Nyarugugu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 C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753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Kashojwa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Kashojwa B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688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Nyakagando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Nyakagando B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686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Kabazana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Kabazana 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653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Lake view zone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Isanja D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642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Kahirimbi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Kahirimbi B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624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Kisura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Rwoma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568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Nyakagando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Mirambira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560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Lake view zone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Isanja 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550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Ruhoko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Ruhoka B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546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Lake view zone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Isanja C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502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Kiretwa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Kiretwa C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498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Kisura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Kyeibare B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487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Kabahinda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Kityaza B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>
                          <a:latin typeface="Arial"/>
                        </a:rPr>
                        <a:t>433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56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Karintima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latin typeface="Arial"/>
                        </a:rPr>
                        <a:t>Karintima</a:t>
                      </a:r>
                      <a:r>
                        <a:rPr lang="en-US" sz="1100" b="0" i="0" u="none" strike="noStrike" dirty="0">
                          <a:latin typeface="Arial"/>
                        </a:rPr>
                        <a:t> A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latin typeface="Arial"/>
                        </a:rPr>
                        <a:t>        </a:t>
                      </a:r>
                      <a:r>
                        <a:rPr lang="en-US" altLang="ja-JP" sz="1100" b="0" i="0" u="none" strike="noStrike" dirty="0">
                          <a:latin typeface="Arial"/>
                        </a:rPr>
                        <a:t>424 </a:t>
                      </a:r>
                    </a:p>
                  </a:txBody>
                  <a:tcPr marL="6876" marR="6876" marT="68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433048" cy="1080120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/>
              <a:t>3-step sampling: 1) Stratified by refugees’ country of origin; </a:t>
            </a:r>
            <a:br>
              <a:rPr lang="en-GB" sz="2400" dirty="0" smtClean="0"/>
            </a:br>
            <a:r>
              <a:rPr lang="en-GB" sz="2400" dirty="0" smtClean="0"/>
              <a:t>                               2) Randomly selected the villages they live; and </a:t>
            </a:r>
            <a:br>
              <a:rPr lang="en-GB" sz="2400" dirty="0" smtClean="0"/>
            </a:br>
            <a:r>
              <a:rPr lang="en-GB" sz="2400" dirty="0" smtClean="0"/>
              <a:t>                               3) Conducted interval sampling in each selected village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83431"/>
              </p:ext>
            </p:extLst>
          </p:nvPr>
        </p:nvGraphicFramePr>
        <p:xfrm>
          <a:off x="4749799" y="1628800"/>
          <a:ext cx="4699991" cy="3960436"/>
        </p:xfrm>
        <a:graphic>
          <a:graphicData uri="http://schemas.openxmlformats.org/drawingml/2006/table">
            <a:tbl>
              <a:tblPr/>
              <a:tblGrid>
                <a:gridCol w="1096665"/>
                <a:gridCol w="1221195"/>
                <a:gridCol w="771280"/>
                <a:gridCol w="807433"/>
                <a:gridCol w="803418"/>
              </a:tblGrid>
              <a:tr h="25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Arial"/>
                        </a:rPr>
                        <a:t>DR</a:t>
                      </a:r>
                      <a:r>
                        <a:rPr lang="en-US" sz="1200" b="1" i="0" u="none" strike="noStrike" baseline="0" dirty="0" smtClean="0">
                          <a:latin typeface="Arial"/>
                        </a:rPr>
                        <a:t> Congo 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"/>
                        </a:rPr>
                        <a:t>St = 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05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"/>
                        </a:rPr>
                        <a:t>Sub-zone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"/>
                        </a:rPr>
                        <a:t>Village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"/>
                        </a:rPr>
                        <a:t>Pv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"/>
                        </a:rPr>
                        <a:t>Sv=[Pv/P(tot)]St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95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Nyakagando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Nyakagando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Arial"/>
                        </a:rPr>
                        <a:t>     </a:t>
                      </a:r>
                      <a:r>
                        <a:rPr lang="en-US" altLang="ja-JP" sz="1200" b="0" i="0" u="none" strike="noStrike">
                          <a:latin typeface="Arial"/>
                        </a:rPr>
                        <a:t>1,978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latin typeface="Arial"/>
                        </a:rPr>
                        <a:t>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Base Camp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Base Camp II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latin typeface="Arial"/>
                        </a:rPr>
                        <a:t>     </a:t>
                      </a:r>
                      <a:r>
                        <a:rPr lang="en-US" altLang="ja-JP" sz="1200" b="0" i="0" u="none" strike="noStrike">
                          <a:latin typeface="Arial"/>
                        </a:rPr>
                        <a:t>1,822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latin typeface="Arial"/>
                        </a:rPr>
                        <a:t>46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Nyarugugu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Nyarugugu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B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Arial"/>
                        </a:rPr>
                        <a:t>     </a:t>
                      </a:r>
                      <a:r>
                        <a:rPr lang="en-US" altLang="ja-JP" sz="1200" b="0" i="0" u="none" strike="noStrike" dirty="0">
                          <a:latin typeface="Arial"/>
                        </a:rPr>
                        <a:t>1,283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latin typeface="Arial"/>
                        </a:rPr>
                        <a:t>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Juru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Kajurungusti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Arial"/>
                        </a:rPr>
                        <a:t>        </a:t>
                      </a:r>
                      <a:r>
                        <a:rPr lang="en-US" altLang="ja-JP" sz="1200" b="0" i="0" u="none" strike="noStrike" dirty="0">
                          <a:latin typeface="Arial"/>
                        </a:rPr>
                        <a:t>952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latin typeface="Arial"/>
                        </a:rPr>
                        <a:t>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Ngarama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Ngarama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Arial"/>
                        </a:rPr>
                        <a:t>        </a:t>
                      </a:r>
                      <a:r>
                        <a:rPr lang="en-US" altLang="ja-JP" sz="1200" b="0" i="0" u="none" strike="noStrike" dirty="0">
                          <a:latin typeface="Arial"/>
                        </a:rPr>
                        <a:t>834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latin typeface="Arial"/>
                        </a:rPr>
                        <a:t>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Lake view zone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Isanja 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Arial"/>
                        </a:rPr>
                        <a:t>        </a:t>
                      </a:r>
                      <a:r>
                        <a:rPr lang="en-US" altLang="ja-JP" sz="1200" b="0" i="0" u="none" strike="noStrike" dirty="0">
                          <a:latin typeface="Arial"/>
                        </a:rPr>
                        <a:t>642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latin typeface="Arial"/>
                        </a:rPr>
                        <a:t>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Kahirimbi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Kahirimbi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Arial"/>
                        </a:rPr>
                        <a:t>        </a:t>
                      </a:r>
                      <a:r>
                        <a:rPr lang="en-US" altLang="ja-JP" sz="1200" b="0" i="0" u="none" strike="noStrike" dirty="0">
                          <a:latin typeface="Arial"/>
                        </a:rPr>
                        <a:t>624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latin typeface="Arial"/>
                        </a:rPr>
                        <a:t>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Lake view zone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Isanja 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Arial"/>
                        </a:rPr>
                        <a:t>        </a:t>
                      </a:r>
                      <a:r>
                        <a:rPr lang="en-US" altLang="ja-JP" sz="1200" b="0" i="0" u="none" strike="noStrike" dirty="0">
                          <a:latin typeface="Arial"/>
                        </a:rPr>
                        <a:t>502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>
                          <a:latin typeface="Arial"/>
                        </a:rPr>
                        <a:t>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Kiretwa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Kiretwa 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Arial"/>
                        </a:rPr>
                        <a:t>        </a:t>
                      </a:r>
                      <a:r>
                        <a:rPr lang="en-US" altLang="ja-JP" sz="1200" b="0" i="0" u="none" strike="noStrike" dirty="0">
                          <a:latin typeface="Arial"/>
                        </a:rPr>
                        <a:t>498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latin typeface="Arial"/>
                        </a:rPr>
                        <a:t>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Kabahinda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Kityaza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latin typeface="Arial"/>
                        </a:rPr>
                        <a:t>        </a:t>
                      </a:r>
                      <a:r>
                        <a:rPr lang="en-US" altLang="ja-JP" sz="1200" b="0" i="0" u="none" strike="noStrike" dirty="0">
                          <a:latin typeface="Arial"/>
                        </a:rPr>
                        <a:t>433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latin typeface="Arial"/>
                        </a:rPr>
                        <a:t>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605">
                <a:tc>
                  <a:txBody>
                    <a:bodyPr/>
                    <a:lstStyle/>
                    <a:p>
                      <a:pPr algn="l" fontAlgn="b"/>
                      <a:endParaRPr lang="ja-JP" altLang="en-US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latin typeface="Arial"/>
                        </a:rPr>
                        <a:t>P(tot)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>
                          <a:latin typeface="Arial"/>
                        </a:rPr>
                        <a:t>     </a:t>
                      </a:r>
                      <a:r>
                        <a:rPr lang="en-US" altLang="ja-JP" sz="1200" b="1" i="0" u="none" strike="noStrike">
                          <a:latin typeface="Arial"/>
                        </a:rPr>
                        <a:t>9,568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1" i="0" u="none" strike="noStrike" dirty="0">
                          <a:latin typeface="Arial"/>
                        </a:rPr>
                        <a:t>241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5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Autofit/>
          </a:bodyPr>
          <a:lstStyle/>
          <a:p>
            <a:r>
              <a:rPr kumimoji="1" lang="en-GB" altLang="ja-JP" sz="3600" dirty="0" smtClean="0"/>
              <a:t>Village mapping in the settlement</a:t>
            </a:r>
            <a:endParaRPr kumimoji="1" lang="ja-JP" altLang="en-US" sz="3600" dirty="0"/>
          </a:p>
        </p:txBody>
      </p:sp>
      <p:pic>
        <p:nvPicPr>
          <p:cNvPr id="1026" name="Picture 2" descr="\\qeh7\staff$\qehs0859\Teaching\Research methods\Week 4\Village mapping Nakival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22 at 11.22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49" r="-49349"/>
          <a:stretch>
            <a:fillRect/>
          </a:stretch>
        </p:blipFill>
        <p:spPr>
          <a:xfrm rot="5400000">
            <a:off x="530812" y="-90646"/>
            <a:ext cx="8010369" cy="84249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625530"/>
          </a:xfrm>
        </p:spPr>
        <p:txBody>
          <a:bodyPr anchor="t">
            <a:noAutofit/>
          </a:bodyPr>
          <a:lstStyle/>
          <a:p>
            <a:r>
              <a:rPr lang="en-US" sz="3200" b="1" dirty="0" smtClean="0"/>
              <a:t>Respondent-Driven Sampling (RDS)</a:t>
            </a:r>
            <a:endParaRPr lang="en-US" sz="3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667" y="849956"/>
            <a:ext cx="7272808" cy="986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 smtClean="0"/>
              <a:t>Example: RDS ‘Tree’ for Somali refugees</a:t>
            </a:r>
            <a:endParaRPr lang="en-US" sz="28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C078-85C5-4962-9A70-113100167F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7323-C796-D841-8390-6FDCF5ED776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338" y="476672"/>
            <a:ext cx="841714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RDS: Asking Social Network Size of Respondents </a:t>
            </a:r>
            <a:endParaRPr lang="en-US" sz="3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64598"/>
              </p:ext>
            </p:extLst>
          </p:nvPr>
        </p:nvGraphicFramePr>
        <p:xfrm>
          <a:off x="899591" y="2654335"/>
          <a:ext cx="7416824" cy="3157825"/>
        </p:xfrm>
        <a:graphic>
          <a:graphicData uri="http://schemas.openxmlformats.org/drawingml/2006/table">
            <a:tbl>
              <a:tblPr firstRow="1" firstCol="1" bandRow="1"/>
              <a:tblGrid>
                <a:gridCol w="535056"/>
                <a:gridCol w="3431255"/>
                <a:gridCol w="3450513"/>
              </a:tblGrid>
              <a:tr h="3157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D.1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entury"/>
                        <a:ea typeface="Century"/>
                        <a:cs typeface="Century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Approximately how many other [refugees of your nationality] do you know?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entury"/>
                        <a:ea typeface="Century"/>
                        <a:cs typeface="Century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 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entury"/>
                        <a:ea typeface="Century"/>
                        <a:cs typeface="Century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Tick only one.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entury"/>
                        <a:ea typeface="Century"/>
                        <a:cs typeface="Century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 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entury"/>
                        <a:ea typeface="Century"/>
                        <a:cs typeface="Century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If the respondent has trouble specifying a number, prompt</a:t>
                      </a:r>
                      <a:r>
                        <a:rPr lang="en-GB" sz="18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 </a:t>
                      </a:r>
                      <a:r>
                        <a:rPr lang="en-GB" sz="1800" b="1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with categories.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entury"/>
                        <a:ea typeface="Century"/>
                        <a:cs typeface="Century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 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entury"/>
                        <a:ea typeface="Century"/>
                        <a:cs typeface="Century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  <a:sym typeface="Wingdings"/>
                        </a:rPr>
                        <a:t></a:t>
                      </a: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</a:rPr>
                        <a:t> 0 to 5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entury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  <a:sym typeface="Wingdings"/>
                        </a:rPr>
                        <a:t></a:t>
                      </a: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</a:rPr>
                        <a:t> 6 to 10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entury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  <a:sym typeface="Wingdings"/>
                        </a:rPr>
                        <a:t></a:t>
                      </a: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</a:rPr>
                        <a:t> 11 to 20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entury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  <a:sym typeface="Wingdings"/>
                        </a:rPr>
                        <a:t></a:t>
                      </a: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</a:rPr>
                        <a:t> 21 to 50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entury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  <a:sym typeface="Wingdings"/>
                        </a:rPr>
                        <a:t></a:t>
                      </a: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</a:rPr>
                        <a:t> 51 to 100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entury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  <a:sym typeface="Wingdings"/>
                        </a:rPr>
                        <a:t></a:t>
                      </a: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Times New Roman"/>
                        </a:rPr>
                        <a:t> More than 100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entury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entury"/>
                          <a:cs typeface="Century"/>
                        </a:rPr>
                        <a:t> 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entury"/>
                        <a:ea typeface="Century"/>
                        <a:cs typeface="Century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4" y="1484784"/>
            <a:ext cx="612068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 Social Network Size</a:t>
            </a: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altLang="ja-JP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entury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entury" pitchFamily="18" charset="0"/>
                <a:cs typeface="Times New Roman" pitchFamily="18" charset="0"/>
              </a:rPr>
              <a:t>Thank you for your patience. This is our final question. </a:t>
            </a:r>
            <a:endParaRPr kumimoji="1" lang="en-GB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9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839</Words>
  <Application>Microsoft Office PowerPoint</Application>
  <PresentationFormat>On-screen Show (4:3)</PresentationFormat>
  <Paragraphs>373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Century</vt:lpstr>
      <vt:lpstr>Times New Roman</vt:lpstr>
      <vt:lpstr>Wingdings</vt:lpstr>
      <vt:lpstr>Office Theme</vt:lpstr>
      <vt:lpstr>PowerPoint Presentation</vt:lpstr>
      <vt:lpstr>Humanitarian Innovation Project (HIP) </vt:lpstr>
      <vt:lpstr>Uganda research team</vt:lpstr>
      <vt:lpstr>Survey designing  </vt:lpstr>
      <vt:lpstr>N = 1,593 surveys across 3 sites                      with 4 different nationalities</vt:lpstr>
      <vt:lpstr>3-step sampling: 1) Stratified by refugees’ country of origin;                                 2) Randomly selected the villages they live; and                                 3) Conducted interval sampling in each selected village</vt:lpstr>
      <vt:lpstr>Village mapping in the settlement</vt:lpstr>
      <vt:lpstr>Respondent-Driven Sampling (RDS)</vt:lpstr>
      <vt:lpstr>PowerPoint Presentation</vt:lpstr>
      <vt:lpstr>Summary 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Economies  Rethinking Popular Assumptions</dc:title>
  <dc:creator>louise</dc:creator>
  <cp:lastModifiedBy>Naohiko Omata</cp:lastModifiedBy>
  <cp:revision>242</cp:revision>
  <cp:lastPrinted>2015-11-18T11:49:09Z</cp:lastPrinted>
  <dcterms:created xsi:type="dcterms:W3CDTF">2014-05-16T09:19:32Z</dcterms:created>
  <dcterms:modified xsi:type="dcterms:W3CDTF">2015-11-18T14:25:13Z</dcterms:modified>
</cp:coreProperties>
</file>