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3" r:id="rId2"/>
    <p:sldId id="423" r:id="rId3"/>
    <p:sldId id="424" r:id="rId4"/>
    <p:sldId id="425" r:id="rId5"/>
    <p:sldId id="426" r:id="rId6"/>
    <p:sldId id="427" r:id="rId7"/>
    <p:sldId id="440" r:id="rId8"/>
    <p:sldId id="429" r:id="rId9"/>
    <p:sldId id="431" r:id="rId10"/>
    <p:sldId id="430" r:id="rId11"/>
    <p:sldId id="432" r:id="rId12"/>
    <p:sldId id="433" r:id="rId13"/>
    <p:sldId id="447" r:id="rId14"/>
    <p:sldId id="436" r:id="rId15"/>
    <p:sldId id="435" r:id="rId16"/>
    <p:sldId id="437" r:id="rId17"/>
    <p:sldId id="441" r:id="rId18"/>
    <p:sldId id="442" r:id="rId19"/>
    <p:sldId id="446" r:id="rId20"/>
    <p:sldId id="448" r:id="rId21"/>
    <p:sldId id="438" r:id="rId22"/>
    <p:sldId id="444" r:id="rId23"/>
    <p:sldId id="443" r:id="rId24"/>
    <p:sldId id="445" r:id="rId25"/>
    <p:sldId id="439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2E0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1" autoAdjust="0"/>
    <p:restoredTop sz="95119" autoAdjust="0"/>
  </p:normalViewPr>
  <p:slideViewPr>
    <p:cSldViewPr>
      <p:cViewPr>
        <p:scale>
          <a:sx n="100" d="100"/>
          <a:sy n="100" d="100"/>
        </p:scale>
        <p:origin x="-354" y="1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E018F6-24E5-41FC-9D8E-6181D4969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88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95518D-DE91-412A-A0C4-077B2967E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9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ox_bran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541338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41538"/>
            <a:ext cx="5399088" cy="1366837"/>
          </a:xfrm>
        </p:spPr>
        <p:txBody>
          <a:bodyPr/>
          <a:lstStyle>
            <a:lvl1pPr>
              <a:lnSpc>
                <a:spcPts val="35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2813" y="3970338"/>
            <a:ext cx="5399087" cy="1752600"/>
          </a:xfrm>
        </p:spPr>
        <p:txBody>
          <a:bodyPr/>
          <a:lstStyle>
            <a:lvl1pPr marL="0" indent="0">
              <a:lnSpc>
                <a:spcPts val="1800"/>
              </a:lnSpc>
              <a:buFont typeface="Wingdings" pitchFamily="1" charset="2"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096000"/>
            <a:ext cx="1905000" cy="4572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D2BD5C-C5D9-48FB-9846-AB45970A1997}" type="datetime4">
              <a:rPr lang="en-US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2" name="AutoShape 2" descr="data:image/jpeg;base64,/9j/4AAQSkZJRgABAQAAAQABAAD/2wCEAAkGBxISEBUUEBQWFBIWFBgaFBIVFBYWFRYYFRcWFh0YFBkYHyggGCAlHBUVIT0lJSo3Li4uHh8zODcsNygtLjEBCgoKDg0OFxAQGiwmHCUsLCwwLCwsLSwsLCwsLCwsLCwsLCwsLCwsLCwsLCwsLCwsLDcsLCwsLCwsLCwsLCwsLP/AABEIAFIAoAMBEQACEQEDEQH/xAAbAAEAAwADAQAAAAAAAAAAAAAABQYHAQMEAv/EADoQAAEDAgQCBwUECwAAAAAAAAEAAgMEEQUSITEGEwciQVFhcZEUMkJygVKSs9EVIzM0NVRidLLC4f/EABoBAQADAQEBAAAAAAAAAAAAAAACAwQFAQb/xAAqEQEAAgIBAwMDAwUAAAAAAAAAAQIDEQQSITEFE0EyUWEikbEUFSQ0cf/aAAwDAQACEQMRAD8A06pqWRtzSODRtruT3ADUnwC9is28PNvA/EKh/wCwpur9ueTlDzDGhzvWyujHjj6p/Z5ufh8n9Ibj2T5f13+X/F7rj/l5uzolxueHWqpXBnbLTv57R8zMrXj6AqdcFL/RP7nVMJXD6+KeMSQSNkYfiabi/ce5Z8mOcc6tHdKLbelQ7S9EBAQEBAQEBAQEBAQEBB1iFubNa7rWDjqQO5vd9FLqkdiiCACh2VLiDBJIJDW4cLTDWenGjKhu+w+Ma6garfhz+5HtZO/2n7K7RMd07gOMRVcDJ4Tdjht2tPa0+IWbPhnFkmspVtuEgqUhAQEBAQEBAQEBAQEBAQEBAQEGe4W72DG5KcaU9YOYxvwtk1PV7rkOHouxkj+o4sX+aqKz0200JcePC8QEBN6EZW4/TRTNglla2Z9ssZvc5tBZXU4171648IzfU6SZVKQgi8a4gpqMM9qlEee+S4JvltfbzV+Lj3y/T3Rm2kYOkHDP5lv3X/krv7fn8dLz3ISGD8TUlU8sppRI9rczgGuFhe19QqsvFy4Y/VD2t4sl1nScIIbEuKqOCcQTS5JTl6tibZz1bkCwutNOJkvTriEJyRE6TRWbv8piAgICAgzLpXlMVdh8o3aXH7ssJ/2K7fpterBkrKjL5iWnOFiR4riT5lf8OEBBwgyrjv8AjtJ50/4hXf4P+pdmyfXDViuBLSIOuaBjvfa11tszQ63fa/kpReY7xLyYhnnSfjUcLBSU0bDUSgB+WNpcxp2a2w95x0XZ9Nw3tb3bz2hRk14hYOA+FxQ0/XA58ljKd8ttmDwbcrFz+VOfJOvEJ4qahZ1hWuqpnbGxz5DZjGlzj3AC5UqVm1orDyZ0xbEsFkq8PnxOQHmyTlzWdjYfd9Qbei+lx5q4slePHjXf/rLMb3LUuDMX9qoYpSbvy5ZPnZYH13XD5uH28sw0Y7bhOLImICAg4QVfpD4cdW0wMX7xC4vi7nd7T52v5gLfweT7d534lXkruEnw1j0dbAJWdV20sR96N43a4bhUcjDbHb8fCVJ3CWWf8pCAgyfpCdbGqQ/2/wCKV3/T+/Fuy5frhrDt1wJahBCcW8RMoaYyusXnSJhPvP8AyG5Wrh8ac99R4QvaIhTujTh2SaQ4hWXc9xJizDdx3k17Oxv1XS9Q5EVpGDH4+VWONzuWmLizEw0R3nsKIo/SribhBHSRay1Tw2w3yAgH1JaPXuXU9Mxx1zkv4hTlntqHEPD+LNpxTCaj5QZy8vJceqdN7r2eRx5yTk1O9/d5FZ1pCdEtW6nqaiil0PvNH9cd2ut5tLT9Fp9UpGTHXLRHFOp1LVFwWkQEBASB8TStY0ue4Na0ElxNg0DtJUqVm09MeSe0M2OIt/TLJcKBnjmAFYI2kxXuRmzbXA1XYin+PNc/mPDPuers0wri/hoEBNis49wbFVVcVS+V7HR5LNaGlp5b84vfXwW3DzLY8c0hXam52sxWLe1gm9Cr8V8ExV8rJJZpWZGZQ1mTLqbk9YHU6Lfxudbjx2iFd8e0czo2YAA2urQALACRoA8gGq2fU5mdzSHntJjhvhVtHI54qKicubltM8Oa3UG7QBvos3I5XvR9MQ9rTSwLJ2hYhJ+GYn17ax73ukY20cZy8tuhFxpe+p7Vqry5rimkIdO5TayR4TV2o4PgdXitD5WTAglrSwMcQC05gW31Fr69i3Rzr+17Ux2Q9vvtY1iTEBAQcIKt0lYg2HD5QZGsdIMjWlpcX33a2x6psDqVv9Ox9eaPwrzTqr1cBUD4MOhjlbkflJc3t6xJGbxsRooc7J15ransY41CwLGsEBAQEBASAQEBAQEBAQEBAQcFS6Zn4ebUzpVmpzh7myubzczTA0EF+e/wga7XXQ9Ni8Zt/Hyqy96rHw9zPZIOdfmclme+98o38dlk5PT7tunwsp4SKoSEBAQEBAQEBAQEBAQEBAQQfGmMmko5JGaymzIha95H9UafVauJh9zJqfCF51DwYdwTDy2msdNPOQDI51RLlzHcNY1wbYKzJy5raYx+HkU2laHhqjhdmip4mu+3lzO9XXKptysto1MpRSISyz9/lIQEBAQEBAQEBAQEBAQEBAQVaui9rxSNm8NEzmv7jPLpGD35Whx+q347e1gnXmf4VzG5WlYFkiAgICAgICAgICAgICAgICAgIPNSQtaZC1oBdJdxAALiG2u49umiuvP6ao/L0qivhKReggICAgICAgICAgICAgIP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ISEBUUEBQWFBIWFBgaFBIVFBYWFRYYFRcWFh0YFBkYHyggGCAlHBUVIT0lJSo3Li4uHh8zODcsNygtLjEBCgoKDg0OFxAQGiwmHCUsLCwwLCwsLSwsLCwsLCwsLCwsLCwsLCwsLCwsLCwsLCwsLDcsLCwsLCwsLCwsLCwsLP/AABEIAFIAoAMBEQACEQEDEQH/xAAbAAEAAwADAQAAAAAAAAAAAAAABQYHAQMEAv/EADoQAAEDAgQCBwUECwAAAAAAAAEAAgMEEQUSITEGEwciQVFhcZEUMkJygVKSs9EVIzM0NVRidLLC4f/EABoBAQADAQEBAAAAAAAAAAAAAAACAwQFAQb/xAAqEQEAAgIBAwMDAwUAAAAAAAAAAQIDEQQSITEFE0EyUWEikbEUFSQ0cf/aAAwDAQACEQMRAD8A06pqWRtzSODRtruT3ADUnwC9is28PNvA/EKh/wCwpur9ueTlDzDGhzvWyujHjj6p/Z5ufh8n9Ibj2T5f13+X/F7rj/l5uzolxueHWqpXBnbLTv57R8zMrXj6AqdcFL/RP7nVMJXD6+KeMSQSNkYfiabi/ce5Z8mOcc6tHdKLbelQ7S9EBAQEBAQEBAQEBAQEBB1iFubNa7rWDjqQO5vd9FLqkdiiCACh2VLiDBJIJDW4cLTDWenGjKhu+w+Ma6garfhz+5HtZO/2n7K7RMd07gOMRVcDJ4Tdjht2tPa0+IWbPhnFkmspVtuEgqUhAQEBAQEBAQEBAQEBAQEBAQEGe4W72DG5KcaU9YOYxvwtk1PV7rkOHouxkj+o4sX+aqKz0200JcePC8QEBN6EZW4/TRTNglla2Z9ssZvc5tBZXU4171648IzfU6SZVKQgi8a4gpqMM9qlEee+S4JvltfbzV+Lj3y/T3Rm2kYOkHDP5lv3X/krv7fn8dLz3ISGD8TUlU8sppRI9rczgGuFhe19QqsvFy4Y/VD2t4sl1nScIIbEuKqOCcQTS5JTl6tibZz1bkCwutNOJkvTriEJyRE6TRWbv8piAgICAgzLpXlMVdh8o3aXH7ssJ/2K7fpterBkrKjL5iWnOFiR4riT5lf8OEBBwgyrjv8AjtJ50/4hXf4P+pdmyfXDViuBLSIOuaBjvfa11tszQ63fa/kpReY7xLyYhnnSfjUcLBSU0bDUSgB+WNpcxp2a2w95x0XZ9Nw3tb3bz2hRk14hYOA+FxQ0/XA58ljKd8ttmDwbcrFz+VOfJOvEJ4qahZ1hWuqpnbGxz5DZjGlzj3AC5UqVm1orDyZ0xbEsFkq8PnxOQHmyTlzWdjYfd9Qbei+lx5q4slePHjXf/rLMb3LUuDMX9qoYpSbvy5ZPnZYH13XD5uH28sw0Y7bhOLImICAg4QVfpD4cdW0wMX7xC4vi7nd7T52v5gLfweT7d534lXkruEnw1j0dbAJWdV20sR96N43a4bhUcjDbHb8fCVJ3CWWf8pCAgyfpCdbGqQ/2/wCKV3/T+/Fuy5frhrDt1wJahBCcW8RMoaYyusXnSJhPvP8AyG5Wrh8ac99R4QvaIhTujTh2SaQ4hWXc9xJizDdx3k17Oxv1XS9Q5EVpGDH4+VWONzuWmLizEw0R3nsKIo/SribhBHSRay1Tw2w3yAgH1JaPXuXU9Mxx1zkv4hTlntqHEPD+LNpxTCaj5QZy8vJceqdN7r2eRx5yTk1O9/d5FZ1pCdEtW6nqaiil0PvNH9cd2ut5tLT9Fp9UpGTHXLRHFOp1LVFwWkQEBASB8TStY0ue4Na0ElxNg0DtJUqVm09MeSe0M2OIt/TLJcKBnjmAFYI2kxXuRmzbXA1XYin+PNc/mPDPuers0wri/hoEBNis49wbFVVcVS+V7HR5LNaGlp5b84vfXwW3DzLY8c0hXam52sxWLe1gm9Cr8V8ExV8rJJZpWZGZQ1mTLqbk9YHU6Lfxudbjx2iFd8e0czo2YAA2urQALACRoA8gGq2fU5mdzSHntJjhvhVtHI54qKicubltM8Oa3UG7QBvos3I5XvR9MQ9rTSwLJ2hYhJ+GYn17ax73ukY20cZy8tuhFxpe+p7Vqry5rimkIdO5TayR4TV2o4PgdXitD5WTAglrSwMcQC05gW31Fr69i3Rzr+17Ux2Q9vvtY1iTEBAQcIKt0lYg2HD5QZGsdIMjWlpcX33a2x6psDqVv9Ox9eaPwrzTqr1cBUD4MOhjlbkflJc3t6xJGbxsRooc7J15ransY41CwLGsEBAQEBASAQEBAQEBAQEBAQcFS6Zn4ebUzpVmpzh7myubzczTA0EF+e/wga7XXQ9Ni8Zt/Hyqy96rHw9zPZIOdfmclme+98o38dlk5PT7tunwsp4SKoSEBAQEBAQEBAQEBAQEBAQQfGmMmko5JGaymzIha95H9UafVauJh9zJqfCF51DwYdwTDy2msdNPOQDI51RLlzHcNY1wbYKzJy5raYx+HkU2laHhqjhdmip4mu+3lzO9XXKptysto1MpRSISyz9/lIQEBAQEBAQEBAQEBAQEBAQVaui9rxSNm8NEzmv7jPLpGD35Whx+q347e1gnXmf4VzG5WlYFkiAgICAgICAgICAgICAgICAgIPNSQtaZC1oBdJdxAALiG2u49umiuvP6ao/L0qivhKReggICAgICAgICAgICAgIP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7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73948-B4B9-47D9-B5F4-BA6B7DD4E51F}" type="datetime4">
              <a:rPr lang="en-US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title, edit in header and footer           (view menu)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59908CF-4B50-47BC-BD59-66AF03311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7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7338"/>
            <a:ext cx="1943100" cy="533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7338"/>
            <a:ext cx="5676900" cy="533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78A64-9B52-4A4C-9EEC-784EB5CD4AFE}" type="datetime4">
              <a:rPr lang="en-US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title, edit in header and footer           (view menu)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B9DD227-AAFF-49B0-823F-85FAF400A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8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751E8-C80C-48CA-9DEC-345AC2D7B092}" type="datetime4">
              <a:rPr lang="en-US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6A0B974-2C82-41B7-9297-80FBADB2D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0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A52A-CF4A-4F4D-9AF6-05C432A2A486}" type="datetime4">
              <a:rPr lang="en-US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title, edit in header and footer           (view menu)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2D386E2-8C4E-4796-A151-9BF2329AA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113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13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D5CDE-B676-445B-8D21-CABBFC338DBC}" type="datetime4">
              <a:rPr lang="en-US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title, edit in header and footer           (view menu)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9232268-5CB2-4EF1-A585-BBFDBD149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6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F5F2C-7430-48B9-A634-37B70C67AB2A}" type="datetime4">
              <a:rPr lang="en-US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title, edit in header and footer           (view menu)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4F32184-1B96-4606-83A5-260D35E9D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8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D959-A69E-4348-A011-80DC3B0B7825}" type="datetime4">
              <a:rPr lang="en-US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title, edit in header and footer           (view menu)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4BECC77-1771-452F-AE73-0B85D1889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9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9BA1-966C-4F4A-95C2-9E895B332742}" type="datetime4">
              <a:rPr lang="en-US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title, edit in header and footer           (view menu)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6AE05E30-72B9-472C-A680-B46AFF1A6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4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5FC4-B872-4D25-B032-33B8FFBC30F1}" type="datetime4">
              <a:rPr lang="en-US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title, edit in header and footer           (view menu)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8E52E35-FCB6-4ED2-8E44-68D5B58A7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4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E0CB-4204-47C1-A3A2-F81D8AB8CB06}" type="datetime4">
              <a:rPr lang="en-US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title, edit in header and footer           (view menu)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8D4F5FD-9C47-4D44-B489-A58E630D8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8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-3175" y="5824538"/>
            <a:ext cx="9148763" cy="1036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endParaRPr lang="en-GB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7338"/>
            <a:ext cx="77724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113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0" y="610235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900">
                <a:solidFill>
                  <a:srgbClr val="002147"/>
                </a:solidFill>
              </a:defRPr>
            </a:lvl1pPr>
          </a:lstStyle>
          <a:p>
            <a:pPr>
              <a:defRPr/>
            </a:pPr>
            <a:fld id="{9D249883-6D1D-4BB2-89E6-B2716DD080CB}" type="datetime4">
              <a:rPr lang="en-US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8" y="6102350"/>
            <a:ext cx="12954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900">
                <a:solidFill>
                  <a:srgbClr val="00214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00" y="6261100"/>
            <a:ext cx="13668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900">
                <a:solidFill>
                  <a:srgbClr val="002147"/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5074E96-E4BB-4DBB-90E2-3B49A5852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4" descr="ox_rec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0"/>
            <a:ext cx="13668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5pPr>
      <a:lvl6pPr marL="457200" algn="l" rtl="0" fontAlgn="base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6pPr>
      <a:lvl7pPr marL="914400" algn="l" rtl="0" fontAlgn="base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7pPr>
      <a:lvl8pPr marL="1371600" algn="l" rtl="0" fontAlgn="base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8pPr>
      <a:lvl9pPr marL="1828800" algn="l" rtl="0" fontAlgn="base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9pPr>
    </p:titleStyle>
    <p:bodyStyle>
      <a:lvl1pPr marL="282575" indent="-2825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002147"/>
        </a:buClr>
        <a:buSzPct val="80000"/>
        <a:buFont typeface="Wingdings" pitchFamily="1" charset="2"/>
        <a:buChar char="§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188913" algn="l" rtl="0" eaLnBrk="0" fontAlgn="base" hangingPunct="0">
        <a:spcBef>
          <a:spcPct val="20000"/>
        </a:spcBef>
        <a:spcAft>
          <a:spcPct val="0"/>
        </a:spcAft>
        <a:buClr>
          <a:srgbClr val="002147"/>
        </a:buClr>
        <a:buSzPct val="80000"/>
        <a:buFont typeface="Wingdings" pitchFamily="1" charset="2"/>
        <a:buChar char="§"/>
        <a:defRPr>
          <a:solidFill>
            <a:schemeClr val="tx1"/>
          </a:solidFill>
          <a:latin typeface="+mn-lt"/>
          <a:ea typeface="+mn-ea"/>
        </a:defRPr>
      </a:lvl2pPr>
      <a:lvl3pPr marL="1141413" indent="-187325" algn="l" rtl="0" eaLnBrk="0" fontAlgn="base" hangingPunct="0">
        <a:spcBef>
          <a:spcPct val="20000"/>
        </a:spcBef>
        <a:spcAft>
          <a:spcPct val="0"/>
        </a:spcAft>
        <a:buClr>
          <a:srgbClr val="002147"/>
        </a:buClr>
        <a:buSzPct val="80000"/>
        <a:buFont typeface="Wingdings" pitchFamily="1" charset="2"/>
        <a:buChar char="§"/>
        <a:defRPr>
          <a:solidFill>
            <a:schemeClr val="tx1"/>
          </a:solidFill>
          <a:latin typeface="+mn-lt"/>
          <a:ea typeface="+mn-ea"/>
        </a:defRPr>
      </a:lvl3pPr>
      <a:lvl4pPr marL="1519238" indent="-18732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898650" indent="-1889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355850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813050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70250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727450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604448" cy="783406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The Labour Market Impacts of Forced Migration (LAMFOR): Tanzania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sz="2000" dirty="0" smtClean="0"/>
              <a:t>Funded by IZA/DFID</a:t>
            </a:r>
            <a:r>
              <a:rPr lang="de-DE" dirty="0" smtClean="0"/>
              <a:t/>
            </a:r>
            <a:br>
              <a:rPr lang="de-DE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293096"/>
            <a:ext cx="6971555" cy="1752600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 smtClean="0"/>
              <a:t>Carlos Vargas-Silva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COMPAS</a:t>
            </a:r>
          </a:p>
          <a:p>
            <a:pPr algn="ctr"/>
            <a:r>
              <a:rPr lang="en-GB" sz="2000" dirty="0" smtClean="0"/>
              <a:t>University </a:t>
            </a:r>
            <a:r>
              <a:rPr lang="en-GB" sz="2000" dirty="0"/>
              <a:t>of </a:t>
            </a:r>
            <a:r>
              <a:rPr lang="en-GB" sz="2000" dirty="0" smtClean="0"/>
              <a:t>Oxford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482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578049"/>
              </p:ext>
            </p:extLst>
          </p:nvPr>
        </p:nvGraphicFramePr>
        <p:xfrm>
          <a:off x="1979712" y="-28957"/>
          <a:ext cx="5508104" cy="5845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Bitmap Image" r:id="rId3" imgW="5323810" imgH="5657143" progId="PBrush">
                  <p:embed/>
                </p:oleObj>
              </mc:Choice>
              <mc:Fallback>
                <p:oleObj name="Bitmap Image" r:id="rId3" imgW="5323810" imgH="565714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-28957"/>
                        <a:ext cx="5508104" cy="58453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51720" y="260648"/>
            <a:ext cx="1440160" cy="1728192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25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Kagera Health and Development Survey (KHDS).</a:t>
            </a:r>
          </a:p>
          <a:p>
            <a:endParaRPr lang="en-GB" dirty="0"/>
          </a:p>
          <a:p>
            <a:r>
              <a:rPr lang="en-GB" dirty="0" smtClean="0"/>
              <a:t>Longitudinal: rounds 1991 – 1994, 2004 and 2010.</a:t>
            </a:r>
          </a:p>
          <a:p>
            <a:endParaRPr lang="en-GB" dirty="0"/>
          </a:p>
          <a:p>
            <a:r>
              <a:rPr lang="en-GB" dirty="0" smtClean="0"/>
              <a:t>Data </a:t>
            </a:r>
            <a:r>
              <a:rPr lang="en-GB" b="1" dirty="0" smtClean="0"/>
              <a:t>pre, during</a:t>
            </a:r>
            <a:r>
              <a:rPr lang="en-GB" dirty="0" smtClean="0"/>
              <a:t> and </a:t>
            </a:r>
            <a:r>
              <a:rPr lang="en-GB" b="1" dirty="0" smtClean="0"/>
              <a:t>post</a:t>
            </a:r>
            <a:r>
              <a:rPr lang="en-GB" dirty="0" smtClean="0"/>
              <a:t> refugee shock.</a:t>
            </a:r>
          </a:p>
          <a:p>
            <a:endParaRPr lang="en-GB" dirty="0"/>
          </a:p>
          <a:p>
            <a:r>
              <a:rPr lang="en-GB" dirty="0"/>
              <a:t>R</a:t>
            </a:r>
            <a:r>
              <a:rPr lang="en-GB" dirty="0" smtClean="0"/>
              <a:t>ich dataset, good tracking over time, reliable.</a:t>
            </a:r>
          </a:p>
          <a:p>
            <a:endParaRPr lang="en-GB" dirty="0"/>
          </a:p>
          <a:p>
            <a:r>
              <a:rPr lang="en-GB" dirty="0" smtClean="0"/>
              <a:t>Collected in 51 communities, but individuals tracked even if they move out of the community.</a:t>
            </a:r>
          </a:p>
          <a:p>
            <a:endParaRPr lang="en-GB" dirty="0"/>
          </a:p>
          <a:p>
            <a:r>
              <a:rPr lang="en-GB" dirty="0" smtClean="0"/>
              <a:t>Limitation: it does not include refugees.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Complementary data (now available)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LAMFOR survey (1,500 households) in Burundi (2015, previous round in 2011).</a:t>
            </a:r>
          </a:p>
          <a:p>
            <a:endParaRPr lang="en-GB" dirty="0"/>
          </a:p>
          <a:p>
            <a:r>
              <a:rPr lang="en-GB" dirty="0" smtClean="0"/>
              <a:t>Ask returnees</a:t>
            </a:r>
            <a:r>
              <a:rPr lang="en-GB" dirty="0"/>
              <a:t> </a:t>
            </a:r>
            <a:r>
              <a:rPr lang="en-GB" dirty="0" smtClean="0"/>
              <a:t>about their experiences in Tanzania.</a:t>
            </a:r>
          </a:p>
          <a:p>
            <a:endParaRPr lang="en-GB" dirty="0"/>
          </a:p>
          <a:p>
            <a:r>
              <a:rPr lang="en-GB" dirty="0" smtClean="0"/>
              <a:t>Replicates the questions of the KHDS about economic activities, etc.</a:t>
            </a:r>
          </a:p>
          <a:p>
            <a:endParaRPr lang="en-GB" dirty="0"/>
          </a:p>
          <a:p>
            <a:r>
              <a:rPr lang="en-GB" dirty="0" smtClean="0"/>
              <a:t>Good way of “re-constructing” impact on hosts after the “end” of the refugee shock.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Methodology: need to create a counter-factual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Compare to communities not affected (less affected) by refugee shock.</a:t>
            </a:r>
          </a:p>
          <a:p>
            <a:endParaRPr lang="en-GB" dirty="0"/>
          </a:p>
          <a:p>
            <a:r>
              <a:rPr lang="en-GB" dirty="0" smtClean="0"/>
              <a:t>Classical selection problem.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Methodology: Key </a:t>
            </a:r>
            <a:r>
              <a:rPr lang="en-GB" dirty="0"/>
              <a:t>role of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Displacement on foot.</a:t>
            </a:r>
          </a:p>
          <a:p>
            <a:endParaRPr lang="en-GB" dirty="0"/>
          </a:p>
          <a:p>
            <a:r>
              <a:rPr lang="en-GB" dirty="0"/>
              <a:t>Natural topographic </a:t>
            </a:r>
            <a:r>
              <a:rPr lang="en-GB" dirty="0" smtClean="0"/>
              <a:t>barriers.</a:t>
            </a:r>
          </a:p>
          <a:p>
            <a:endParaRPr lang="en-GB" dirty="0"/>
          </a:p>
          <a:p>
            <a:r>
              <a:rPr lang="en-GB" dirty="0" smtClean="0"/>
              <a:t>Logistical decisions.</a:t>
            </a:r>
          </a:p>
          <a:p>
            <a:endParaRPr lang="en-GB" dirty="0"/>
          </a:p>
          <a:p>
            <a:r>
              <a:rPr lang="en-GB" dirty="0" smtClean="0"/>
              <a:t>Refugees not </a:t>
            </a:r>
            <a:r>
              <a:rPr lang="en-GB" dirty="0"/>
              <a:t>evenly distributed across </a:t>
            </a:r>
            <a:r>
              <a:rPr lang="en-GB" dirty="0" smtClean="0"/>
              <a:t>Kagera.</a:t>
            </a:r>
          </a:p>
          <a:p>
            <a:endParaRPr lang="en-GB" dirty="0"/>
          </a:p>
          <a:p>
            <a:r>
              <a:rPr lang="en-GB" dirty="0" smtClean="0"/>
              <a:t>Higher </a:t>
            </a:r>
            <a:r>
              <a:rPr lang="en-GB" dirty="0"/>
              <a:t>concentration western part in comparison to the eastern part.</a:t>
            </a:r>
          </a:p>
          <a:p>
            <a:endParaRPr lang="en-GB" dirty="0" smtClean="0"/>
          </a:p>
          <a:p>
            <a:pPr marL="282575" lvl="2" indent="-282575">
              <a:lnSpc>
                <a:spcPts val="2400"/>
              </a:lnSpc>
              <a:spcBef>
                <a:spcPct val="0"/>
              </a:spcBef>
            </a:pPr>
            <a:r>
              <a:rPr lang="en-GB" sz="2000" dirty="0" smtClean="0"/>
              <a:t>Highlighted by others: </a:t>
            </a:r>
            <a:r>
              <a:rPr lang="en-US" sz="2000" dirty="0"/>
              <a:t>Baez (2011), Maystadt and Verwimp (2014</a:t>
            </a:r>
            <a:r>
              <a:rPr lang="en-US" sz="2000" dirty="0" smtClean="0"/>
              <a:t>).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990685"/>
              </p:ext>
            </p:extLst>
          </p:nvPr>
        </p:nvGraphicFramePr>
        <p:xfrm>
          <a:off x="179512" y="0"/>
          <a:ext cx="4464496" cy="5802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Bitmap Image" r:id="rId3" imgW="6466667" imgH="8400000" progId="PBrush">
                  <p:embed/>
                </p:oleObj>
              </mc:Choice>
              <mc:Fallback>
                <p:oleObj name="Bitmap Image" r:id="rId3" imgW="6466667" imgH="840000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0"/>
                        <a:ext cx="4464496" cy="58021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420537"/>
              </p:ext>
            </p:extLst>
          </p:nvPr>
        </p:nvGraphicFramePr>
        <p:xfrm>
          <a:off x="4708396" y="0"/>
          <a:ext cx="4432353" cy="5805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Bitmap Image" r:id="rId5" imgW="6466667" imgH="8419048" progId="PBrush">
                  <p:embed/>
                </p:oleObj>
              </mc:Choice>
              <mc:Fallback>
                <p:oleObj name="Bitmap Image" r:id="rId5" imgW="6466667" imgH="841904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396" y="0"/>
                        <a:ext cx="4432353" cy="5805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6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</a:t>
            </a:r>
            <a:r>
              <a:rPr lang="en-GB" dirty="0"/>
              <a:t>distance measures </a:t>
            </a:r>
            <a:r>
              <a:rPr lang="en-GB" dirty="0" smtClean="0"/>
              <a:t>for identification purposes.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Distance to </a:t>
            </a:r>
            <a:r>
              <a:rPr lang="en-GB" sz="2000" dirty="0" smtClean="0"/>
              <a:t>the borders: useful when no good measures of refugee numbers per location. Also, while most were refugees in camps, not all.</a:t>
            </a:r>
          </a:p>
          <a:p>
            <a:endParaRPr lang="en-GB" sz="2000" dirty="0" smtClean="0"/>
          </a:p>
          <a:p>
            <a:pPr lvl="1"/>
            <a:r>
              <a:rPr lang="en-GB" sz="1600" dirty="0" smtClean="0"/>
              <a:t>Burundi.</a:t>
            </a:r>
          </a:p>
          <a:p>
            <a:pPr lvl="1"/>
            <a:r>
              <a:rPr lang="en-GB" sz="1600" dirty="0" smtClean="0"/>
              <a:t>Rwanda.</a:t>
            </a:r>
          </a:p>
          <a:p>
            <a:pPr lvl="1"/>
            <a:r>
              <a:rPr lang="en-GB" sz="1600" dirty="0" smtClean="0"/>
              <a:t>Weighted: between the two.</a:t>
            </a:r>
            <a:endParaRPr lang="en-GB" sz="1600" dirty="0"/>
          </a:p>
          <a:p>
            <a:pPr lvl="1"/>
            <a:r>
              <a:rPr lang="en-GB" sz="1600" dirty="0"/>
              <a:t>Weighted: by refugee population from of each country in </a:t>
            </a:r>
            <a:r>
              <a:rPr lang="en-GB" sz="1600" dirty="0" smtClean="0"/>
              <a:t>Kagera.</a:t>
            </a:r>
          </a:p>
          <a:p>
            <a:pPr lvl="1"/>
            <a:endParaRPr lang="en-GB" sz="1600" dirty="0" smtClean="0"/>
          </a:p>
          <a:p>
            <a:pPr marL="282575" lvl="1" indent="-282575">
              <a:lnSpc>
                <a:spcPts val="2400"/>
              </a:lnSpc>
              <a:spcBef>
                <a:spcPct val="0"/>
              </a:spcBef>
            </a:pPr>
            <a:r>
              <a:rPr lang="en-GB" sz="2000" dirty="0">
                <a:cs typeface="+mn-cs"/>
              </a:rPr>
              <a:t>Other </a:t>
            </a:r>
            <a:r>
              <a:rPr lang="en-GB" sz="2000" dirty="0" smtClean="0">
                <a:cs typeface="+mn-cs"/>
              </a:rPr>
              <a:t>possibilities: east-west split (Baez, 2011).</a:t>
            </a:r>
            <a:endParaRPr lang="en-GB" sz="2000" dirty="0"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distance measures for identification purposes.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Distance to refugee camps.</a:t>
            </a:r>
          </a:p>
          <a:p>
            <a:pPr lvl="1"/>
            <a:r>
              <a:rPr lang="en-GB" sz="1600" dirty="0" smtClean="0"/>
              <a:t>Weighted: </a:t>
            </a:r>
            <a:r>
              <a:rPr lang="en-GB" sz="1600" dirty="0"/>
              <a:t>by </a:t>
            </a:r>
            <a:r>
              <a:rPr lang="en-GB" sz="1600" dirty="0" smtClean="0"/>
              <a:t>largest estimate of population of camps and by years camp was open.</a:t>
            </a:r>
          </a:p>
          <a:p>
            <a:pPr lvl="1"/>
            <a:endParaRPr lang="en-GB" sz="1600" dirty="0" smtClean="0"/>
          </a:p>
          <a:p>
            <a:pPr marL="282575" lvl="2" indent="-282575">
              <a:lnSpc>
                <a:spcPts val="2400"/>
              </a:lnSpc>
              <a:spcBef>
                <a:spcPct val="0"/>
              </a:spcBef>
            </a:pPr>
            <a:r>
              <a:rPr lang="en-GB" sz="2000" dirty="0"/>
              <a:t>Other possibilities: </a:t>
            </a:r>
            <a:r>
              <a:rPr lang="en-GB" sz="2000" dirty="0" smtClean="0"/>
              <a:t>weight by population in a given year (</a:t>
            </a:r>
            <a:r>
              <a:rPr lang="en-US" sz="2000" dirty="0"/>
              <a:t>Maystadt and </a:t>
            </a:r>
            <a:r>
              <a:rPr lang="en-US" sz="2000" dirty="0" smtClean="0"/>
              <a:t>Verwimp, 2014</a:t>
            </a:r>
            <a:r>
              <a:rPr lang="en-GB" sz="2000" dirty="0" smtClean="0"/>
              <a:t>).</a:t>
            </a:r>
            <a:endParaRPr lang="en-GB" sz="2000" dirty="0"/>
          </a:p>
          <a:p>
            <a:pPr marL="954088" lvl="2" indent="0">
              <a:buNone/>
            </a:pPr>
            <a:endParaRPr lang="en-GB" sz="2000" dirty="0"/>
          </a:p>
          <a:p>
            <a:pPr marL="282575" lvl="2" indent="-282575">
              <a:lnSpc>
                <a:spcPts val="2400"/>
              </a:lnSpc>
              <a:spcBef>
                <a:spcPct val="0"/>
              </a:spcBef>
            </a:pPr>
            <a:r>
              <a:rPr lang="en-GB" sz="2000" dirty="0"/>
              <a:t>Need to show no effect of distance on pre-shock outcomes, </a:t>
            </a:r>
            <a:r>
              <a:rPr lang="en-GB" sz="2000" dirty="0" err="1" smtClean="0"/>
              <a:t>exogeneity</a:t>
            </a:r>
            <a:r>
              <a:rPr lang="en-GB" sz="2000" dirty="0" smtClean="0"/>
              <a:t>, etc.</a:t>
            </a:r>
          </a:p>
          <a:p>
            <a:pPr lvl="1">
              <a:lnSpc>
                <a:spcPts val="2400"/>
              </a:lnSpc>
            </a:pPr>
            <a:r>
              <a:rPr lang="en-GB" sz="1600" dirty="0"/>
              <a:t>Rich 1991 dataset helps.</a:t>
            </a:r>
          </a:p>
          <a:p>
            <a:pPr marL="282575" lvl="2" indent="-282575">
              <a:lnSpc>
                <a:spcPts val="2400"/>
              </a:lnSpc>
              <a:spcBef>
                <a:spcPct val="0"/>
              </a:spcBef>
            </a:pP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the estimation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 a “shock variable” based on interaction between time (pre-shock = 0, post-shock = 1) and distance.</a:t>
            </a:r>
          </a:p>
          <a:p>
            <a:endParaRPr lang="en-GB" dirty="0"/>
          </a:p>
          <a:p>
            <a:r>
              <a:rPr lang="en-GB" dirty="0" smtClean="0"/>
              <a:t>Explore results focusing on that variable.</a:t>
            </a:r>
          </a:p>
          <a:p>
            <a:endParaRPr lang="en-GB" dirty="0"/>
          </a:p>
          <a:p>
            <a:r>
              <a:rPr lang="en-GB" dirty="0" smtClean="0"/>
              <a:t>Similar to regular DID.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previous fieldwork, accounts and 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Reports from UNHCR on camps, refugee numbers, transfers, returns </a:t>
            </a:r>
            <a:r>
              <a:rPr lang="en-GB" i="1" dirty="0"/>
              <a:t>essential</a:t>
            </a:r>
            <a:r>
              <a:rPr lang="en-GB" dirty="0"/>
              <a:t> to construct instrument.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Narratives of the situation particularly useful (e.g. </a:t>
            </a:r>
            <a:r>
              <a:rPr lang="en-US" dirty="0" smtClean="0"/>
              <a:t>Whitaker, 2002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dirty="0" smtClean="0"/>
              <a:t>Historical analysis of </a:t>
            </a:r>
            <a:r>
              <a:rPr lang="en-GB" dirty="0"/>
              <a:t>the region (e.g. </a:t>
            </a:r>
            <a:r>
              <a:rPr lang="en-GB" dirty="0" err="1" smtClean="0"/>
              <a:t>Mbilinyi</a:t>
            </a:r>
            <a:r>
              <a:rPr lang="en-GB" dirty="0" smtClean="0"/>
              <a:t> (1986) – about casual labour).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and objectives</a:t>
            </a:r>
            <a:endParaRPr lang="en-GB" dirty="0"/>
          </a:p>
          <a:p>
            <a:endParaRPr lang="en-GB" dirty="0"/>
          </a:p>
          <a:p>
            <a:r>
              <a:rPr lang="en-US" dirty="0" smtClean="0"/>
              <a:t>Case study</a:t>
            </a:r>
            <a:endParaRPr lang="en-GB" dirty="0"/>
          </a:p>
          <a:p>
            <a:endParaRPr lang="en-GB" dirty="0"/>
          </a:p>
          <a:p>
            <a:r>
              <a:rPr lang="en-US" dirty="0" smtClean="0"/>
              <a:t>Data used</a:t>
            </a:r>
            <a:endParaRPr lang="en-GB" dirty="0"/>
          </a:p>
          <a:p>
            <a:endParaRPr lang="en-GB" dirty="0"/>
          </a:p>
          <a:p>
            <a:r>
              <a:rPr lang="en-US" dirty="0" smtClean="0"/>
              <a:t>Methodology</a:t>
            </a:r>
          </a:p>
          <a:p>
            <a:endParaRPr lang="en-US" dirty="0" smtClean="0"/>
          </a:p>
          <a:p>
            <a:r>
              <a:rPr lang="en-US" dirty="0" smtClean="0"/>
              <a:t>Considerations for the future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use for IDPs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Distance useful for identification if it is a regional conflict.</a:t>
            </a:r>
          </a:p>
          <a:p>
            <a:endParaRPr lang="en-GB" dirty="0"/>
          </a:p>
          <a:p>
            <a:r>
              <a:rPr lang="en-GB" dirty="0" smtClean="0"/>
              <a:t>Other cases more challenging.</a:t>
            </a:r>
          </a:p>
          <a:p>
            <a:endParaRPr lang="en-GB" dirty="0"/>
          </a:p>
          <a:p>
            <a:r>
              <a:rPr lang="en-GB" dirty="0" smtClean="0"/>
              <a:t>Also, more difficult to separate the effect of conflict.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Considerations for the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Essential: 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re and post refugee shock data (ideal during).</a:t>
            </a:r>
          </a:p>
          <a:p>
            <a:pPr lvl="1"/>
            <a:r>
              <a:rPr lang="en-GB" dirty="0" smtClean="0"/>
              <a:t>Good identification. Distance ideal for many cases, not all.</a:t>
            </a:r>
          </a:p>
          <a:p>
            <a:pPr lvl="1"/>
            <a:r>
              <a:rPr lang="en-GB" dirty="0" smtClean="0"/>
              <a:t>Exogenous allocation of refugees for logistical reasons also possible.</a:t>
            </a:r>
          </a:p>
          <a:p>
            <a:pPr lvl="1"/>
            <a:r>
              <a:rPr lang="en-GB" dirty="0" smtClean="0"/>
              <a:t>Good knowledge </a:t>
            </a:r>
          </a:p>
          <a:p>
            <a:pPr lvl="2"/>
            <a:r>
              <a:rPr lang="en-GB" dirty="0" smtClean="0"/>
              <a:t>of region</a:t>
            </a:r>
          </a:p>
          <a:p>
            <a:pPr lvl="2"/>
            <a:r>
              <a:rPr lang="en-GB" dirty="0" smtClean="0"/>
              <a:t>overall logistics (e.g. external assistance)</a:t>
            </a:r>
          </a:p>
          <a:p>
            <a:pPr lvl="2"/>
            <a:r>
              <a:rPr lang="en-GB" dirty="0" smtClean="0"/>
              <a:t>allocation policies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Considerations for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2575" lvl="1" indent="-282575">
              <a:lnSpc>
                <a:spcPts val="2400"/>
              </a:lnSpc>
              <a:spcBef>
                <a:spcPct val="0"/>
              </a:spcBef>
            </a:pPr>
            <a:r>
              <a:rPr lang="en-GB" sz="2100" i="1" dirty="0">
                <a:cs typeface="+mn-cs"/>
              </a:rPr>
              <a:t>Dynamic</a:t>
            </a:r>
            <a:r>
              <a:rPr lang="en-GB" sz="2100" dirty="0">
                <a:cs typeface="+mn-cs"/>
              </a:rPr>
              <a:t> impacts on hosts:</a:t>
            </a:r>
          </a:p>
          <a:p>
            <a:pPr lvl="1"/>
            <a:r>
              <a:rPr lang="en-GB" dirty="0" smtClean="0"/>
              <a:t>Data on refugee characteristics and numbers over time.</a:t>
            </a:r>
          </a:p>
          <a:p>
            <a:pPr lvl="1"/>
            <a:r>
              <a:rPr lang="en-GB" dirty="0" smtClean="0"/>
              <a:t>Who arrives </a:t>
            </a:r>
            <a:r>
              <a:rPr lang="en-GB" dirty="0"/>
              <a:t>first vs later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Changing policies of host country.</a:t>
            </a:r>
          </a:p>
          <a:p>
            <a:pPr lvl="1"/>
            <a:r>
              <a:rPr lang="en-GB" dirty="0" smtClean="0"/>
              <a:t>Have </a:t>
            </a:r>
            <a:r>
              <a:rPr lang="en-GB" dirty="0"/>
              <a:t>data </a:t>
            </a:r>
            <a:r>
              <a:rPr lang="en-GB" dirty="0" smtClean="0"/>
              <a:t>on returnees.</a:t>
            </a:r>
          </a:p>
          <a:p>
            <a:pPr lvl="1"/>
            <a:r>
              <a:rPr lang="en-GB" dirty="0" smtClean="0"/>
              <a:t>Who returns first vs later?</a:t>
            </a:r>
          </a:p>
          <a:p>
            <a:pPr lvl="1"/>
            <a:r>
              <a:rPr lang="en-GB" dirty="0" smtClean="0"/>
              <a:t>Any connections with host region after return? (e.g. trade).</a:t>
            </a:r>
          </a:p>
          <a:p>
            <a:pPr lvl="1"/>
            <a:endParaRPr lang="en-GB" dirty="0" smtClean="0"/>
          </a:p>
          <a:p>
            <a:pPr marL="282575" lvl="1" indent="-282575">
              <a:lnSpc>
                <a:spcPts val="2400"/>
              </a:lnSpc>
              <a:spcBef>
                <a:spcPct val="0"/>
              </a:spcBef>
            </a:pPr>
            <a:r>
              <a:rPr lang="en-GB" sz="2100" dirty="0">
                <a:cs typeface="+mn-cs"/>
              </a:rPr>
              <a:t>Clearer distinction between short, medium and long-term impacts.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Considerations for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Role of border crossings.</a:t>
            </a:r>
          </a:p>
          <a:p>
            <a:endParaRPr lang="en-GB" dirty="0"/>
          </a:p>
          <a:p>
            <a:pPr lvl="1"/>
            <a:r>
              <a:rPr lang="en-GB" dirty="0" smtClean="0"/>
              <a:t>Good historical data.</a:t>
            </a:r>
          </a:p>
          <a:p>
            <a:pPr lvl="1"/>
            <a:r>
              <a:rPr lang="en-GB" dirty="0" smtClean="0"/>
              <a:t>Open/close at different points with </a:t>
            </a:r>
            <a:r>
              <a:rPr lang="en-GB" dirty="0"/>
              <a:t>implications for timing of inflows and timing of returns </a:t>
            </a:r>
            <a:r>
              <a:rPr lang="en-GB" dirty="0" smtClean="0"/>
              <a:t>(e.g. voluntary repatriations).</a:t>
            </a:r>
          </a:p>
          <a:p>
            <a:pPr lvl="1"/>
            <a:r>
              <a:rPr lang="en-GB" dirty="0" smtClean="0"/>
              <a:t>Possible role in identification.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Considerations for the </a:t>
            </a:r>
            <a:r>
              <a:rPr lang="en-GB" dirty="0" smtClean="0"/>
              <a:t>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ts val="2400"/>
              </a:lnSpc>
              <a:spcBef>
                <a:spcPct val="0"/>
              </a:spcBef>
              <a:buNone/>
            </a:pPr>
            <a:r>
              <a:rPr lang="en-GB" sz="2100" dirty="0">
                <a:cs typeface="+mn-cs"/>
              </a:rPr>
              <a:t>Impact not limited to ‘hosts’ residing in the affected </a:t>
            </a:r>
            <a:r>
              <a:rPr lang="en-GB" sz="2100" dirty="0" smtClean="0">
                <a:cs typeface="+mn-cs"/>
              </a:rPr>
              <a:t>location</a:t>
            </a:r>
          </a:p>
          <a:p>
            <a:pPr marL="0" lvl="1" indent="0">
              <a:lnSpc>
                <a:spcPts val="2400"/>
              </a:lnSpc>
              <a:spcBef>
                <a:spcPct val="0"/>
              </a:spcBef>
              <a:buNone/>
            </a:pPr>
            <a:endParaRPr lang="en-GB" sz="2100" dirty="0">
              <a:cs typeface="+mn-cs"/>
            </a:endParaRPr>
          </a:p>
          <a:p>
            <a:pPr lvl="1"/>
            <a:r>
              <a:rPr lang="en-GB" sz="2100" dirty="0" smtClean="0">
                <a:cs typeface="+mn-cs"/>
              </a:rPr>
              <a:t>Inflows </a:t>
            </a:r>
            <a:r>
              <a:rPr lang="en-GB" sz="2100" dirty="0">
                <a:cs typeface="+mn-cs"/>
              </a:rPr>
              <a:t>to trade with </a:t>
            </a:r>
            <a:r>
              <a:rPr lang="en-GB" sz="2100" dirty="0" smtClean="0">
                <a:cs typeface="+mn-cs"/>
              </a:rPr>
              <a:t>refugees</a:t>
            </a:r>
          </a:p>
          <a:p>
            <a:pPr lvl="2"/>
            <a:r>
              <a:rPr lang="en-GB" sz="2100" dirty="0">
                <a:cs typeface="+mn-cs"/>
              </a:rPr>
              <a:t>D</a:t>
            </a:r>
            <a:r>
              <a:rPr lang="en-GB" sz="2100" dirty="0" smtClean="0">
                <a:cs typeface="+mn-cs"/>
              </a:rPr>
              <a:t>ifficult </a:t>
            </a:r>
            <a:r>
              <a:rPr lang="en-GB" sz="2100" dirty="0">
                <a:cs typeface="+mn-cs"/>
              </a:rPr>
              <a:t>to </a:t>
            </a:r>
            <a:r>
              <a:rPr lang="en-GB" sz="2100" dirty="0" smtClean="0">
                <a:cs typeface="+mn-cs"/>
              </a:rPr>
              <a:t>capture with longitudinal data.</a:t>
            </a:r>
          </a:p>
          <a:p>
            <a:pPr lvl="2"/>
            <a:endParaRPr lang="en-GB" sz="2100" dirty="0" smtClean="0">
              <a:cs typeface="+mn-cs"/>
            </a:endParaRPr>
          </a:p>
          <a:p>
            <a:pPr lvl="1"/>
            <a:r>
              <a:rPr lang="en-GB" sz="2100" dirty="0" smtClean="0">
                <a:cs typeface="+mn-cs"/>
              </a:rPr>
              <a:t>Outflows </a:t>
            </a:r>
            <a:r>
              <a:rPr lang="en-GB" sz="2100" dirty="0">
                <a:cs typeface="+mn-cs"/>
              </a:rPr>
              <a:t>to other areas to </a:t>
            </a:r>
            <a:r>
              <a:rPr lang="en-GB" sz="2100" dirty="0" smtClean="0">
                <a:cs typeface="+mn-cs"/>
              </a:rPr>
              <a:t>“scape” refugee shock</a:t>
            </a:r>
          </a:p>
          <a:p>
            <a:pPr lvl="2"/>
            <a:r>
              <a:rPr lang="en-GB" sz="2100" dirty="0" smtClean="0">
                <a:cs typeface="+mn-cs"/>
              </a:rPr>
              <a:t>Implications for residents of other areas</a:t>
            </a:r>
            <a:r>
              <a:rPr lang="en-GB" sz="2100" dirty="0" smtClean="0">
                <a:cs typeface="+mn-cs"/>
              </a:rPr>
              <a:t>.</a:t>
            </a:r>
          </a:p>
          <a:p>
            <a:pPr lvl="2"/>
            <a:r>
              <a:rPr lang="en-GB" sz="2100" dirty="0" smtClean="0">
                <a:cs typeface="+mn-cs"/>
              </a:rPr>
              <a:t>Impact can be “dispersed” to other areas via internal native migration.</a:t>
            </a:r>
            <a:endParaRPr lang="en-GB" sz="2100" dirty="0" smtClean="0">
              <a:cs typeface="+mn-cs"/>
            </a:endParaRPr>
          </a:p>
          <a:p>
            <a:pPr lvl="2"/>
            <a:r>
              <a:rPr lang="en-GB" sz="2100" dirty="0"/>
              <a:t>Difficult to capture with </a:t>
            </a:r>
            <a:r>
              <a:rPr lang="en-GB" sz="2100" dirty="0" smtClean="0"/>
              <a:t>data from just one region.</a:t>
            </a:r>
            <a:endParaRPr lang="en-GB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References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Paper 1: Ruiz</a:t>
            </a:r>
            <a:r>
              <a:rPr lang="en-GB" dirty="0"/>
              <a:t>, I. and Vargas-Silva, C</a:t>
            </a:r>
            <a:r>
              <a:rPr lang="en-GB" dirty="0" smtClean="0"/>
              <a:t>. 2015. “The </a:t>
            </a:r>
            <a:r>
              <a:rPr lang="en-GB" dirty="0"/>
              <a:t>Labor Market </a:t>
            </a:r>
            <a:r>
              <a:rPr lang="en-GB" dirty="0" smtClean="0"/>
              <a:t>	Consequences </a:t>
            </a:r>
            <a:r>
              <a:rPr lang="en-GB" dirty="0"/>
              <a:t>of Hosting </a:t>
            </a:r>
            <a:r>
              <a:rPr lang="en-GB" dirty="0" smtClean="0"/>
              <a:t>Refugees” </a:t>
            </a:r>
            <a:r>
              <a:rPr lang="en-GB" i="1" dirty="0" smtClean="0"/>
              <a:t>Journal </a:t>
            </a:r>
            <a:r>
              <a:rPr lang="en-GB" i="1" dirty="0"/>
              <a:t>of Economic </a:t>
            </a:r>
            <a:r>
              <a:rPr lang="en-GB" i="1" dirty="0" smtClean="0"/>
              <a:t>	Geography.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Paper </a:t>
            </a:r>
            <a:r>
              <a:rPr lang="en-GB" dirty="0" smtClean="0"/>
              <a:t>2: Ruiz</a:t>
            </a:r>
            <a:r>
              <a:rPr lang="en-GB" dirty="0"/>
              <a:t>, I. and Vargas-Silva, C. 2015.</a:t>
            </a:r>
            <a:r>
              <a:rPr lang="en-GB" dirty="0" smtClean="0"/>
              <a:t> “The </a:t>
            </a:r>
            <a:r>
              <a:rPr lang="en-GB" dirty="0"/>
              <a:t>Labor Market </a:t>
            </a:r>
            <a:r>
              <a:rPr lang="en-GB" dirty="0" smtClean="0"/>
              <a:t>	Impacts </a:t>
            </a:r>
            <a:r>
              <a:rPr lang="en-GB" dirty="0"/>
              <a:t>of Forced </a:t>
            </a:r>
            <a:r>
              <a:rPr lang="en-GB" dirty="0" smtClean="0"/>
              <a:t>Migration” </a:t>
            </a:r>
            <a:r>
              <a:rPr lang="en-GB" i="1" dirty="0"/>
              <a:t>American Economic Review </a:t>
            </a:r>
            <a:r>
              <a:rPr lang="en-GB" i="1" dirty="0" smtClean="0"/>
              <a:t>	Papers </a:t>
            </a:r>
            <a:r>
              <a:rPr lang="en-GB" i="1" dirty="0"/>
              <a:t>and </a:t>
            </a:r>
            <a:r>
              <a:rPr lang="en-GB" i="1" dirty="0" smtClean="0"/>
              <a:t>Proceedings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objectives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Objective:</a:t>
            </a:r>
            <a:r>
              <a:rPr lang="en-GB" dirty="0" smtClean="0"/>
              <a:t> Exploring the labour market consequences of hosting refugees.</a:t>
            </a:r>
            <a:endParaRPr lang="en-GB" dirty="0"/>
          </a:p>
          <a:p>
            <a:pPr lvl="1"/>
            <a:r>
              <a:rPr lang="en-GB" dirty="0" smtClean="0"/>
              <a:t>Focus on outcomes of natives.</a:t>
            </a:r>
          </a:p>
          <a:p>
            <a:endParaRPr lang="en-GB" dirty="0"/>
          </a:p>
          <a:p>
            <a:r>
              <a:rPr lang="en-GB" b="1" dirty="0" smtClean="0"/>
              <a:t>Motivation:</a:t>
            </a:r>
            <a:r>
              <a:rPr lang="en-GB" dirty="0" smtClean="0"/>
              <a:t> Literature on </a:t>
            </a:r>
            <a:r>
              <a:rPr lang="en-GB" dirty="0"/>
              <a:t>labour market impacts of </a:t>
            </a:r>
            <a:r>
              <a:rPr lang="en-GB" dirty="0" smtClean="0"/>
              <a:t>‘forced’ </a:t>
            </a:r>
            <a:r>
              <a:rPr lang="en-GB" dirty="0"/>
              <a:t>migration </a:t>
            </a:r>
            <a:r>
              <a:rPr lang="en-GB" dirty="0" smtClean="0"/>
              <a:t>small </a:t>
            </a:r>
            <a:r>
              <a:rPr lang="en-GB" dirty="0"/>
              <a:t>compared </a:t>
            </a:r>
            <a:r>
              <a:rPr lang="en-GB" dirty="0" smtClean="0"/>
              <a:t>to </a:t>
            </a:r>
            <a:r>
              <a:rPr lang="en-GB" dirty="0"/>
              <a:t>‘voluntary’ migration </a:t>
            </a:r>
            <a:r>
              <a:rPr lang="en-GB" dirty="0" smtClean="0"/>
              <a:t>context.</a:t>
            </a:r>
          </a:p>
          <a:p>
            <a:endParaRPr lang="en-GB" dirty="0"/>
          </a:p>
          <a:p>
            <a:r>
              <a:rPr lang="en-GB" dirty="0" smtClean="0"/>
              <a:t>Yet, refugees often join the labour market of the host country.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Paper </a:t>
            </a:r>
            <a:r>
              <a:rPr lang="en-GB" b="1" dirty="0" smtClean="0"/>
              <a:t>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Main economic activities: </a:t>
            </a:r>
            <a:r>
              <a:rPr lang="en-GB" dirty="0" smtClean="0"/>
              <a:t>farming/livestock </a:t>
            </a:r>
            <a:r>
              <a:rPr lang="en-GB" dirty="0"/>
              <a:t>work, </a:t>
            </a:r>
            <a:r>
              <a:rPr lang="en-GB" dirty="0" smtClean="0"/>
              <a:t>self-employment </a:t>
            </a:r>
            <a:r>
              <a:rPr lang="en-GB" dirty="0"/>
              <a:t>(non-farm), </a:t>
            </a:r>
            <a:r>
              <a:rPr lang="en-GB" dirty="0" smtClean="0"/>
              <a:t>employee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b="1" dirty="0"/>
              <a:t>Agricultural vs. non-agricultural </a:t>
            </a:r>
            <a:r>
              <a:rPr lang="en-GB" b="1" dirty="0" smtClean="0"/>
              <a:t>employees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Number of </a:t>
            </a:r>
            <a:r>
              <a:rPr lang="en-GB" b="1" dirty="0" smtClean="0"/>
              <a:t>activities</a:t>
            </a:r>
            <a:r>
              <a:rPr lang="en-GB" dirty="0" smtClean="0"/>
              <a:t>: possible role of diversification.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Change in types of crops: </a:t>
            </a:r>
            <a:r>
              <a:rPr lang="en-GB" dirty="0"/>
              <a:t>important change in economic activity not captured by change in primary activity.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Paper </a:t>
            </a:r>
            <a:r>
              <a:rPr lang="en-GB" b="1" dirty="0" smtClean="0"/>
              <a:t>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Explore differences:</a:t>
            </a:r>
          </a:p>
          <a:p>
            <a:endParaRPr lang="en-GB" dirty="0"/>
          </a:p>
          <a:p>
            <a:r>
              <a:rPr lang="en-GB" b="1" dirty="0" smtClean="0"/>
              <a:t>(pre-shock) Casual workers:</a:t>
            </a:r>
            <a:r>
              <a:rPr lang="en-GB" dirty="0" smtClean="0"/>
              <a:t> </a:t>
            </a:r>
            <a:r>
              <a:rPr lang="en-GB" dirty="0"/>
              <a:t>expect </a:t>
            </a:r>
            <a:r>
              <a:rPr lang="en-GB" dirty="0" smtClean="0"/>
              <a:t>casual workers </a:t>
            </a:r>
            <a:r>
              <a:rPr lang="en-GB" dirty="0"/>
              <a:t>to be particularly affected by the refugee </a:t>
            </a:r>
            <a:r>
              <a:rPr lang="en-GB" dirty="0" smtClean="0"/>
              <a:t>shock.</a:t>
            </a:r>
          </a:p>
          <a:p>
            <a:endParaRPr lang="en-GB" dirty="0" smtClean="0"/>
          </a:p>
          <a:p>
            <a:r>
              <a:rPr lang="en-GB" b="1" dirty="0"/>
              <a:t>Younger </a:t>
            </a:r>
            <a:r>
              <a:rPr lang="en-GB" b="1" dirty="0" smtClean="0"/>
              <a:t>cohort:</a:t>
            </a:r>
            <a:r>
              <a:rPr lang="en-GB" dirty="0" smtClean="0"/>
              <a:t> main analysis was for those 16 </a:t>
            </a:r>
            <a:r>
              <a:rPr lang="en-GB" dirty="0"/>
              <a:t>years of age or </a:t>
            </a:r>
            <a:r>
              <a:rPr lang="en-GB" dirty="0" smtClean="0"/>
              <a:t>older during </a:t>
            </a:r>
            <a:r>
              <a:rPr lang="en-GB" dirty="0"/>
              <a:t>the first </a:t>
            </a:r>
            <a:r>
              <a:rPr lang="en-GB" dirty="0" smtClean="0"/>
              <a:t>round.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Paper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Somewhat similar approach to main activities.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For employees: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Different sectors:</a:t>
            </a:r>
            <a:r>
              <a:rPr lang="en-GB" dirty="0" smtClean="0"/>
              <a:t> agricultural, trade, government. </a:t>
            </a:r>
          </a:p>
          <a:p>
            <a:endParaRPr lang="en-GB" dirty="0"/>
          </a:p>
          <a:p>
            <a:r>
              <a:rPr lang="en-GB" b="1" dirty="0" smtClean="0"/>
              <a:t>Type of occupation:</a:t>
            </a:r>
            <a:r>
              <a:rPr lang="en-GB" dirty="0" smtClean="0"/>
              <a:t> professional.</a:t>
            </a:r>
          </a:p>
          <a:p>
            <a:endParaRPr lang="en-GB" dirty="0"/>
          </a:p>
          <a:p>
            <a:r>
              <a:rPr lang="en-GB" b="1" dirty="0" smtClean="0"/>
              <a:t>Quality of job:</a:t>
            </a:r>
            <a:r>
              <a:rPr lang="en-GB" dirty="0" smtClean="0"/>
              <a:t> earning a pension.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3 – in 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Focus on </a:t>
            </a:r>
            <a:r>
              <a:rPr lang="en-GB" sz="2400" dirty="0" smtClean="0"/>
              <a:t>females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 smtClean="0"/>
              <a:t>Consequences </a:t>
            </a:r>
            <a:r>
              <a:rPr lang="en-GB" sz="2400" dirty="0"/>
              <a:t>of hosting refugees not gender neutral.</a:t>
            </a:r>
          </a:p>
          <a:p>
            <a:endParaRPr lang="en-GB" sz="2400" dirty="0"/>
          </a:p>
          <a:p>
            <a:pPr marL="660400" lvl="2" indent="-282575">
              <a:lnSpc>
                <a:spcPts val="2400"/>
              </a:lnSpc>
              <a:spcBef>
                <a:spcPct val="0"/>
              </a:spcBef>
            </a:pPr>
            <a:r>
              <a:rPr lang="en-GB" dirty="0"/>
              <a:t>Substitutability and complementarity relationships between refugees and natives differ across genders.</a:t>
            </a:r>
          </a:p>
          <a:p>
            <a:endParaRPr lang="en-GB" dirty="0"/>
          </a:p>
          <a:p>
            <a:pPr marL="660400" lvl="2" indent="-282575">
              <a:lnSpc>
                <a:spcPts val="2400"/>
              </a:lnSpc>
              <a:spcBef>
                <a:spcPct val="0"/>
              </a:spcBef>
            </a:pPr>
            <a:r>
              <a:rPr lang="en-GB" dirty="0"/>
              <a:t>Occupational/activities segregation by gender.</a:t>
            </a:r>
          </a:p>
          <a:p>
            <a:endParaRPr lang="en-GB" dirty="0"/>
          </a:p>
          <a:p>
            <a:pPr marL="660400" lvl="2" indent="-282575">
              <a:lnSpc>
                <a:spcPts val="2400"/>
              </a:lnSpc>
              <a:spcBef>
                <a:spcPct val="0"/>
              </a:spcBef>
            </a:pPr>
            <a:r>
              <a:rPr lang="en-GB" dirty="0"/>
              <a:t>Increase in foreign assistance has different impacts by gender.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Tanzania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Major </a:t>
            </a:r>
            <a:r>
              <a:rPr lang="en-GB" dirty="0"/>
              <a:t>ethnic civil conflicts </a:t>
            </a:r>
            <a:r>
              <a:rPr lang="en-GB" dirty="0" smtClean="0"/>
              <a:t>in </a:t>
            </a:r>
            <a:r>
              <a:rPr lang="en-GB" dirty="0"/>
              <a:t>Burundi and Rwanda during the years 1993 and </a:t>
            </a:r>
            <a:r>
              <a:rPr lang="en-GB" dirty="0" smtClean="0"/>
              <a:t>1994.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Hundreds </a:t>
            </a:r>
            <a:r>
              <a:rPr lang="en-GB" dirty="0"/>
              <a:t>of thousands of people abandoned these two countries and moved to neighbouring Tanzania in order to escape the violence. 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Mostly </a:t>
            </a:r>
            <a:r>
              <a:rPr lang="en-GB" dirty="0" smtClean="0"/>
              <a:t>encampment in a rural area.</a:t>
            </a:r>
          </a:p>
          <a:p>
            <a:endParaRPr lang="en-GB" dirty="0"/>
          </a:p>
          <a:p>
            <a:r>
              <a:rPr lang="en-GB" dirty="0"/>
              <a:t>Rwandans returned after a few years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Burundians much longer </a:t>
            </a:r>
            <a:r>
              <a:rPr lang="en-GB" dirty="0" smtClean="0"/>
              <a:t>process.</a:t>
            </a:r>
          </a:p>
          <a:p>
            <a:pPr lvl="1"/>
            <a:r>
              <a:rPr lang="en-GB" dirty="0" smtClean="0"/>
              <a:t>Last camp in region closed in 2008.</a:t>
            </a:r>
          </a:p>
          <a:p>
            <a:pPr lvl="1"/>
            <a:r>
              <a:rPr lang="en-GB" dirty="0" smtClean="0"/>
              <a:t>Burundians have since returned to the region (over 100k now in Tanzania).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751E8-C80C-48CA-9DEC-345AC2D7B092}" type="datetime4">
              <a:rPr lang="en-US" smtClean="0"/>
              <a:pPr>
                <a:defRPr/>
              </a:pPr>
              <a:t>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6A0B974-2C82-41B7-9297-80FBADB2D57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0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1105</Words>
  <Application>Microsoft Office PowerPoint</Application>
  <PresentationFormat>On-screen Show (4:3)</PresentationFormat>
  <Paragraphs>230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Blank Presentation</vt:lpstr>
      <vt:lpstr>Bitmap Image</vt:lpstr>
      <vt:lpstr>The Labour Market Impacts of Forced Migration (LAMFOR): Tanzania  Funded by IZA/DFID </vt:lpstr>
      <vt:lpstr>Discussion</vt:lpstr>
      <vt:lpstr>Questions and objectives </vt:lpstr>
      <vt:lpstr>Paper 1</vt:lpstr>
      <vt:lpstr>Paper 1</vt:lpstr>
      <vt:lpstr>Paper 2</vt:lpstr>
      <vt:lpstr>Paper 3 – in progress</vt:lpstr>
      <vt:lpstr>Case Study</vt:lpstr>
      <vt:lpstr>Context </vt:lpstr>
      <vt:lpstr>PowerPoint Presentation</vt:lpstr>
      <vt:lpstr>Data</vt:lpstr>
      <vt:lpstr>Complementary data (now available)</vt:lpstr>
      <vt:lpstr>Methodology: need to create a counter-factual</vt:lpstr>
      <vt:lpstr>Methodology: Key role of distance</vt:lpstr>
      <vt:lpstr>PowerPoint Presentation</vt:lpstr>
      <vt:lpstr>Use distance measures for identification purposes.</vt:lpstr>
      <vt:lpstr>Use distance measures for identification purposes.</vt:lpstr>
      <vt:lpstr>In the estimation</vt:lpstr>
      <vt:lpstr>Role of previous fieldwork, accounts and reports</vt:lpstr>
      <vt:lpstr>Potential use for IDPs</vt:lpstr>
      <vt:lpstr>Considerations for the future</vt:lpstr>
      <vt:lpstr>Considerations for the future</vt:lpstr>
      <vt:lpstr>Considerations for the future</vt:lpstr>
      <vt:lpstr>Considerations for the future</vt:lpstr>
      <vt:lpstr>Thanks!</vt:lpstr>
    </vt:vector>
  </TitlesOfParts>
  <Company>NMDS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MacCallum</dc:creator>
  <cp:lastModifiedBy>Carlos</cp:lastModifiedBy>
  <cp:revision>321</cp:revision>
  <cp:lastPrinted>2008-04-21T18:50:20Z</cp:lastPrinted>
  <dcterms:created xsi:type="dcterms:W3CDTF">2008-04-19T14:31:56Z</dcterms:created>
  <dcterms:modified xsi:type="dcterms:W3CDTF">2015-11-13T13:28:34Z</dcterms:modified>
</cp:coreProperties>
</file>