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265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259" r:id="rId6"/>
    <p:sldId id="269" r:id="rId7"/>
    <p:sldId id="270" r:id="rId8"/>
    <p:sldId id="282" r:id="rId9"/>
    <p:sldId id="271" r:id="rId10"/>
    <p:sldId id="272" r:id="rId11"/>
    <p:sldId id="273" r:id="rId12"/>
    <p:sldId id="277" r:id="rId13"/>
    <p:sldId id="274" r:id="rId14"/>
    <p:sldId id="260" r:id="rId15"/>
    <p:sldId id="275" r:id="rId16"/>
    <p:sldId id="276" r:id="rId17"/>
    <p:sldId id="278" r:id="rId18"/>
    <p:sldId id="266" r:id="rId19"/>
    <p:sldId id="279" r:id="rId20"/>
    <p:sldId id="280" r:id="rId21"/>
    <p:sldId id="281" r:id="rId22"/>
    <p:sldId id="265" r:id="rId23"/>
    <p:sldId id="267" r:id="rId24"/>
    <p:sldId id="262" r:id="rId25"/>
    <p:sldId id="283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un Onder" initials="HO" lastIdx="2" clrIdx="0">
    <p:extLst>
      <p:ext uri="{19B8F6BF-5375-455C-9EA6-DF929625EA0E}">
        <p15:presenceInfo xmlns:p15="http://schemas.microsoft.com/office/powerpoint/2012/main" userId="S-1-5-21-88094858-919529-1617787245-4015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9" autoAdjust="0"/>
    <p:restoredTop sz="75036" autoAdjust="0"/>
  </p:normalViewPr>
  <p:slideViewPr>
    <p:cSldViewPr snapToGrid="0" snapToObjects="1">
      <p:cViewPr varScale="1">
        <p:scale>
          <a:sx n="64" d="100"/>
          <a:sy n="64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-1029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6B994346-28AF-4B6A-AD1F-48A33AA1F756}" type="datetimeFigureOut">
              <a:rPr lang="en-US"/>
              <a:pPr>
                <a:defRPr/>
              </a:pPr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2186F96-A5AA-4D42-A15C-4138B1C71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8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337536F-3202-4C62-9093-21B33449DA6B}" type="datetimeFigureOut">
              <a:rPr lang="en-US"/>
              <a:pPr>
                <a:defRPr/>
              </a:pPr>
              <a:t>11/21/2015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636A895-EFAA-41DA-A400-3F23D98FF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82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02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114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146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36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60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567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615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833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027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038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9278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639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4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07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7921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89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10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24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00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91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53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832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6A895-EFAA-41DA-A400-3F23D98FF82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99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9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3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3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6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2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3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3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4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5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0" name="Rectangle 1028"/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5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13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E953-FA46-470A-A20A-7727CE493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8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F928-3B81-41DF-97E2-732263D56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2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2795917"/>
          </a:xfrm>
        </p:spPr>
        <p:txBody>
          <a:bodyPr/>
          <a:lstStyle>
            <a:lvl1pPr>
              <a:defRPr sz="3200" b="0" i="0" cap="all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16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363" y="3284614"/>
            <a:ext cx="3142163" cy="2846021"/>
          </a:xfr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BF67-34C3-4603-A04B-057D7C589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9E60-4BBE-4114-9F15-D5854854C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1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593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B3DA5-322D-41C5-9881-2F6526C46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4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FECB-A34B-4931-8D5D-C9980655C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26A3-95D0-4385-8FF3-3D5A299B3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9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63AF-849F-48A7-92CE-B08DD00E2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A18C-263C-4656-AF2A-6DB106D7E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1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2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5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1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2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8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3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4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rgbClr val="021F4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021F43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3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9" name="Rectangle 1028"/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27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69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191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1951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AB80-FD2B-461E-94E1-497A69D05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8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9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2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3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3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6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2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3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3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4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5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4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9" name="Rectangle 1028"/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984415-88C6-46AA-A71F-70EDA05BD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70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510F1-8A22-4410-8320-B35CFF289D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83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bg2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56205-1F2E-420F-A295-04F9C4D84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9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405102"/>
            <a:ext cx="3010890" cy="551771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bg2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405102"/>
            <a:ext cx="5207000" cy="5483080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C421-E0B2-4527-8BDF-BA98C1711B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BCAD-0E99-4B61-85F3-596067647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7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90C0-29C8-47C6-B24C-976C3664D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1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 eaLnBrk="1" hangingPunct="1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0" r:id="rId1"/>
    <p:sldLayoutId id="2147485451" r:id="rId2"/>
    <p:sldLayoutId id="21474854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anose="05000000000000000000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Paragraph content</a:t>
            </a:r>
          </a:p>
          <a:p>
            <a:pPr lvl="1"/>
            <a:r>
              <a:rPr lang="en-US" dirty="0" smtClean="0"/>
              <a:t>Bullets</a:t>
            </a:r>
          </a:p>
          <a:p>
            <a:pPr lvl="5"/>
            <a:r>
              <a:rPr lang="en-US" dirty="0" smtClean="0"/>
              <a:t>Bullets</a:t>
            </a:r>
          </a:p>
          <a:p>
            <a:pPr lvl="3"/>
            <a:r>
              <a:rPr lang="en-US" dirty="0" smtClean="0"/>
              <a:t>Bullets</a:t>
            </a:r>
          </a:p>
          <a:p>
            <a:pPr lvl="4"/>
            <a:r>
              <a:rPr lang="en-US" dirty="0" smtClean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61113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eaLnBrk="1" hangingPunct="1">
              <a:defRPr sz="1100" b="0" smtClean="0">
                <a:solidFill>
                  <a:srgbClr val="595959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AEC1830-8FCD-4F2D-BD2F-7A861ED29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61113"/>
            <a:ext cx="4011612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eaLnBrk="1" hangingPunct="1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pic>
        <p:nvPicPr>
          <p:cNvPr id="2057" name="Picture 1" descr="WB-WBG-vertical-RGB-web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6254750"/>
            <a:ext cx="86042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53" r:id="rId1"/>
    <p:sldLayoutId id="2147485454" r:id="rId2"/>
    <p:sldLayoutId id="2147485455" r:id="rId3"/>
    <p:sldLayoutId id="2147485438" r:id="rId4"/>
    <p:sldLayoutId id="2147485439" r:id="rId5"/>
    <p:sldLayoutId id="2147485440" r:id="rId6"/>
    <p:sldLayoutId id="2147485441" r:id="rId7"/>
    <p:sldLayoutId id="2147485442" r:id="rId8"/>
    <p:sldLayoutId id="2147485443" r:id="rId9"/>
    <p:sldLayoutId id="2147485444" r:id="rId10"/>
    <p:sldLayoutId id="2147485456" r:id="rId11"/>
    <p:sldLayoutId id="2147485457" r:id="rId12"/>
    <p:sldLayoutId id="2147485445" r:id="rId13"/>
    <p:sldLayoutId id="2147485446" r:id="rId14"/>
    <p:sldLayoutId id="2147485447" r:id="rId15"/>
    <p:sldLayoutId id="2147485448" r:id="rId16"/>
    <p:sldLayoutId id="2147485458" r:id="rId17"/>
    <p:sldLayoutId id="2147485449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5425" y="415636"/>
            <a:ext cx="9860684" cy="259585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a typeface="ＭＳ Ｐゴシック" charset="0"/>
              </a:rPr>
              <a:t>The Peculiar (?) Dynamics </a:t>
            </a:r>
            <a:r>
              <a:rPr lang="en-US" dirty="0" smtClean="0">
                <a:ea typeface="ＭＳ Ｐゴシック" charset="0"/>
              </a:rPr>
              <a:t/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of </a:t>
            </a:r>
            <a:r>
              <a:rPr lang="en-US" dirty="0">
                <a:ea typeface="ＭＳ Ｐゴシック" charset="0"/>
              </a:rPr>
              <a:t>the </a:t>
            </a:r>
            <a:r>
              <a:rPr lang="en-US" dirty="0" smtClean="0">
                <a:ea typeface="ＭＳ Ｐゴシック" charset="0"/>
              </a:rPr>
              <a:t/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Kakuma </a:t>
            </a:r>
            <a:r>
              <a:rPr lang="en-US" dirty="0">
                <a:ea typeface="ＭＳ Ｐゴシック" charset="0"/>
              </a:rPr>
              <a:t>Refugee Camp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14751" y="3138920"/>
            <a:ext cx="6959600" cy="8763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ea typeface="ＭＳ Ｐゴシック" charset="0"/>
              </a:rPr>
              <a:t>A macro, micro, and social assessment 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14340" name="Picture Placeholder 10" descr="WB-WBG-vertical-RGB.png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775" b="-40775"/>
          <a:stretch>
            <a:fillRect/>
          </a:stretch>
        </p:blipFill>
        <p:spPr>
          <a:xfrm>
            <a:off x="225425" y="5108575"/>
            <a:ext cx="1701800" cy="1749425"/>
          </a:xfrm>
        </p:spPr>
      </p:pic>
      <p:sp>
        <p:nvSpPr>
          <p:cNvPr id="2" name="Date Placeholder 12"/>
          <p:cNvSpPr>
            <a:spLocks noGrp="1"/>
          </p:cNvSpPr>
          <p:nvPr>
            <p:ph type="dt" sz="quarter" idx="2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fld id="{13AD8D4F-7682-264E-BC9E-E3DE427AD2CA}" type="datetime4">
              <a:rPr lang="en-US" b="0" smtClean="0">
                <a:latin typeface="+mn-lt"/>
              </a:rPr>
              <a:pPr>
                <a:defRPr/>
              </a:pPr>
              <a:t>November 21, 2015</a:t>
            </a:fld>
            <a:endParaRPr lang="en-US" b="0" dirty="0">
              <a:latin typeface="+mn-lt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14751" y="4909561"/>
            <a:ext cx="6959600" cy="8763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ea typeface="ＭＳ Ｐゴシック" charset="0"/>
              </a:rPr>
              <a:t>A macro, micro, and social assessment </a:t>
            </a:r>
            <a:endParaRPr lang="en-US" dirty="0">
              <a:ea typeface="ＭＳ Ｐゴシック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2099108" y="5117091"/>
            <a:ext cx="4551073" cy="102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342900" indent="-342900" algn="r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 sz="1400" b="0" i="0" baseline="0">
                <a:solidFill>
                  <a:schemeClr val="tx1"/>
                </a:solidFill>
                <a:latin typeface="+mn-lt"/>
                <a:ea typeface="MS PGothic" pitchFamily="34" charset="-128"/>
                <a:cs typeface="Arial"/>
              </a:defRPr>
            </a:lvl1pPr>
            <a:lvl2pPr marL="742950" indent="-28575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anose="05000000000000000000" pitchFamily="2" charset="2"/>
              <a:defRPr sz="14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2pPr>
            <a:lvl3pPr marL="4763" indent="9096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 b="0" i="0">
                <a:solidFill>
                  <a:schemeClr val="tx1"/>
                </a:solidFill>
                <a:latin typeface="Andes ExtraLight"/>
                <a:ea typeface="MS PGothic" pitchFamily="34" charset="-128"/>
                <a:cs typeface="Andes ExtraLigh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 b="0" i="0">
                <a:solidFill>
                  <a:schemeClr val="tx1"/>
                </a:solidFill>
                <a:latin typeface="Andes ExtraLight"/>
                <a:ea typeface="MS PGothic" pitchFamily="34" charset="-128"/>
                <a:cs typeface="Andes ExtraLigh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 b="0" i="0">
                <a:solidFill>
                  <a:schemeClr val="tx1"/>
                </a:solidFill>
                <a:latin typeface="Andes ExtraLight"/>
                <a:ea typeface="MS PGothic" pitchFamily="34" charset="-128"/>
                <a:cs typeface="Andes ExtraLigh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2400" kern="0" dirty="0" smtClean="0"/>
              <a:t>Apurva Sanghi</a:t>
            </a:r>
          </a:p>
          <a:p>
            <a:pPr algn="ctr">
              <a:defRPr/>
            </a:pPr>
            <a:r>
              <a:rPr lang="en-US" sz="2400" kern="0" dirty="0" smtClean="0"/>
              <a:t>Lead Economist</a:t>
            </a:r>
          </a:p>
          <a:p>
            <a:pPr algn="ctr">
              <a:defRPr/>
            </a:pPr>
            <a:r>
              <a:rPr lang="en-US" sz="2400" kern="0" dirty="0" smtClean="0"/>
              <a:t>World Bank Kenya Office</a:t>
            </a:r>
            <a:endParaRPr lang="en-US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track methodology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channels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Seeing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big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Zooming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on stumbling blocks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9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7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track methodology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channels of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Seeing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big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Zooming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on stumbling blocks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10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226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lvl="1" indent="0">
              <a:buNone/>
              <a:tabLst>
                <a:tab pos="8402638" algn="r"/>
              </a:tabLs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Model / estimate changes in prices due to presence of refugees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Innovation: establishing a “counterfactual”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Innovation: estimation strategy for prices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11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76934"/>
            <a:ext cx="9144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C-1 Evaluating channels of impact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19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22CC1652-DB78-4C54-8F2D-0AE5D16429F4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12</a:t>
            </a:fld>
            <a:endParaRPr lang="en-US" altLang="en-US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5515" y="1902403"/>
                <a:ext cx="9008485" cy="4164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22"/>
                    <a:cs typeface="ＭＳ Ｐゴシック" charset="0"/>
                  </a:rPr>
                  <a:t>The specification for price regressions is of the form:</a:t>
                </a:r>
              </a:p>
              <a:p>
                <a:r>
                  <a:rPr lang="en-US" sz="2200" dirty="0">
                    <a:latin typeface="22"/>
                    <a:cs typeface="ＭＳ Ｐゴシック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funcPr>
                        <m:fNam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𝐥𝐧</m:t>
                          </m:r>
                        </m:fName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cs typeface="ＭＳ Ｐゴシック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 panose="02040503050406030204" pitchFamily="18" charset="0"/>
                                  <a:cs typeface="ＭＳ Ｐゴシック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 panose="02040503050406030204" pitchFamily="18" charset="0"/>
                                  <a:cs typeface="ＭＳ Ｐゴシック" charset="0"/>
                                </a:rPr>
                                <m:t>𝒊𝒕</m:t>
                              </m:r>
                            </m:sub>
                          </m:s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)</m:t>
                          </m:r>
                        </m:e>
                      </m:func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𝜶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𝟎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𝜶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𝑨𝒊𝒅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𝒕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×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𝑫𝒊𝒔𝒕𝒂𝒏𝒄𝒆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𝒊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𝜶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𝑹𝒆𝒇𝒖𝒈𝒆𝒆𝒔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𝒕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×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𝑫𝒊𝒔𝒕𝒂𝒏𝒄𝒆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𝒊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𝜸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𝒊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𝜽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𝒊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𝝐</m:t>
                          </m:r>
                        </m:e>
                        <m:sub>
                          <m:r>
                            <a:rPr lang="en-US" sz="2200" b="1" i="1">
                              <a:latin typeface="Cambria Math" panose="02040503050406030204" pitchFamily="18" charset="0"/>
                              <a:cs typeface="ＭＳ Ｐゴシック" charset="0"/>
                            </a:rPr>
                            <m:t>𝒊𝒕</m:t>
                          </m:r>
                        </m:sub>
                      </m:sSub>
                      <m:r>
                        <a:rPr lang="en-US" sz="2200" b="1" i="1">
                          <a:latin typeface="Cambria Math" panose="02040503050406030204" pitchFamily="18" charset="0"/>
                          <a:cs typeface="ＭＳ Ｐゴシック" charset="0"/>
                        </a:rPr>
                        <m:t>,</m:t>
                      </m:r>
                    </m:oMath>
                  </m:oMathPara>
                </a14:m>
                <a:endParaRPr lang="en-US" sz="2200" dirty="0">
                  <a:latin typeface="22"/>
                  <a:cs typeface="ＭＳ Ｐゴシック" charset="0"/>
                </a:endParaRPr>
              </a:p>
              <a:p>
                <a:r>
                  <a:rPr lang="en-US" sz="2200" dirty="0">
                    <a:latin typeface="22"/>
                    <a:cs typeface="ＭＳ Ｐゴシック" charset="0"/>
                  </a:rPr>
                  <a:t> 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b="0" dirty="0">
                    <a:latin typeface="22"/>
                    <a:cs typeface="ＭＳ Ｐゴシック" charset="0"/>
                  </a:rPr>
                  <a:t>where </a:t>
                </a:r>
                <a:r>
                  <a:rPr lang="en-US" sz="2200" b="0" i="1" dirty="0">
                    <a:latin typeface="22"/>
                    <a:cs typeface="ＭＳ Ｐゴシック" charset="0"/>
                  </a:rPr>
                  <a:t>p_</a:t>
                </a:r>
                <a14:m>
                  <m:oMath xmlns:m="http://schemas.openxmlformats.org/officeDocument/2006/math">
                    <m:r>
                      <a:rPr lang="en-US" sz="2200" b="0" i="1">
                        <a:latin typeface="Cambria Math" panose="02040503050406030204" pitchFamily="18" charset="0"/>
                        <a:cs typeface="ＭＳ Ｐゴシック" charset="0"/>
                      </a:rPr>
                      <m:t>𝑖</m:t>
                    </m:r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denotes the prices in a specific </a:t>
                </a:r>
                <a:r>
                  <a:rPr lang="en-US" sz="2200" b="0" dirty="0" smtClean="0">
                    <a:latin typeface="22"/>
                    <a:cs typeface="ＭＳ Ｐゴシック" charset="0"/>
                  </a:rPr>
                  <a:t>market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0" i="1">
                        <a:latin typeface="Cambria Math" panose="02040503050406030204" pitchFamily="18" charset="0"/>
                        <a:cs typeface="ＭＳ Ｐゴシック" charset="0"/>
                      </a:rPr>
                      <m:t>𝐴𝑖𝑑</m:t>
                    </m:r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is the natural logarithm of aid deliveries to </a:t>
                </a:r>
                <a:r>
                  <a:rPr lang="en-US" sz="2200" b="0" dirty="0" smtClean="0">
                    <a:latin typeface="22"/>
                    <a:cs typeface="ＭＳ Ｐゴシック" charset="0"/>
                  </a:rPr>
                  <a:t>Kakuma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0" i="1">
                        <a:latin typeface="Cambria Math" panose="02040503050406030204" pitchFamily="18" charset="0"/>
                        <a:cs typeface="ＭＳ Ｐゴシック" charset="0"/>
                      </a:rPr>
                      <m:t>𝑅𝑒𝑓𝑢𝑔𝑒𝑒𝑠</m:t>
                    </m:r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is the number of refugees Kakuma </a:t>
                </a:r>
                <a:r>
                  <a:rPr lang="en-US" sz="2200" b="0" dirty="0" smtClean="0">
                    <a:latin typeface="22"/>
                    <a:cs typeface="ＭＳ Ｐゴシック" charset="0"/>
                  </a:rPr>
                  <a:t>camp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0" i="1">
                        <a:latin typeface="Cambria Math" panose="02040503050406030204" pitchFamily="18" charset="0"/>
                        <a:cs typeface="ＭＳ Ｐゴシック" charset="0"/>
                      </a:rPr>
                      <m:t>𝐷𝑖𝑠𝑡𝑎𝑛𝑐𝑒</m:t>
                    </m:r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is a function of market distance to the camp. </a:t>
                </a:r>
                <a:endParaRPr lang="en-US" sz="2200" b="0" dirty="0" smtClean="0">
                  <a:latin typeface="22"/>
                  <a:cs typeface="ＭＳ Ｐゴシック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b="0" dirty="0" smtClean="0">
                    <a:latin typeface="22"/>
                    <a:cs typeface="ＭＳ Ｐゴシック" charset="0"/>
                  </a:rPr>
                  <a:t>Finally</a:t>
                </a:r>
                <a:r>
                  <a:rPr lang="en-US" sz="2200" b="0" dirty="0">
                    <a:latin typeface="22"/>
                    <a:cs typeface="ＭＳ Ｐゴシック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</m:ctrlPr>
                      </m:sSubPr>
                      <m:e>
                        <m: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  <m:t>𝛾</m:t>
                        </m:r>
                      </m:e>
                      <m:sub>
                        <m: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</m:ctrlPr>
                      </m:sSubPr>
                      <m:e>
                        <m: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  <m:t>𝜃</m:t>
                        </m:r>
                      </m:e>
                      <m:sub>
                        <m:r>
                          <a:rPr lang="en-US" sz="2200" b="0" i="1">
                            <a:latin typeface="Cambria Math" panose="02040503050406030204" pitchFamily="18" charset="0"/>
                            <a:cs typeface="ＭＳ Ｐゴシック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b="0" dirty="0">
                    <a:latin typeface="22"/>
                    <a:cs typeface="ＭＳ Ｐゴシック" charset="0"/>
                  </a:rPr>
                  <a:t> are market and time fixed effects, </a:t>
                </a:r>
                <a:r>
                  <a:rPr lang="en-US" sz="2200" b="0" dirty="0" smtClean="0">
                    <a:latin typeface="22"/>
                    <a:cs typeface="ＭＳ Ｐゴシック" charset="0"/>
                  </a:rPr>
                  <a:t>respectively</a:t>
                </a:r>
                <a:endParaRPr lang="en-US" sz="2200" b="0" dirty="0">
                  <a:latin typeface="22"/>
                  <a:cs typeface="ＭＳ Ｐゴシック" charset="0"/>
                </a:endParaRPr>
              </a:p>
              <a:p>
                <a:endParaRPr lang="en-US" b="0" dirty="0">
                  <a:cs typeface="ＭＳ Ｐゴシック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15" y="1902403"/>
                <a:ext cx="9008485" cy="4164282"/>
              </a:xfrm>
              <a:prstGeom prst="rect">
                <a:avLst/>
              </a:prstGeom>
              <a:blipFill rotWithShape="0">
                <a:blip r:embed="rId3"/>
                <a:stretch>
                  <a:fillRect l="-880" t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 bwMode="auto">
          <a:xfrm>
            <a:off x="135515" y="107661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Price estimation strategy</a:t>
            </a:r>
            <a:endParaRPr lang="en-US" sz="2400" kern="0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22CC1652-DB78-4C54-8F2D-0AE5D16429F4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13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35515" y="107661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Price estimation strategy</a:t>
            </a:r>
            <a:endParaRPr lang="en-US" sz="2400" kern="0" dirty="0">
              <a:ea typeface="+mj-e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15" y="1676400"/>
            <a:ext cx="9047214" cy="44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track methodology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channels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Seeing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Zooming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on stumbling blocks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14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881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8008" y="1598614"/>
            <a:ext cx="8226714" cy="4486500"/>
          </a:xfrm>
        </p:spPr>
        <p:txBody>
          <a:bodyPr>
            <a:normAutofit/>
          </a:bodyPr>
          <a:lstStyle/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overall impact by considering market and non-market dimensions together.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15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C-2 Seeing the Big Picture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40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1C1C0F13-4683-4DD1-A067-A760AC036F8A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16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1076067"/>
            <a:ext cx="8008937" cy="56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9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996150"/>
          </a:xfrm>
        </p:spPr>
        <p:txBody>
          <a:bodyPr>
            <a:normAutofit fontScale="92500"/>
          </a:bodyPr>
          <a:lstStyle/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Innovation: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To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assess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welfare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effects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in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comprehensive and internally consistent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manner: building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a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Computable General equilibrium (CGE) model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Innovation: CGE captures a rich set of transmission channels, with 4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sectors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: export, import, non-tradable, and non-traded (public good) sectors.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endParaRPr lang="en-US" sz="2800" kern="1200" dirty="0" smtClean="0">
              <a:solidFill>
                <a:schemeClr val="tx1"/>
              </a:solidFill>
              <a:cs typeface="ＭＳ Ｐゴシック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Innovation: Calibrate &amp; perform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numerical simulations to assess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aspects not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captured by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C-1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17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</a:t>
            </a:r>
            <a:r>
              <a:rPr lang="en-US" sz="2400" b="1" kern="0" dirty="0"/>
              <a:t>C-2 Seeing the Big Picture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852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track methodology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Evaluating the channels of impact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Seeing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big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Zooming in on stumbling blocks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18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77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dirty="0">
                <a:ea typeface="+mj-ea"/>
              </a:rPr>
              <a:t>Background 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indent="0"/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growing consensus on the need to reorient the refugee program for better outcomes. </a:t>
            </a:r>
          </a:p>
          <a:p>
            <a:pPr marL="0" indent="0"/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Turkana Initiative on the Integration of the Refugee and Host Community </a:t>
            </a:r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Turkana round table on the integration of Refugees and Host Community Economies – November 2014</a:t>
            </a:r>
          </a:p>
          <a:p>
            <a:pPr lvl="1">
              <a:tabLst>
                <a:tab pos="8402638" algn="r"/>
              </a:tabLst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Peculiar (?) Dynamics of the Kakuma Refugee Camp: Macro, Micro, and Social Assessment – November 2014 to April 2015</a:t>
            </a:r>
          </a:p>
          <a:p>
            <a:pPr lvl="1">
              <a:tabLst>
                <a:tab pos="8402638" algn="r"/>
              </a:tabLst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refugee settlement in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Kalobeyei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June 2015</a:t>
            </a:r>
          </a:p>
          <a:p>
            <a:pPr lvl="1">
              <a:tabLst>
                <a:tab pos="8402638" algn="r"/>
              </a:tabLst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Brainstorming Session on the Development of the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Kalobeyei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Site – July 2015</a:t>
            </a:r>
          </a:p>
          <a:p>
            <a:pPr marL="0" indent="0"/>
            <a:endParaRPr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7CC4D3E4-289C-4990-A63F-9A2F4BAA1768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996150"/>
          </a:xfrm>
        </p:spPr>
        <p:txBody>
          <a:bodyPr>
            <a:normAutofit fontScale="92500" lnSpcReduction="10000"/>
          </a:bodyPr>
          <a:lstStyle/>
          <a:p>
            <a:pPr lvl="1">
              <a:tabLst>
                <a:tab pos="8402638" algn="r"/>
              </a:tabLst>
            </a:pP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How does removing barriers to refugee-host interactions improve welfare for both sides?</a:t>
            </a:r>
          </a:p>
          <a:p>
            <a:pPr lvl="1">
              <a:tabLst>
                <a:tab pos="8402638" algn="r"/>
              </a:tabLst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Innovation: Focus on 2 market imperfections</a:t>
            </a:r>
          </a:p>
          <a:p>
            <a:pPr lvl="3">
              <a:buFontTx/>
              <a:buChar char="-"/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Frictions in labor &amp; good markets</a:t>
            </a:r>
          </a:p>
          <a:p>
            <a:pPr lvl="3">
              <a:buFontTx/>
              <a:buChar char="-"/>
              <a:tabLst>
                <a:tab pos="8402638" algn="r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Monopoly /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monoposony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of traders </a:t>
            </a:r>
          </a:p>
          <a:p>
            <a:pPr lvl="1">
              <a:tabLst>
                <a:tab pos="8402638" algn="r"/>
              </a:tabLst>
            </a:pPr>
            <a:endParaRPr lang="en-US" sz="2800" kern="1200" dirty="0" smtClean="0">
              <a:solidFill>
                <a:schemeClr val="tx1"/>
              </a:solidFill>
              <a:cs typeface="ＭＳ Ｐゴシック" charset="0"/>
            </a:endParaRPr>
          </a:p>
          <a:p>
            <a:pPr lvl="1">
              <a:tabLst>
                <a:tab pos="8402638" algn="r"/>
              </a:tabLst>
            </a:pP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Innovation: Develop formal economic fwk that captures these imperfections </a:t>
            </a:r>
          </a:p>
          <a:p>
            <a:pPr lvl="3">
              <a:buFontTx/>
              <a:buChar char="-"/>
              <a:tabLst>
                <a:tab pos="8402638" algn="r"/>
              </a:tabLst>
            </a:pP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Estimate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and/or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numerically simulate imperfections and use results </a:t>
            </a:r>
            <a:r>
              <a:rPr lang="en-US" sz="2800" kern="1200" dirty="0">
                <a:solidFill>
                  <a:schemeClr val="tx1"/>
                </a:solidFill>
                <a:cs typeface="ＭＳ Ｐゴシック" charset="0"/>
              </a:rPr>
              <a:t>from other components to calibrate the model </a:t>
            </a:r>
            <a:r>
              <a:rPr lang="en-US" sz="2800" kern="1200" dirty="0" smtClean="0">
                <a:solidFill>
                  <a:schemeClr val="tx1"/>
                </a:solidFill>
                <a:cs typeface="ＭＳ Ｐゴシック" charset="0"/>
              </a:rPr>
              <a:t>parameters</a:t>
            </a:r>
          </a:p>
          <a:p>
            <a:pPr lvl="2">
              <a:buFontTx/>
              <a:buChar char="-"/>
              <a:tabLst>
                <a:tab pos="8402638" algn="r"/>
              </a:tabLst>
            </a:pPr>
            <a:endParaRPr lang="en-US" sz="2800" kern="1200" dirty="0">
              <a:solidFill>
                <a:schemeClr val="tx1"/>
              </a:solidFill>
              <a:cs typeface="ＭＳ Ｐゴシック" charset="0"/>
            </a:endParaRPr>
          </a:p>
          <a:p>
            <a:pPr lvl="1">
              <a:tabLst>
                <a:tab pos="8402638" algn="r"/>
              </a:tabLs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19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Methodological innovation: C-3 Stumbling Blocks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50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77092"/>
            <a:ext cx="8648267" cy="75723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2700" b="1" dirty="0">
                <a:ea typeface="+mj-ea"/>
              </a:rPr>
              <a:t>Social analysis: Qualitative, field-based analysis organized around 6 components</a:t>
            </a:r>
            <a:r>
              <a:rPr lang="en-US" sz="2000" kern="1200" dirty="0">
                <a:cs typeface="ＭＳ Ｐゴシック" charset="0"/>
              </a:rPr>
              <a:t/>
            </a:r>
            <a:br>
              <a:rPr lang="en-US" sz="2000" kern="1200" dirty="0">
                <a:cs typeface="ＭＳ Ｐゴシック" charset="0"/>
              </a:rPr>
            </a:br>
            <a:endParaRPr lang="en-US" dirty="0">
              <a:ea typeface="+mj-ea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8545" y="1454727"/>
            <a:ext cx="8687955" cy="6553200"/>
          </a:xfr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i="1" kern="1200" dirty="0" smtClean="0">
                <a:solidFill>
                  <a:schemeClr val="tx1"/>
                </a:solidFill>
              </a:rPr>
              <a:t>Socio-economic </a:t>
            </a:r>
            <a:r>
              <a:rPr lang="en-US" sz="2000" i="1" kern="1200" dirty="0">
                <a:solidFill>
                  <a:schemeClr val="tx1"/>
                </a:solidFill>
              </a:rPr>
              <a:t>mapping</a:t>
            </a:r>
            <a:r>
              <a:rPr lang="en-US" sz="2000" kern="1200" dirty="0">
                <a:solidFill>
                  <a:schemeClr val="tx1"/>
                </a:solidFill>
              </a:rPr>
              <a:t>:  </a:t>
            </a:r>
            <a:r>
              <a:rPr lang="en-US" sz="2000" kern="1200" dirty="0" smtClean="0">
                <a:solidFill>
                  <a:schemeClr val="tx1"/>
                </a:solidFill>
              </a:rPr>
              <a:t>Who gets access to what and why?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i="1" kern="1200" dirty="0" smtClean="0">
                <a:solidFill>
                  <a:schemeClr val="tx1"/>
                </a:solidFill>
              </a:rPr>
              <a:t>Social structure</a:t>
            </a:r>
            <a:r>
              <a:rPr lang="en-US" sz="2000" kern="1200" dirty="0" smtClean="0">
                <a:solidFill>
                  <a:schemeClr val="tx1"/>
                </a:solidFill>
              </a:rPr>
              <a:t>: What is the relative </a:t>
            </a:r>
            <a:r>
              <a:rPr lang="en-US" sz="2000" kern="1200" dirty="0">
                <a:solidFill>
                  <a:schemeClr val="tx1"/>
                </a:solidFill>
              </a:rPr>
              <a:t>status and interaction among social groups differentiated by gender, ethnicity, age, and </a:t>
            </a:r>
            <a:r>
              <a:rPr lang="en-US" sz="2000" kern="1200" dirty="0" smtClean="0">
                <a:solidFill>
                  <a:schemeClr val="tx1"/>
                </a:solidFill>
              </a:rPr>
              <a:t>religion? 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i="1" kern="1200" dirty="0" smtClean="0">
                <a:solidFill>
                  <a:schemeClr val="tx1"/>
                </a:solidFill>
              </a:rPr>
              <a:t>Participation</a:t>
            </a:r>
            <a:r>
              <a:rPr lang="en-US" sz="2000" kern="1200" dirty="0">
                <a:solidFill>
                  <a:schemeClr val="tx1"/>
                </a:solidFill>
              </a:rPr>
              <a:t>: </a:t>
            </a:r>
            <a:r>
              <a:rPr lang="en-US" sz="2000" kern="1200" dirty="0" smtClean="0">
                <a:solidFill>
                  <a:schemeClr val="tx1"/>
                </a:solidFill>
              </a:rPr>
              <a:t>What are the levels </a:t>
            </a:r>
            <a:r>
              <a:rPr lang="en-US" sz="2000" kern="1200" dirty="0">
                <a:solidFill>
                  <a:schemeClr val="tx1"/>
                </a:solidFill>
              </a:rPr>
              <a:t>of </a:t>
            </a:r>
            <a:r>
              <a:rPr lang="en-US" sz="2000" kern="1200" dirty="0" smtClean="0">
                <a:solidFill>
                  <a:schemeClr val="tx1"/>
                </a:solidFill>
              </a:rPr>
              <a:t>participation </a:t>
            </a:r>
            <a:r>
              <a:rPr lang="en-US" sz="2000" kern="1200" dirty="0">
                <a:solidFill>
                  <a:schemeClr val="tx1"/>
                </a:solidFill>
              </a:rPr>
              <a:t>of refugee and host community households disaggregated by men, women, youth and </a:t>
            </a:r>
            <a:r>
              <a:rPr lang="en-US" sz="2000" kern="1200" dirty="0" smtClean="0">
                <a:solidFill>
                  <a:schemeClr val="tx1"/>
                </a:solidFill>
              </a:rPr>
              <a:t>children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i="1" kern="1200" dirty="0" smtClean="0">
                <a:solidFill>
                  <a:schemeClr val="tx1"/>
                </a:solidFill>
              </a:rPr>
              <a:t>Community </a:t>
            </a:r>
            <a:r>
              <a:rPr lang="en-US" sz="2000" i="1" kern="1200" dirty="0">
                <a:solidFill>
                  <a:schemeClr val="tx1"/>
                </a:solidFill>
              </a:rPr>
              <a:t>organizations </a:t>
            </a:r>
            <a:r>
              <a:rPr lang="en-US" sz="2000" i="1" kern="1200" dirty="0" smtClean="0">
                <a:solidFill>
                  <a:schemeClr val="tx1"/>
                </a:solidFill>
              </a:rPr>
              <a:t>&amp; institutions</a:t>
            </a:r>
            <a:r>
              <a:rPr lang="en-US" sz="2000" kern="1200" dirty="0">
                <a:solidFill>
                  <a:schemeClr val="tx1"/>
                </a:solidFill>
              </a:rPr>
              <a:t>: </a:t>
            </a:r>
            <a:r>
              <a:rPr lang="en-US" sz="2000" kern="1200" dirty="0" smtClean="0">
                <a:solidFill>
                  <a:schemeClr val="tx1"/>
                </a:solidFill>
              </a:rPr>
              <a:t>What are prevalent </a:t>
            </a:r>
            <a:r>
              <a:rPr lang="en-US" sz="2000" kern="1200" dirty="0">
                <a:solidFill>
                  <a:schemeClr val="tx1"/>
                </a:solidFill>
              </a:rPr>
              <a:t>rules, incentives and social norms that govern </a:t>
            </a:r>
            <a:r>
              <a:rPr lang="en-US" sz="2000" kern="1200" dirty="0" smtClean="0">
                <a:solidFill>
                  <a:schemeClr val="tx1"/>
                </a:solidFill>
              </a:rPr>
              <a:t>access to benefits.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i="1" kern="1200" dirty="0" smtClean="0">
                <a:solidFill>
                  <a:schemeClr val="tx1"/>
                </a:solidFill>
              </a:rPr>
              <a:t>Conflict &amp; violence</a:t>
            </a:r>
            <a:r>
              <a:rPr lang="en-US" sz="2000" kern="1200" dirty="0">
                <a:solidFill>
                  <a:schemeClr val="tx1"/>
                </a:solidFill>
              </a:rPr>
              <a:t>:  </a:t>
            </a:r>
            <a:r>
              <a:rPr lang="en-US" sz="2000" kern="1200" dirty="0" smtClean="0">
                <a:solidFill>
                  <a:schemeClr val="tx1"/>
                </a:solidFill>
              </a:rPr>
              <a:t>What is the type </a:t>
            </a:r>
            <a:r>
              <a:rPr lang="en-US" sz="2000" kern="1200" dirty="0">
                <a:solidFill>
                  <a:schemeClr val="tx1"/>
                </a:solidFill>
              </a:rPr>
              <a:t>and prevalence of conflict and violence including sexual and gender-based </a:t>
            </a:r>
            <a:r>
              <a:rPr lang="en-US" sz="2000" kern="1200" dirty="0" smtClean="0">
                <a:solidFill>
                  <a:schemeClr val="tx1"/>
                </a:solidFill>
              </a:rPr>
              <a:t>violence?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sz="2000" kern="1200" dirty="0" smtClean="0">
                <a:solidFill>
                  <a:schemeClr val="tx1"/>
                </a:solidFill>
              </a:rPr>
              <a:t>Developmental </a:t>
            </a:r>
            <a:r>
              <a:rPr lang="en-US" sz="2000" kern="1200" dirty="0">
                <a:solidFill>
                  <a:schemeClr val="tx1"/>
                </a:solidFill>
              </a:rPr>
              <a:t>activities: </a:t>
            </a:r>
            <a:r>
              <a:rPr lang="en-US" sz="2000" kern="1200" dirty="0" smtClean="0">
                <a:solidFill>
                  <a:schemeClr val="tx1"/>
                </a:solidFill>
              </a:rPr>
              <a:t>What are the expectations </a:t>
            </a:r>
            <a:r>
              <a:rPr lang="en-US" sz="2000" kern="1200" dirty="0">
                <a:solidFill>
                  <a:schemeClr val="tx1"/>
                </a:solidFill>
              </a:rPr>
              <a:t>of host and refugee </a:t>
            </a:r>
            <a:r>
              <a:rPr lang="en-US" sz="2000" kern="1200" dirty="0" smtClean="0">
                <a:solidFill>
                  <a:schemeClr val="tx1"/>
                </a:solidFill>
              </a:rPr>
              <a:t>communities? </a:t>
            </a:r>
            <a:endParaRPr lang="en-US" sz="2000" kern="1200" dirty="0">
              <a:solidFill>
                <a:schemeClr val="tx1"/>
              </a:solidFill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E55E609A-85AF-4176-9D13-DA97472B009B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20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Survey+empirical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analysis+simulation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model combo is comprehensive, consistent and informative. But it is not perfect:</a:t>
            </a:r>
          </a:p>
          <a:p>
            <a:pPr lvl="1">
              <a:lnSpc>
                <a:spcPct val="150000"/>
              </a:lnSpc>
              <a:tabLst>
                <a:tab pos="8402638" algn="r"/>
              </a:tabLs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model can replicate reality; trade-off between detail and comprehensibility</a:t>
            </a:r>
          </a:p>
          <a:p>
            <a:pPr marL="0" indent="0">
              <a:lnSpc>
                <a:spcPct val="15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Need to build overarching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framework, map the theory and empirics onto each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tabLst>
                <a:tab pos="8402638" algn="r"/>
              </a:tabLs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simulated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CGE with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labor market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frictions</a:t>
            </a:r>
          </a:p>
          <a:p>
            <a:pPr lvl="1">
              <a:lnSpc>
                <a:spcPct val="150000"/>
              </a:lnSpc>
              <a:tabLst>
                <a:tab pos="8402638" algn="r"/>
              </a:tabLst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1C1C0F13-4683-4DD1-A067-A760AC036F8A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21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dirty="0" smtClean="0"/>
              <a:t>Conclusion: Evaluate the Big Picture</a:t>
            </a:r>
            <a:endParaRPr lang="en-US" sz="2400" b="1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9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dirty="0" smtClean="0"/>
              <a:t>Conclusion: Evaluating the Big Picture</a:t>
            </a:r>
            <a:endParaRPr lang="en-US" sz="2400" b="1" dirty="0">
              <a:ea typeface="+mj-ea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lvl="1" indent="0">
              <a:lnSpc>
                <a:spcPct val="150000"/>
              </a:lnSpc>
              <a:buNone/>
              <a:tabLst>
                <a:tab pos="8402638" algn="r"/>
              </a:tabLst>
            </a:pPr>
            <a:endParaRPr lang="en-US" alt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8402638" algn="r"/>
              </a:tabLst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8402638" algn="r"/>
              </a:tabLst>
            </a:pP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3. Credible policies and interventions derive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from credible analyses which requires careful thinking and hard work across various disciplines</a:t>
            </a:r>
          </a:p>
          <a:p>
            <a:pPr marL="0" lvl="1" indent="0">
              <a:lnSpc>
                <a:spcPct val="150000"/>
              </a:lnSpc>
              <a:buNone/>
              <a:tabLst>
                <a:tab pos="8402638" algn="r"/>
              </a:tabLst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1C1C0F13-4683-4DD1-A067-A760AC036F8A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22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dirty="0" smtClean="0"/>
              <a:t>Conclusion: Evaluating the Big Picture</a:t>
            </a:r>
            <a:endParaRPr lang="en-US" sz="2400" b="1" dirty="0">
              <a:ea typeface="+mj-ea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tabLst>
                <a:tab pos="8402638" algn="r"/>
              </a:tabLst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tabLst>
                <a:tab pos="8402638" algn="r"/>
              </a:tabLs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ct val="150000"/>
              </a:lnSpc>
              <a:buNone/>
              <a:tabLst>
                <a:tab pos="8402638" algn="r"/>
              </a:tabLst>
            </a:pP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“CCC”</a:t>
            </a:r>
          </a:p>
          <a:p>
            <a:pPr lvl="1">
              <a:lnSpc>
                <a:spcPct val="150000"/>
              </a:lnSpc>
              <a:tabLst>
                <a:tab pos="8402638" algn="r"/>
              </a:tabLs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8402638" algn="r"/>
              </a:tabLst>
            </a:pPr>
            <a:endParaRPr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1C1C0F13-4683-4DD1-A067-A760AC036F8A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23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dirty="0">
                <a:ea typeface="+mj-ea"/>
              </a:rPr>
              <a:t>Objectives of the study 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Autofit/>
          </a:bodyPr>
          <a:lstStyle/>
          <a:p>
            <a:pPr marL="0" indent="0"/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Assess macro</a:t>
            </a:r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micro, and social impact of </a:t>
            </a:r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refugees </a:t>
            </a:r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host communities</a:t>
            </a:r>
            <a:endParaRPr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Inform </a:t>
            </a:r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policy discussions on integrating the refugee and host community economies by clarifying the concepts of</a:t>
            </a:r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tabLst>
                <a:tab pos="8402638" algn="r"/>
              </a:tabLst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integrating refugee and host community economies; </a:t>
            </a:r>
          </a:p>
          <a:p>
            <a:pPr lvl="1">
              <a:tabLst>
                <a:tab pos="8402638" algn="r"/>
              </a:tabLst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 of an integrated economy; </a:t>
            </a:r>
          </a:p>
          <a:p>
            <a:pPr lvl="1">
              <a:tabLst>
                <a:tab pos="8402638" algn="r"/>
              </a:tabLst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socio-economic impacts (both positive and negative) of the presence of refugees in Turkana and by extension all of Kenya; and </a:t>
            </a:r>
          </a:p>
          <a:p>
            <a:pPr marL="0" indent="0"/>
            <a:r>
              <a:rPr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To </a:t>
            </a:r>
            <a:r>
              <a:rPr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 the development response to displacement induced macro-fiscal, environmental and social impacts through existing or stand-alone operations.  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E3A7DFA1-2B1E-40FD-B74D-B08CBE2E5E9A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dirty="0" smtClean="0">
                <a:ea typeface="+mj-ea"/>
              </a:rPr>
              <a:t>Analysis: Focus on Channels of Impact</a:t>
            </a:r>
            <a:endParaRPr lang="en-US" sz="2400" dirty="0">
              <a:ea typeface="+mj-ea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4"/>
            <a:ext cx="7783368" cy="4486500"/>
          </a:xfrm>
        </p:spPr>
        <p:txBody>
          <a:bodyPr>
            <a:noAutofit/>
          </a:bodyPr>
          <a:lstStyle/>
          <a:p>
            <a:pPr marL="0" indent="0"/>
            <a:r>
              <a:rPr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Interactions Driven by Market </a:t>
            </a:r>
            <a:r>
              <a:rPr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</a:p>
          <a:p>
            <a:pPr marL="0" indent="0"/>
            <a:endParaRPr alt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Interactions </a:t>
            </a:r>
            <a:r>
              <a:rPr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Driven by Non-Market </a:t>
            </a:r>
            <a:r>
              <a:rPr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</a:p>
          <a:p>
            <a:pPr marL="0" indent="0"/>
            <a:endParaRPr lang="en-US" alt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Interactions 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driven by the Social Context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>
                <a:ea typeface="+mj-ea"/>
              </a:rPr>
              <a:t>Analysis –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Interactions Driven by Market Forces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4"/>
            <a:ext cx="7783368" cy="4486500"/>
          </a:xfrm>
        </p:spPr>
        <p:txBody>
          <a:bodyPr>
            <a:normAutofit/>
          </a:bodyPr>
          <a:lstStyle/>
          <a:p>
            <a:pPr lvl="1">
              <a:tabLst>
                <a:tab pos="8402638" algn="r"/>
              </a:tabLst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Flow of goods &amp; services</a:t>
            </a:r>
          </a:p>
          <a:p>
            <a:pPr lvl="1">
              <a:tabLst>
                <a:tab pos="8402638" algn="r"/>
              </a:tabLst>
            </a:pPr>
            <a:endParaRPr lang="en-US" alt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Flow of labor</a:t>
            </a:r>
          </a:p>
          <a:p>
            <a:pPr lvl="1">
              <a:tabLst>
                <a:tab pos="8402638" algn="r"/>
              </a:tabLst>
            </a:pPr>
            <a:endParaRPr lang="en-US" alt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Flow of money 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Interactions </a:t>
            </a:r>
            <a:r>
              <a:rPr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Driven by Non-Market Mechanisms</a:t>
            </a: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Refugees’ access to publicly provided goods and services </a:t>
            </a: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Refugees’ environmental impacts</a:t>
            </a: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5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marL="0" indent="0"/>
            <a:r>
              <a:rPr lang="en-US" sz="2400" b="1" kern="0" dirty="0" smtClean="0">
                <a:ea typeface="+mj-ea"/>
              </a:rPr>
              <a:t>Analysis –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Interactions Driven by Non-Market Mechanisms</a:t>
            </a:r>
          </a:p>
        </p:txBody>
      </p:sp>
    </p:spTree>
    <p:extLst>
      <p:ext uri="{BB962C8B-B14F-4D97-AF65-F5344CB8AC3E}">
        <p14:creationId xmlns:p14="http://schemas.microsoft.com/office/powerpoint/2010/main" val="15976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4"/>
            <a:ext cx="8226714" cy="4486500"/>
          </a:xfrm>
        </p:spPr>
        <p:txBody>
          <a:bodyPr>
            <a:normAutofit/>
          </a:bodyPr>
          <a:lstStyle/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Refugees affecting traditional Turkana culture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imbalances increase “social” distance</a:t>
            </a:r>
          </a:p>
          <a:p>
            <a:pPr lvl="1">
              <a:tabLst>
                <a:tab pos="8402638" algn="r"/>
              </a:tabLs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6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 marL="0" lvl="1" indent="0">
              <a:buNone/>
              <a:tabLst>
                <a:tab pos="8402638" algn="r"/>
              </a:tabLst>
            </a:pPr>
            <a:r>
              <a:rPr lang="en-US" sz="2400" b="1" kern="0" dirty="0" smtClean="0">
                <a:ea typeface="+mj-ea"/>
              </a:rPr>
              <a:t>Analysis –</a:t>
            </a: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Interactions driven by the Social Context</a:t>
            </a:r>
          </a:p>
        </p:txBody>
      </p:sp>
    </p:spTree>
    <p:extLst>
      <p:ext uri="{BB962C8B-B14F-4D97-AF65-F5344CB8AC3E}">
        <p14:creationId xmlns:p14="http://schemas.microsoft.com/office/powerpoint/2010/main" val="38082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598614"/>
            <a:ext cx="8226714" cy="4486500"/>
          </a:xfrm>
        </p:spPr>
        <p:txBody>
          <a:bodyPr>
            <a:normAutofit/>
          </a:bodyPr>
          <a:lstStyle/>
          <a:p>
            <a:pPr lvl="1">
              <a:tabLst>
                <a:tab pos="8402638" algn="r"/>
              </a:tabLs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tabLst>
                <a:tab pos="8402638" algn="r"/>
              </a:tabLst>
            </a:pP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7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854" b="1202"/>
          <a:stretch>
            <a:fillRect/>
          </a:stretch>
        </p:blipFill>
        <p:spPr bwMode="auto">
          <a:xfrm>
            <a:off x="283432" y="1163053"/>
            <a:ext cx="8608886" cy="556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A schematic of these interactions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7503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104" y="1598614"/>
            <a:ext cx="8226714" cy="4486500"/>
          </a:xfrm>
        </p:spPr>
        <p:txBody>
          <a:bodyPr>
            <a:normAutofit/>
          </a:bodyPr>
          <a:lstStyle/>
          <a:p>
            <a:pPr marL="0" indent="0"/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Neutral assessment requires considering both +ive and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ive dimensions </a:t>
            </a: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many “impacts”</a:t>
            </a: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cannot simply add them up!</a:t>
            </a:r>
          </a:p>
          <a:p>
            <a:pPr lvl="1">
              <a:tabLst>
                <a:tab pos="8402638" algn="r"/>
              </a:tabLst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402638" algn="r"/>
              </a:tabLst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cogent framework for assessing and aggregating impacts</a:t>
            </a: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</a:pPr>
            <a:fld id="{FBA51DCA-94A4-4B90-A595-24A24900C6CE}" type="slidenum">
              <a:rPr lang="en-US" altLang="en-US">
                <a:cs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</a:pPr>
              <a:t>8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57188" y="301625"/>
            <a:ext cx="84613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 b="0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rgbClr val="595959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b="1" kern="0" dirty="0" smtClean="0">
                <a:ea typeface="+mj-ea"/>
              </a:rPr>
              <a:t>But what is “impact”?</a:t>
            </a:r>
            <a:endParaRPr lang="en-US" sz="24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42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-Any_Logo-Cobranded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-Cobranded.pot [Read-Only] [Compatibility Mode]" id="{F75CBFDF-3507-4BBB-A83B-E2E25BAA6012}" vid="{EF9E5912-96B9-4BE5-8888-25EF5DB9DA1E}"/>
    </a:ext>
  </a:extLst>
</a:theme>
</file>

<file path=ppt/theme/theme2.xml><?xml version="1.0" encoding="utf-8"?>
<a:theme xmlns:a="http://schemas.openxmlformats.org/drawingml/2006/main" name="Full Page Interior">
  <a:themeElements>
    <a:clrScheme name="World Bank">
      <a:dk1>
        <a:srgbClr val="002345"/>
      </a:dk1>
      <a:lt1>
        <a:sysClr val="window" lastClr="FFFFFF"/>
      </a:lt1>
      <a:dk2>
        <a:srgbClr val="000000"/>
      </a:dk2>
      <a:lt2>
        <a:srgbClr val="00ADE4"/>
      </a:lt2>
      <a:accent1>
        <a:srgbClr val="000000"/>
      </a:accent1>
      <a:accent2>
        <a:srgbClr val="7F7F7F"/>
      </a:accent2>
      <a:accent3>
        <a:srgbClr val="00ADE4"/>
      </a:accent3>
      <a:accent4>
        <a:srgbClr val="021F43"/>
      </a:accent4>
      <a:accent5>
        <a:srgbClr val="006450"/>
      </a:accent5>
      <a:accent6>
        <a:srgbClr val="F78D28"/>
      </a:accent6>
      <a:hlink>
        <a:srgbClr val="00AB51"/>
      </a:hlink>
      <a:folHlink>
        <a:srgbClr val="61477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-Cobranded.pot [Read-Only] [Compatibility Mode]" id="{F75CBFDF-3507-4BBB-A83B-E2E25BAA6012}" vid="{DE827725-EB58-4C17-B196-96BCCA93C5B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Turkana Study PPT--04Sep15</Template>
  <TotalTime>457</TotalTime>
  <Words>894</Words>
  <Application>Microsoft Office PowerPoint</Application>
  <PresentationFormat>On-screen Show (4:3)</PresentationFormat>
  <Paragraphs>201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ＭＳ Ｐゴシック</vt:lpstr>
      <vt:lpstr>ＭＳ Ｐゴシック</vt:lpstr>
      <vt:lpstr>22</vt:lpstr>
      <vt:lpstr>Andes ExtraLight</vt:lpstr>
      <vt:lpstr>Arial</vt:lpstr>
      <vt:lpstr>Arial Bold</vt:lpstr>
      <vt:lpstr>Calibri</vt:lpstr>
      <vt:lpstr>Cambria Math</vt:lpstr>
      <vt:lpstr>Times New Roman</vt:lpstr>
      <vt:lpstr>Trebuchet MS</vt:lpstr>
      <vt:lpstr>Wingdings</vt:lpstr>
      <vt:lpstr>WBG-Any_Logo-Cobranded</vt:lpstr>
      <vt:lpstr>Full Page Interior</vt:lpstr>
      <vt:lpstr>The Peculiar (?) Dynamics  of the  Kakuma Refugee Camp</vt:lpstr>
      <vt:lpstr>Background </vt:lpstr>
      <vt:lpstr>Objectives of the study </vt:lpstr>
      <vt:lpstr>Analysis: Focus on Channels of Impact</vt:lpstr>
      <vt:lpstr>Analysis – Interactions Driven by Market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analysis: Qualitative, field-based analysis organized around 6 components </vt:lpstr>
      <vt:lpstr>Conclusion: Evaluate the Big Picture</vt:lpstr>
      <vt:lpstr>Conclusion: Evaluating the Big Picture</vt:lpstr>
      <vt:lpstr>Conclusion: Evaluating the Big Picture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Peculiar (?) Dynamics of the Kakuma Refugee Camp</dc:title>
  <dc:creator>Yonatan Yehdego Araya</dc:creator>
  <cp:lastModifiedBy>Kirsten Schuettler</cp:lastModifiedBy>
  <cp:revision>50</cp:revision>
  <dcterms:created xsi:type="dcterms:W3CDTF">2015-09-08T05:37:13Z</dcterms:created>
  <dcterms:modified xsi:type="dcterms:W3CDTF">2015-11-21T18:33:20Z</dcterms:modified>
</cp:coreProperties>
</file>