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78" r:id="rId2"/>
    <p:sldId id="258" r:id="rId3"/>
    <p:sldId id="340" r:id="rId4"/>
    <p:sldId id="316" r:id="rId5"/>
    <p:sldId id="329" r:id="rId6"/>
    <p:sldId id="279" r:id="rId7"/>
    <p:sldId id="317" r:id="rId8"/>
    <p:sldId id="332" r:id="rId9"/>
    <p:sldId id="318" r:id="rId10"/>
    <p:sldId id="319" r:id="rId11"/>
    <p:sldId id="287" r:id="rId12"/>
    <p:sldId id="291" r:id="rId13"/>
    <p:sldId id="341" r:id="rId14"/>
    <p:sldId id="292" r:id="rId15"/>
    <p:sldId id="324" r:id="rId16"/>
    <p:sldId id="333" r:id="rId17"/>
    <p:sldId id="326" r:id="rId18"/>
    <p:sldId id="327" r:id="rId19"/>
    <p:sldId id="325" r:id="rId20"/>
    <p:sldId id="328" r:id="rId21"/>
    <p:sldId id="330" r:id="rId22"/>
    <p:sldId id="334" r:id="rId23"/>
    <p:sldId id="335" r:id="rId24"/>
    <p:sldId id="336" r:id="rId25"/>
    <p:sldId id="337" r:id="rId26"/>
    <p:sldId id="331" r:id="rId27"/>
    <p:sldId id="34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43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A1D77-13E7-4E69-9B3D-D756B3D5DE3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33909C-F557-445E-A09E-F23A8B6EA508}">
      <dgm:prSet phldrT="[Text]" custT="1"/>
      <dgm:spPr/>
      <dgm:t>
        <a:bodyPr/>
        <a:lstStyle/>
        <a:p>
          <a:r>
            <a:rPr lang="en-US" sz="2400" dirty="0" smtClean="0"/>
            <a:t>Employers request migrants </a:t>
          </a:r>
          <a:endParaRPr lang="en-US" sz="2400" dirty="0"/>
        </a:p>
      </dgm:t>
    </dgm:pt>
    <dgm:pt modelId="{A8BB0C7A-6F0B-49D2-84D3-45F65E07CD4E}" type="parTrans" cxnId="{11DBB865-F8CB-47E4-8BED-0E4D1CBCA062}">
      <dgm:prSet/>
      <dgm:spPr/>
      <dgm:t>
        <a:bodyPr/>
        <a:lstStyle/>
        <a:p>
          <a:endParaRPr lang="en-US" sz="2400"/>
        </a:p>
      </dgm:t>
    </dgm:pt>
    <dgm:pt modelId="{C67C498F-20B2-4E8D-8F6C-41F95BAD83A3}" type="sibTrans" cxnId="{11DBB865-F8CB-47E4-8BED-0E4D1CBCA062}">
      <dgm:prSet custT="1"/>
      <dgm:spPr/>
      <dgm:t>
        <a:bodyPr/>
        <a:lstStyle/>
        <a:p>
          <a:endParaRPr lang="en-US" sz="2400" dirty="0"/>
        </a:p>
      </dgm:t>
    </dgm:pt>
    <dgm:pt modelId="{71B94DD7-BAA1-4A07-AE5A-1BA0E139CC1C}">
      <dgm:prSet phldrT="[Text]" custT="1"/>
      <dgm:spPr/>
      <dgm:t>
        <a:bodyPr/>
        <a:lstStyle/>
        <a:p>
          <a:r>
            <a:rPr lang="en-US" sz="2400" dirty="0" smtClean="0"/>
            <a:t>Govt approves, &amp; employer job orders go to sending country </a:t>
          </a:r>
          <a:endParaRPr lang="en-US" sz="2400" dirty="0"/>
        </a:p>
      </dgm:t>
    </dgm:pt>
    <dgm:pt modelId="{3B9F3AED-B3F5-4B5B-90F3-FBFE6F51397D}" type="parTrans" cxnId="{17C11E36-E040-4277-B27D-A54FC3066F87}">
      <dgm:prSet/>
      <dgm:spPr/>
      <dgm:t>
        <a:bodyPr/>
        <a:lstStyle/>
        <a:p>
          <a:endParaRPr lang="en-US" sz="2400"/>
        </a:p>
      </dgm:t>
    </dgm:pt>
    <dgm:pt modelId="{39D62B47-728B-4F82-A30E-8D35EBE10AB3}" type="sibTrans" cxnId="{17C11E36-E040-4277-B27D-A54FC3066F87}">
      <dgm:prSet custT="1"/>
      <dgm:spPr/>
      <dgm:t>
        <a:bodyPr/>
        <a:lstStyle/>
        <a:p>
          <a:endParaRPr lang="en-US" sz="2400" dirty="0"/>
        </a:p>
      </dgm:t>
    </dgm:pt>
    <dgm:pt modelId="{D6DBE91B-FAD6-4D33-B583-3F2FF5906680}">
      <dgm:prSet phldrT="[Text]" custT="1"/>
      <dgm:spPr/>
      <dgm:t>
        <a:bodyPr/>
        <a:lstStyle/>
        <a:p>
          <a:r>
            <a:rPr lang="en-US" sz="2400" dirty="0" smtClean="0"/>
            <a:t>Recruiters seek workers to fill jobs</a:t>
          </a:r>
          <a:endParaRPr lang="en-US" sz="2400" dirty="0"/>
        </a:p>
      </dgm:t>
    </dgm:pt>
    <dgm:pt modelId="{5BF72EF8-DD17-4E54-80EE-72F5BCCE7E6A}" type="parTrans" cxnId="{1F830CDA-2EC2-46C4-B82F-73F15CC9FAE5}">
      <dgm:prSet/>
      <dgm:spPr/>
      <dgm:t>
        <a:bodyPr/>
        <a:lstStyle/>
        <a:p>
          <a:endParaRPr lang="en-US" sz="2400"/>
        </a:p>
      </dgm:t>
    </dgm:pt>
    <dgm:pt modelId="{36806F05-FE55-415C-BC99-50F1DDADBE15}" type="sibTrans" cxnId="{1F830CDA-2EC2-46C4-B82F-73F15CC9FAE5}">
      <dgm:prSet custT="1"/>
      <dgm:spPr/>
      <dgm:t>
        <a:bodyPr/>
        <a:lstStyle/>
        <a:p>
          <a:endParaRPr lang="en-US" sz="2400" dirty="0"/>
        </a:p>
      </dgm:t>
    </dgm:pt>
    <dgm:pt modelId="{6E667C1A-3B73-4C53-A82B-686C7BF903B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Workers sign contracts &amp; complete pre-departure procedures</a:t>
          </a:r>
          <a:endParaRPr lang="en-US" sz="2400" dirty="0"/>
        </a:p>
      </dgm:t>
    </dgm:pt>
    <dgm:pt modelId="{5A67D994-9D4D-42FA-ADEA-F4F3E5A6FCA7}" type="parTrans" cxnId="{CC122A10-139E-418B-B94A-F445A1717E0A}">
      <dgm:prSet/>
      <dgm:spPr/>
      <dgm:t>
        <a:bodyPr/>
        <a:lstStyle/>
        <a:p>
          <a:endParaRPr lang="en-US" sz="2400"/>
        </a:p>
      </dgm:t>
    </dgm:pt>
    <dgm:pt modelId="{C5623B2C-F34D-4710-AC66-1936E4CD40AE}" type="sibTrans" cxnId="{CC122A10-139E-418B-B94A-F445A1717E0A}">
      <dgm:prSet custT="1"/>
      <dgm:spPr/>
      <dgm:t>
        <a:bodyPr/>
        <a:lstStyle/>
        <a:p>
          <a:endParaRPr lang="en-US" sz="2400" dirty="0"/>
        </a:p>
      </dgm:t>
    </dgm:pt>
    <dgm:pt modelId="{ED47B9D9-2CAA-4951-B8FA-E282046DD837}">
      <dgm:prSet phldrT="[Text]" custT="1"/>
      <dgm:spPr/>
      <dgm:t>
        <a:bodyPr/>
        <a:lstStyle/>
        <a:p>
          <a:r>
            <a:rPr lang="en-US" sz="2400" dirty="0" smtClean="0"/>
            <a:t>Employment abroad for 2-3 years</a:t>
          </a:r>
          <a:endParaRPr lang="en-US" sz="2400" dirty="0"/>
        </a:p>
      </dgm:t>
    </dgm:pt>
    <dgm:pt modelId="{AECD559B-45E2-4DD7-9D77-470038B8CB60}" type="parTrans" cxnId="{BB6606B7-920F-430D-8BF0-B4CAE979897E}">
      <dgm:prSet/>
      <dgm:spPr/>
      <dgm:t>
        <a:bodyPr/>
        <a:lstStyle/>
        <a:p>
          <a:endParaRPr lang="en-US" sz="2400"/>
        </a:p>
      </dgm:t>
    </dgm:pt>
    <dgm:pt modelId="{1868907C-0E1F-4607-A1BA-06F9FD378081}" type="sibTrans" cxnId="{BB6606B7-920F-430D-8BF0-B4CAE979897E}">
      <dgm:prSet custT="1"/>
      <dgm:spPr/>
      <dgm:t>
        <a:bodyPr/>
        <a:lstStyle/>
        <a:p>
          <a:endParaRPr lang="en-US" sz="2400" dirty="0"/>
        </a:p>
      </dgm:t>
    </dgm:pt>
    <dgm:pt modelId="{8A6CA112-37AA-4235-B4A8-1A3381D10D34}">
      <dgm:prSet custT="1"/>
      <dgm:spPr/>
      <dgm:t>
        <a:bodyPr/>
        <a:lstStyle/>
        <a:p>
          <a:r>
            <a:rPr lang="en-US" sz="2400" dirty="0" smtClean="0"/>
            <a:t>Return/ reintegration/ redeployment </a:t>
          </a:r>
          <a:endParaRPr lang="en-US" sz="2400" dirty="0"/>
        </a:p>
      </dgm:t>
    </dgm:pt>
    <dgm:pt modelId="{DE761910-0EA4-4CE9-AADF-41868A0AB77C}" type="parTrans" cxnId="{2182A076-0CA3-46EB-ADD8-C810C2573E89}">
      <dgm:prSet/>
      <dgm:spPr/>
      <dgm:t>
        <a:bodyPr/>
        <a:lstStyle/>
        <a:p>
          <a:endParaRPr lang="en-US" sz="2400"/>
        </a:p>
      </dgm:t>
    </dgm:pt>
    <dgm:pt modelId="{73E4433F-DA88-4CFF-B3E9-4385216BA1BC}" type="sibTrans" cxnId="{2182A076-0CA3-46EB-ADD8-C810C2573E89}">
      <dgm:prSet/>
      <dgm:spPr/>
      <dgm:t>
        <a:bodyPr/>
        <a:lstStyle/>
        <a:p>
          <a:endParaRPr lang="en-US" sz="2400"/>
        </a:p>
      </dgm:t>
    </dgm:pt>
    <dgm:pt modelId="{34F8A391-81E6-49ED-ACDE-DAC91950FABA}" type="pres">
      <dgm:prSet presAssocID="{EABA1D77-13E7-4E69-9B3D-D756B3D5DE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179DB-5A2F-4F2C-836F-F6ED21C0FFEC}" type="pres">
      <dgm:prSet presAssocID="{E533909C-F557-445E-A09E-F23A8B6EA5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4601C-E079-4B81-AF52-27D370EA166E}" type="pres">
      <dgm:prSet presAssocID="{C67C498F-20B2-4E8D-8F6C-41F95BAD83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1B055EC-9CAC-4F0D-8D31-224BCFF59733}" type="pres">
      <dgm:prSet presAssocID="{C67C498F-20B2-4E8D-8F6C-41F95BAD83A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24DCFBA-1F12-42D0-96E5-3A35E1D9CEE1}" type="pres">
      <dgm:prSet presAssocID="{71B94DD7-BAA1-4A07-AE5A-1BA0E139CC1C}" presName="node" presStyleLbl="node1" presStyleIdx="1" presStyleCnt="6" custScaleX="140034" custScaleY="131369" custLinFactNeighborX="0" custLinFactNeighborY="6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6C5D5-F778-4D47-86D1-D3F323C3AA05}" type="pres">
      <dgm:prSet presAssocID="{39D62B47-728B-4F82-A30E-8D35EBE10AB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EC45BB4-3424-4DF0-B31F-66B0E62AB781}" type="pres">
      <dgm:prSet presAssocID="{39D62B47-728B-4F82-A30E-8D35EBE10AB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64A0EAD-C967-4FB3-87F5-C22C0B158746}" type="pres">
      <dgm:prSet presAssocID="{D6DBE91B-FAD6-4D33-B583-3F2FF59066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5CC9-754D-4EB2-8F6D-A590708E22E9}" type="pres">
      <dgm:prSet presAssocID="{36806F05-FE55-415C-BC99-50F1DDADBE1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9EC623F-5C80-4303-B3EB-E34A62EE4B69}" type="pres">
      <dgm:prSet presAssocID="{36806F05-FE55-415C-BC99-50F1DDADBE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AA2A71E-A5A9-498A-BF8D-D6147C112199}" type="pres">
      <dgm:prSet presAssocID="{6E667C1A-3B73-4C53-A82B-686C7BF903B4}" presName="node" presStyleLbl="node1" presStyleIdx="3" presStyleCnt="6" custScaleX="99222" custScaleY="185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DA927-E3F1-4B51-A25E-0E7DE3722883}" type="pres">
      <dgm:prSet presAssocID="{C5623B2C-F34D-4710-AC66-1936E4CD40A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145DAB7-8047-4D97-8A02-ADB7791827DA}" type="pres">
      <dgm:prSet presAssocID="{C5623B2C-F34D-4710-AC66-1936E4CD40A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E7247B6-67A0-4BAB-8FE0-5DA0F0489CC3}" type="pres">
      <dgm:prSet presAssocID="{ED47B9D9-2CAA-4951-B8FA-E282046DD837}" presName="node" presStyleLbl="node1" presStyleIdx="4" presStyleCnt="6" custLinFactNeighborX="15146" custLinFactNeighborY="-5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C1F10-5C18-41CE-B1A9-D7F878DF70FF}" type="pres">
      <dgm:prSet presAssocID="{1868907C-0E1F-4607-A1BA-06F9FD37808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8D3866E-67E7-4518-9BA7-F53BA1B33572}" type="pres">
      <dgm:prSet presAssocID="{1868907C-0E1F-4607-A1BA-06F9FD37808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2FA1D6B-9ADA-453B-BB42-6FE249370A63}" type="pres">
      <dgm:prSet presAssocID="{8A6CA112-37AA-4235-B4A8-1A3381D10D34}" presName="node" presStyleLbl="node1" presStyleIdx="5" presStyleCnt="6" custScaleX="119455" custScaleY="105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BB865-F8CB-47E4-8BED-0E4D1CBCA062}" srcId="{EABA1D77-13E7-4E69-9B3D-D756B3D5DE3A}" destId="{E533909C-F557-445E-A09E-F23A8B6EA508}" srcOrd="0" destOrd="0" parTransId="{A8BB0C7A-6F0B-49D2-84D3-45F65E07CD4E}" sibTransId="{C67C498F-20B2-4E8D-8F6C-41F95BAD83A3}"/>
    <dgm:cxn modelId="{DD6EFB19-6151-7947-92AD-3336AC3AC279}" type="presOf" srcId="{36806F05-FE55-415C-BC99-50F1DDADBE15}" destId="{6B575CC9-754D-4EB2-8F6D-A590708E22E9}" srcOrd="0" destOrd="0" presId="urn:microsoft.com/office/officeart/2005/8/layout/process5"/>
    <dgm:cxn modelId="{3DCE3779-CBB6-EA4A-AE44-8F6A28B7F70D}" type="presOf" srcId="{39D62B47-728B-4F82-A30E-8D35EBE10AB3}" destId="{76D6C5D5-F778-4D47-86D1-D3F323C3AA05}" srcOrd="0" destOrd="0" presId="urn:microsoft.com/office/officeart/2005/8/layout/process5"/>
    <dgm:cxn modelId="{CC122A10-139E-418B-B94A-F445A1717E0A}" srcId="{EABA1D77-13E7-4E69-9B3D-D756B3D5DE3A}" destId="{6E667C1A-3B73-4C53-A82B-686C7BF903B4}" srcOrd="3" destOrd="0" parTransId="{5A67D994-9D4D-42FA-ADEA-F4F3E5A6FCA7}" sibTransId="{C5623B2C-F34D-4710-AC66-1936E4CD40AE}"/>
    <dgm:cxn modelId="{2182A076-0CA3-46EB-ADD8-C810C2573E89}" srcId="{EABA1D77-13E7-4E69-9B3D-D756B3D5DE3A}" destId="{8A6CA112-37AA-4235-B4A8-1A3381D10D34}" srcOrd="5" destOrd="0" parTransId="{DE761910-0EA4-4CE9-AADF-41868A0AB77C}" sibTransId="{73E4433F-DA88-4CFF-B3E9-4385216BA1BC}"/>
    <dgm:cxn modelId="{5EB39328-7D8D-6D47-8CD0-3EADA45FFBA9}" type="presOf" srcId="{39D62B47-728B-4F82-A30E-8D35EBE10AB3}" destId="{BEC45BB4-3424-4DF0-B31F-66B0E62AB781}" srcOrd="1" destOrd="0" presId="urn:microsoft.com/office/officeart/2005/8/layout/process5"/>
    <dgm:cxn modelId="{8A67F199-2B49-BB45-8643-3EC832C8BB51}" type="presOf" srcId="{8A6CA112-37AA-4235-B4A8-1A3381D10D34}" destId="{42FA1D6B-9ADA-453B-BB42-6FE249370A63}" srcOrd="0" destOrd="0" presId="urn:microsoft.com/office/officeart/2005/8/layout/process5"/>
    <dgm:cxn modelId="{C66FD0C0-22A2-5044-BCC3-A96888024103}" type="presOf" srcId="{6E667C1A-3B73-4C53-A82B-686C7BF903B4}" destId="{AAA2A71E-A5A9-498A-BF8D-D6147C112199}" srcOrd="0" destOrd="0" presId="urn:microsoft.com/office/officeart/2005/8/layout/process5"/>
    <dgm:cxn modelId="{6EC20C0E-22F8-2F4A-8423-9FAEACBF14C1}" type="presOf" srcId="{D6DBE91B-FAD6-4D33-B583-3F2FF5906680}" destId="{664A0EAD-C967-4FB3-87F5-C22C0B158746}" srcOrd="0" destOrd="0" presId="urn:microsoft.com/office/officeart/2005/8/layout/process5"/>
    <dgm:cxn modelId="{4729121F-65A1-B647-B02F-B731EB2D9B6D}" type="presOf" srcId="{C67C498F-20B2-4E8D-8F6C-41F95BAD83A3}" destId="{0924601C-E079-4B81-AF52-27D370EA166E}" srcOrd="0" destOrd="0" presId="urn:microsoft.com/office/officeart/2005/8/layout/process5"/>
    <dgm:cxn modelId="{17C11E36-E040-4277-B27D-A54FC3066F87}" srcId="{EABA1D77-13E7-4E69-9B3D-D756B3D5DE3A}" destId="{71B94DD7-BAA1-4A07-AE5A-1BA0E139CC1C}" srcOrd="1" destOrd="0" parTransId="{3B9F3AED-B3F5-4B5B-90F3-FBFE6F51397D}" sibTransId="{39D62B47-728B-4F82-A30E-8D35EBE10AB3}"/>
    <dgm:cxn modelId="{D5D7EE37-7463-9749-BD28-B6CDD94346B4}" type="presOf" srcId="{36806F05-FE55-415C-BC99-50F1DDADBE15}" destId="{39EC623F-5C80-4303-B3EB-E34A62EE4B69}" srcOrd="1" destOrd="0" presId="urn:microsoft.com/office/officeart/2005/8/layout/process5"/>
    <dgm:cxn modelId="{7FE686AE-4A4A-3445-AF86-8287DB4A58DC}" type="presOf" srcId="{1868907C-0E1F-4607-A1BA-06F9FD378081}" destId="{A8D3866E-67E7-4518-9BA7-F53BA1B33572}" srcOrd="1" destOrd="0" presId="urn:microsoft.com/office/officeart/2005/8/layout/process5"/>
    <dgm:cxn modelId="{9841121E-18F7-5B4F-A596-1FEE04D5430F}" type="presOf" srcId="{71B94DD7-BAA1-4A07-AE5A-1BA0E139CC1C}" destId="{B24DCFBA-1F12-42D0-96E5-3A35E1D9CEE1}" srcOrd="0" destOrd="0" presId="urn:microsoft.com/office/officeart/2005/8/layout/process5"/>
    <dgm:cxn modelId="{0F90957F-26BB-6843-AA93-FAD2A66DC109}" type="presOf" srcId="{EABA1D77-13E7-4E69-9B3D-D756B3D5DE3A}" destId="{34F8A391-81E6-49ED-ACDE-DAC91950FABA}" srcOrd="0" destOrd="0" presId="urn:microsoft.com/office/officeart/2005/8/layout/process5"/>
    <dgm:cxn modelId="{BB6606B7-920F-430D-8BF0-B4CAE979897E}" srcId="{EABA1D77-13E7-4E69-9B3D-D756B3D5DE3A}" destId="{ED47B9D9-2CAA-4951-B8FA-E282046DD837}" srcOrd="4" destOrd="0" parTransId="{AECD559B-45E2-4DD7-9D77-470038B8CB60}" sibTransId="{1868907C-0E1F-4607-A1BA-06F9FD378081}"/>
    <dgm:cxn modelId="{1C758FF3-D19D-294C-B888-49CEABEF4757}" type="presOf" srcId="{C5623B2C-F34D-4710-AC66-1936E4CD40AE}" destId="{0145DAB7-8047-4D97-8A02-ADB7791827DA}" srcOrd="1" destOrd="0" presId="urn:microsoft.com/office/officeart/2005/8/layout/process5"/>
    <dgm:cxn modelId="{90C8E2EC-18AC-7041-B538-80FCE49C2850}" type="presOf" srcId="{ED47B9D9-2CAA-4951-B8FA-E282046DD837}" destId="{BE7247B6-67A0-4BAB-8FE0-5DA0F0489CC3}" srcOrd="0" destOrd="0" presId="urn:microsoft.com/office/officeart/2005/8/layout/process5"/>
    <dgm:cxn modelId="{DE514349-BA39-934A-A563-2D3A07C27FE1}" type="presOf" srcId="{1868907C-0E1F-4607-A1BA-06F9FD378081}" destId="{C82C1F10-5C18-41CE-B1A9-D7F878DF70FF}" srcOrd="0" destOrd="0" presId="urn:microsoft.com/office/officeart/2005/8/layout/process5"/>
    <dgm:cxn modelId="{392B3CB6-AF7B-C443-A60F-C7D875B976BA}" type="presOf" srcId="{C5623B2C-F34D-4710-AC66-1936E4CD40AE}" destId="{6D1DA927-E3F1-4B51-A25E-0E7DE3722883}" srcOrd="0" destOrd="0" presId="urn:microsoft.com/office/officeart/2005/8/layout/process5"/>
    <dgm:cxn modelId="{1F830CDA-2EC2-46C4-B82F-73F15CC9FAE5}" srcId="{EABA1D77-13E7-4E69-9B3D-D756B3D5DE3A}" destId="{D6DBE91B-FAD6-4D33-B583-3F2FF5906680}" srcOrd="2" destOrd="0" parTransId="{5BF72EF8-DD17-4E54-80EE-72F5BCCE7E6A}" sibTransId="{36806F05-FE55-415C-BC99-50F1DDADBE15}"/>
    <dgm:cxn modelId="{7DD44BD6-E195-A74B-810E-AC6F88AFE3E3}" type="presOf" srcId="{C67C498F-20B2-4E8D-8F6C-41F95BAD83A3}" destId="{51B055EC-9CAC-4F0D-8D31-224BCFF59733}" srcOrd="1" destOrd="0" presId="urn:microsoft.com/office/officeart/2005/8/layout/process5"/>
    <dgm:cxn modelId="{1DA38BF3-DAD9-014A-91D8-97CF03D76F32}" type="presOf" srcId="{E533909C-F557-445E-A09E-F23A8B6EA508}" destId="{64A179DB-5A2F-4F2C-836F-F6ED21C0FFEC}" srcOrd="0" destOrd="0" presId="urn:microsoft.com/office/officeart/2005/8/layout/process5"/>
    <dgm:cxn modelId="{2C79FC09-1FAB-A245-894A-2A63FF69ACC0}" type="presParOf" srcId="{34F8A391-81E6-49ED-ACDE-DAC91950FABA}" destId="{64A179DB-5A2F-4F2C-836F-F6ED21C0FFEC}" srcOrd="0" destOrd="0" presId="urn:microsoft.com/office/officeart/2005/8/layout/process5"/>
    <dgm:cxn modelId="{B91B92FF-304F-3C4C-88ED-C5D9AEA19BA1}" type="presParOf" srcId="{34F8A391-81E6-49ED-ACDE-DAC91950FABA}" destId="{0924601C-E079-4B81-AF52-27D370EA166E}" srcOrd="1" destOrd="0" presId="urn:microsoft.com/office/officeart/2005/8/layout/process5"/>
    <dgm:cxn modelId="{CD1C3415-0372-E946-886D-E0E8876C8B03}" type="presParOf" srcId="{0924601C-E079-4B81-AF52-27D370EA166E}" destId="{51B055EC-9CAC-4F0D-8D31-224BCFF59733}" srcOrd="0" destOrd="0" presId="urn:microsoft.com/office/officeart/2005/8/layout/process5"/>
    <dgm:cxn modelId="{24492533-5657-F54A-925D-1E0CA75E719D}" type="presParOf" srcId="{34F8A391-81E6-49ED-ACDE-DAC91950FABA}" destId="{B24DCFBA-1F12-42D0-96E5-3A35E1D9CEE1}" srcOrd="2" destOrd="0" presId="urn:microsoft.com/office/officeart/2005/8/layout/process5"/>
    <dgm:cxn modelId="{5051963D-C0FF-9E4F-AE52-4B6FD7E0CD12}" type="presParOf" srcId="{34F8A391-81E6-49ED-ACDE-DAC91950FABA}" destId="{76D6C5D5-F778-4D47-86D1-D3F323C3AA05}" srcOrd="3" destOrd="0" presId="urn:microsoft.com/office/officeart/2005/8/layout/process5"/>
    <dgm:cxn modelId="{4DB339C0-44FF-AA49-8549-E334478D9B9D}" type="presParOf" srcId="{76D6C5D5-F778-4D47-86D1-D3F323C3AA05}" destId="{BEC45BB4-3424-4DF0-B31F-66B0E62AB781}" srcOrd="0" destOrd="0" presId="urn:microsoft.com/office/officeart/2005/8/layout/process5"/>
    <dgm:cxn modelId="{21E89BCA-6A29-1C4B-B17B-F2DF31BEF47A}" type="presParOf" srcId="{34F8A391-81E6-49ED-ACDE-DAC91950FABA}" destId="{664A0EAD-C967-4FB3-87F5-C22C0B158746}" srcOrd="4" destOrd="0" presId="urn:microsoft.com/office/officeart/2005/8/layout/process5"/>
    <dgm:cxn modelId="{F301D17A-EDDD-7F4F-A46A-C05335FB14D7}" type="presParOf" srcId="{34F8A391-81E6-49ED-ACDE-DAC91950FABA}" destId="{6B575CC9-754D-4EB2-8F6D-A590708E22E9}" srcOrd="5" destOrd="0" presId="urn:microsoft.com/office/officeart/2005/8/layout/process5"/>
    <dgm:cxn modelId="{493C62E8-FB8D-D54F-82F4-1AC3B0B87EE7}" type="presParOf" srcId="{6B575CC9-754D-4EB2-8F6D-A590708E22E9}" destId="{39EC623F-5C80-4303-B3EB-E34A62EE4B69}" srcOrd="0" destOrd="0" presId="urn:microsoft.com/office/officeart/2005/8/layout/process5"/>
    <dgm:cxn modelId="{CC14A29C-A403-7248-AC08-00CB71017315}" type="presParOf" srcId="{34F8A391-81E6-49ED-ACDE-DAC91950FABA}" destId="{AAA2A71E-A5A9-498A-BF8D-D6147C112199}" srcOrd="6" destOrd="0" presId="urn:microsoft.com/office/officeart/2005/8/layout/process5"/>
    <dgm:cxn modelId="{C83EEA72-A40A-F94B-928C-55281A86309E}" type="presParOf" srcId="{34F8A391-81E6-49ED-ACDE-DAC91950FABA}" destId="{6D1DA927-E3F1-4B51-A25E-0E7DE3722883}" srcOrd="7" destOrd="0" presId="urn:microsoft.com/office/officeart/2005/8/layout/process5"/>
    <dgm:cxn modelId="{AA159D4B-8416-4F42-A865-298F8A2FA4DC}" type="presParOf" srcId="{6D1DA927-E3F1-4B51-A25E-0E7DE3722883}" destId="{0145DAB7-8047-4D97-8A02-ADB7791827DA}" srcOrd="0" destOrd="0" presId="urn:microsoft.com/office/officeart/2005/8/layout/process5"/>
    <dgm:cxn modelId="{DA4190DC-7A2F-8648-9A9A-720B769E8AC4}" type="presParOf" srcId="{34F8A391-81E6-49ED-ACDE-DAC91950FABA}" destId="{BE7247B6-67A0-4BAB-8FE0-5DA0F0489CC3}" srcOrd="8" destOrd="0" presId="urn:microsoft.com/office/officeart/2005/8/layout/process5"/>
    <dgm:cxn modelId="{52B1BF42-AC85-DD46-A3F3-98EC81AD6EA6}" type="presParOf" srcId="{34F8A391-81E6-49ED-ACDE-DAC91950FABA}" destId="{C82C1F10-5C18-41CE-B1A9-D7F878DF70FF}" srcOrd="9" destOrd="0" presId="urn:microsoft.com/office/officeart/2005/8/layout/process5"/>
    <dgm:cxn modelId="{D694E3EB-BA7D-D94F-9EC4-FE9E8880EF71}" type="presParOf" srcId="{C82C1F10-5C18-41CE-B1A9-D7F878DF70FF}" destId="{A8D3866E-67E7-4518-9BA7-F53BA1B33572}" srcOrd="0" destOrd="0" presId="urn:microsoft.com/office/officeart/2005/8/layout/process5"/>
    <dgm:cxn modelId="{DB6A76AE-C033-FE4E-B435-FB19527FFFAE}" type="presParOf" srcId="{34F8A391-81E6-49ED-ACDE-DAC91950FABA}" destId="{42FA1D6B-9ADA-453B-BB42-6FE249370A6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179DB-5A2F-4F2C-836F-F6ED21C0FFEC}">
      <dsp:nvSpPr>
        <dsp:cNvPr id="0" name=""/>
        <dsp:cNvSpPr/>
      </dsp:nvSpPr>
      <dsp:spPr>
        <a:xfrm>
          <a:off x="671" y="371302"/>
          <a:ext cx="195895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Employers request migrants </a:t>
          </a:r>
          <a:endParaRPr lang="en-US" sz="2400" kern="1200" dirty="0"/>
        </a:p>
      </dsp:txBody>
      <dsp:txXfrm>
        <a:off x="35096" y="405727"/>
        <a:ext cx="1890100" cy="1106520"/>
      </dsp:txXfrm>
    </dsp:sp>
    <dsp:sp modelId="{0924601C-E079-4B81-AF52-27D370EA166E}">
      <dsp:nvSpPr>
        <dsp:cNvPr id="0" name=""/>
        <dsp:cNvSpPr/>
      </dsp:nvSpPr>
      <dsp:spPr>
        <a:xfrm rot="79248">
          <a:off x="2131954" y="747422"/>
          <a:ext cx="415407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131971" y="843150"/>
        <a:ext cx="290785" cy="291491"/>
      </dsp:txXfrm>
    </dsp:sp>
    <dsp:sp modelId="{B24DCFBA-1F12-42D0-96E5-3A35E1D9CEE1}">
      <dsp:nvSpPr>
        <dsp:cNvPr id="0" name=""/>
        <dsp:cNvSpPr/>
      </dsp:nvSpPr>
      <dsp:spPr>
        <a:xfrm>
          <a:off x="2743201" y="259224"/>
          <a:ext cx="2743196" cy="1544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Govt approves, &amp; employer job orders go to sending country </a:t>
          </a:r>
          <a:endParaRPr lang="en-US" sz="2400" kern="1200" dirty="0"/>
        </a:p>
      </dsp:txBody>
      <dsp:txXfrm>
        <a:off x="2788425" y="304448"/>
        <a:ext cx="2652748" cy="1453623"/>
      </dsp:txXfrm>
    </dsp:sp>
    <dsp:sp modelId="{76D6C5D5-F778-4D47-86D1-D3F323C3AA05}">
      <dsp:nvSpPr>
        <dsp:cNvPr id="0" name=""/>
        <dsp:cNvSpPr/>
      </dsp:nvSpPr>
      <dsp:spPr>
        <a:xfrm rot="21520752">
          <a:off x="5658730" y="747964"/>
          <a:ext cx="415407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658747" y="846564"/>
        <a:ext cx="290785" cy="291491"/>
      </dsp:txXfrm>
    </dsp:sp>
    <dsp:sp modelId="{664A0EAD-C967-4FB3-87F5-C22C0B158746}">
      <dsp:nvSpPr>
        <dsp:cNvPr id="0" name=""/>
        <dsp:cNvSpPr/>
      </dsp:nvSpPr>
      <dsp:spPr>
        <a:xfrm>
          <a:off x="6269978" y="371302"/>
          <a:ext cx="195895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Recruiters seek workers to fill jobs</a:t>
          </a:r>
          <a:endParaRPr lang="en-US" sz="2400" kern="1200" dirty="0"/>
        </a:p>
      </dsp:txBody>
      <dsp:txXfrm>
        <a:off x="6304403" y="405727"/>
        <a:ext cx="1890100" cy="1106520"/>
      </dsp:txXfrm>
    </dsp:sp>
    <dsp:sp modelId="{6B575CC9-754D-4EB2-8F6D-A590708E22E9}">
      <dsp:nvSpPr>
        <dsp:cNvPr id="0" name=""/>
        <dsp:cNvSpPr/>
      </dsp:nvSpPr>
      <dsp:spPr>
        <a:xfrm rot="5390089">
          <a:off x="6995998" y="1773208"/>
          <a:ext cx="513005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7106545" y="1759615"/>
        <a:ext cx="291491" cy="367259"/>
      </dsp:txXfrm>
    </dsp:sp>
    <dsp:sp modelId="{AAA2A71E-A5A9-498A-BF8D-D6147C112199}">
      <dsp:nvSpPr>
        <dsp:cNvPr id="0" name=""/>
        <dsp:cNvSpPr/>
      </dsp:nvSpPr>
      <dsp:spPr>
        <a:xfrm>
          <a:off x="6285218" y="2514603"/>
          <a:ext cx="1943709" cy="217524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Workers sign contracts &amp; complete pre-departure procedures</a:t>
          </a:r>
          <a:endParaRPr lang="en-US" sz="2400" kern="1200" dirty="0"/>
        </a:p>
      </dsp:txBody>
      <dsp:txXfrm>
        <a:off x="6342147" y="2571532"/>
        <a:ext cx="1829851" cy="2061387"/>
      </dsp:txXfrm>
    </dsp:sp>
    <dsp:sp modelId="{6D1DA927-E3F1-4B51-A25E-0E7DE3722883}">
      <dsp:nvSpPr>
        <dsp:cNvPr id="0" name=""/>
        <dsp:cNvSpPr/>
      </dsp:nvSpPr>
      <dsp:spPr>
        <a:xfrm rot="10893841">
          <a:off x="5920012" y="3326333"/>
          <a:ext cx="258141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5997440" y="3424554"/>
        <a:ext cx="180699" cy="291491"/>
      </dsp:txXfrm>
    </dsp:sp>
    <dsp:sp modelId="{BE7247B6-67A0-4BAB-8FE0-5DA0F0489CC3}">
      <dsp:nvSpPr>
        <dsp:cNvPr id="0" name=""/>
        <dsp:cNvSpPr/>
      </dsp:nvSpPr>
      <dsp:spPr>
        <a:xfrm>
          <a:off x="3839391" y="2947968"/>
          <a:ext cx="195895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Employment abroad for 2-3 years</a:t>
          </a:r>
          <a:endParaRPr lang="en-US" sz="2400" kern="1200" dirty="0"/>
        </a:p>
      </dsp:txBody>
      <dsp:txXfrm>
        <a:off x="3873816" y="2982393"/>
        <a:ext cx="1890100" cy="1106520"/>
      </dsp:txXfrm>
    </dsp:sp>
    <dsp:sp modelId="{C82C1F10-5C18-41CE-B1A9-D7F878DF70FF}">
      <dsp:nvSpPr>
        <dsp:cNvPr id="0" name=""/>
        <dsp:cNvSpPr/>
      </dsp:nvSpPr>
      <dsp:spPr>
        <a:xfrm rot="10729151">
          <a:off x="3029118" y="3323731"/>
          <a:ext cx="572671" cy="485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10800000">
        <a:off x="3174849" y="3419393"/>
        <a:ext cx="426925" cy="291491"/>
      </dsp:txXfrm>
    </dsp:sp>
    <dsp:sp modelId="{42FA1D6B-9ADA-453B-BB42-6FE249370A63}">
      <dsp:nvSpPr>
        <dsp:cNvPr id="0" name=""/>
        <dsp:cNvSpPr/>
      </dsp:nvSpPr>
      <dsp:spPr>
        <a:xfrm>
          <a:off x="419044" y="2983287"/>
          <a:ext cx="2340063" cy="1237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Return/ reintegration/ redeployment </a:t>
          </a:r>
          <a:endParaRPr lang="en-US" sz="2400" kern="1200" dirty="0"/>
        </a:p>
      </dsp:txBody>
      <dsp:txXfrm>
        <a:off x="455300" y="3019543"/>
        <a:ext cx="2267551" cy="1165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C2D98B-23EB-4E93-9824-1900A0133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6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9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9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9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9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Average worker paid migration costs were lowest in Spain--$530—but workers were employed only 6 months at $1k/month, so migration costs were 9% of expected earnings</a:t>
            </a:r>
          </a:p>
          <a:p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Average migration costs in Kuwait were over $1900, workers earned $465/month or $11.200 over 2 years, so migration costs were 17% of expected earnings</a:t>
            </a:r>
          </a:p>
          <a:p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Average migration costs in Korea were $1525, workers earned $1250 month or $45,000 over 3 years, so migration costs were 3.4% of expected earnings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4419F775-F107-41C4-8AC4-3516E47A727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9931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86DB5544-DC95-44C5-BBBC-BAD6BA5FE4F2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108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8A1E1735-47B7-4BE4-BF3F-FB6AD281B22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1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Goals--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DCE5B767-64AB-4E63-AA51-B9FD807DFF65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727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8DC8AB8A-99AD-401C-B29F-710A3DB939A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32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9EF892C8-D2CF-4679-852C-85B8B2D08834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07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2454DF6A-1C71-4F50-9644-0B20EDE0D4D5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033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787C494D-AB32-4912-A780-C063D45ED9D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73B36034-FCF3-4F3F-8EE3-CE7129BC486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986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A4BE19DD-63FF-41E6-ABEC-E0A9B6AAAC17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96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3680984F-91EA-48B0-A18C-B3714EC3AA5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08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BA917601-D6AF-4C87-A51D-F233B5EE4A3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40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69F9957B-A276-4E97-B5D8-6134F5201491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394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9B01BE5E-5EA1-483F-BD51-BE8190523F27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27686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B0C6149A-C9B9-48B0-851C-ADD378039B2B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10146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EF035EAA-81E1-43BE-BA20-3DB2D9D564D8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Other costs for language, skills, training certs etc</a:t>
            </a:r>
          </a:p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NB compare HH workers in Malaysia &amp; Gulf—inc leisure time—with SIN &amp; HKG—promote women working for wages</a:t>
            </a:r>
          </a:p>
        </p:txBody>
      </p:sp>
    </p:spTree>
    <p:extLst>
      <p:ext uri="{BB962C8B-B14F-4D97-AF65-F5344CB8AC3E}">
        <p14:creationId xmlns:p14="http://schemas.microsoft.com/office/powerpoint/2010/main" val="443409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2CE7EEB7-B795-483A-B3C8-89E9308E8B87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FB62B9EE-0B2A-4D08-855B-813AE78B10C4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66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995C8075-18C5-43B5-9A09-30D4A7C6EEC1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Worker disadvantages wrt employers abroad, govt bureaucracies at home, &amp; recuriters—whose interests??</a:t>
            </a:r>
          </a:p>
        </p:txBody>
      </p:sp>
    </p:spTree>
    <p:extLst>
      <p:ext uri="{BB962C8B-B14F-4D97-AF65-F5344CB8AC3E}">
        <p14:creationId xmlns:p14="http://schemas.microsoft.com/office/powerpoint/2010/main" val="220419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FDE72A16-D37B-49BE-B5D9-97773E9449C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59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E45B9818-2E80-46B8-A328-3860E8F0AAC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14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88DB7EF6-98BA-4BBC-88E1-DAB3F973B482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8534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A1082F47-AB7F-4B18-92F4-EF1169DF0FC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52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4F5C51D2-245E-4E8D-B8C3-B9BD70FF85F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Most purchases—not continuous—shop at store, stay at hotel, do not return</a:t>
            </a:r>
          </a:p>
          <a:p>
            <a:pPr eaLnBrk="1" hangingPunct="1"/>
            <a:endParaRPr lang="en-US" altLang="en-US" smtClean="0">
              <a:latin typeface="Palatino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latin typeface="Palatino" charset="0"/>
                <a:ea typeface="ＭＳ Ｐゴシック" panose="020B0600070205080204" pitchFamily="34" charset="-128"/>
              </a:rPr>
              <a:t>LM—continuous relationship </a:t>
            </a:r>
          </a:p>
        </p:txBody>
      </p:sp>
    </p:spTree>
    <p:extLst>
      <p:ext uri="{BB962C8B-B14F-4D97-AF65-F5344CB8AC3E}">
        <p14:creationId xmlns:p14="http://schemas.microsoft.com/office/powerpoint/2010/main" val="128213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ADA63-9FA6-4F6A-BA81-BC8DBCEE4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73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13C83-CC2F-48F1-A653-3D089D754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82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9C99-ECFA-473E-819A-C7614E3E0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93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18077-31EA-4A11-8E6F-AAC9C868F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1EE16-49EC-499B-A3C9-526536B97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3E2AA-1FF4-4434-903A-80BD77D9D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70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3546-A4C5-4DE0-A68A-9C268CF86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77EA1-30CA-48C8-936D-D96B6897A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26746-9B36-48C1-B089-03DE147F4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34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ACD85-BA21-4FDE-993D-2B61B7729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4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1B5F4-7E20-4EEC-915E-6E299B9C2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77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Palatino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A4D77A-EC0B-4D1F-92DA-9C5CCBF6D2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536575" y="1265145"/>
            <a:ext cx="8077200" cy="155425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6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Understanding</a:t>
            </a:r>
            <a:r>
              <a:rPr lang="en-US" altLang="en-US" sz="36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measuring, and reducing worker-paid migration costs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sz="2800" dirty="0" smtClean="0">
                <a:ea typeface="ＭＳ Ｐゴシック" panose="020B0600070205080204" pitchFamily="34" charset="-128"/>
              </a:rPr>
              <a:t>Manolo Abella &amp; Philip Martin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endParaRPr lang="en-US" altLang="en-US" b="1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25576"/>
              </p:ext>
            </p:extLst>
          </p:nvPr>
        </p:nvGraphicFramePr>
        <p:xfrm>
          <a:off x="0" y="3276600"/>
          <a:ext cx="4783138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Worksheet" r:id="rId4" imgW="34692063" imgH="23720635" progId="Excel.Sheet.8">
                  <p:embed/>
                </p:oleObj>
              </mc:Choice>
              <mc:Fallback>
                <p:oleObj name="Worksheet" r:id="rId4" imgW="34692063" imgH="2372063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4783138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19327"/>
              </p:ext>
            </p:extLst>
          </p:nvPr>
        </p:nvGraphicFramePr>
        <p:xfrm>
          <a:off x="4575175" y="3422650"/>
          <a:ext cx="45688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Worksheet" r:id="rId6" imgW="34692063" imgH="23720635" progId="Excel.Sheet.8">
                  <p:embed/>
                </p:oleObj>
              </mc:Choice>
              <mc:Fallback>
                <p:oleObj name="Worksheet" r:id="rId6" imgW="34692063" imgH="2372063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422650"/>
                        <a:ext cx="45688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2991575" y="80691"/>
            <a:ext cx="2571025" cy="103840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dirty="0" smtClean="0">
                <a:ea typeface="ＭＳ Ｐゴシック" panose="020B0600070205080204" pitchFamily="34" charset="-128"/>
              </a:rPr>
              <a:t> Labor Market </a:t>
            </a:r>
            <a:r>
              <a:rPr lang="en-US" altLang="en-US" sz="3200" b="1" dirty="0" smtClean="0">
                <a:ea typeface="ＭＳ Ｐゴシック" panose="020B0600070205080204" pitchFamily="34" charset="-128"/>
              </a:rPr>
              <a:t>R’</a:t>
            </a:r>
            <a:r>
              <a:rPr lang="en-US" altLang="ja-JP" sz="3200" b="1" dirty="0" smtClean="0">
                <a:ea typeface="ＭＳ Ｐゴシック" panose="020B0600070205080204" pitchFamily="34" charset="-128"/>
              </a:rPr>
              <a:t>s </a:t>
            </a:r>
            <a:r>
              <a:rPr lang="en-US" altLang="ja-JP" sz="3200" b="1" dirty="0" smtClean="0">
                <a:ea typeface="ＭＳ Ｐゴシック" panose="020B0600070205080204" pitchFamily="34" charset="-128"/>
              </a:rPr>
              <a:t>&amp; Migration </a:t>
            </a:r>
            <a:r>
              <a:rPr lang="en-US" altLang="ja-JP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ja-JP" sz="3200" dirty="0" smtClean="0">
                <a:ea typeface="ＭＳ Ｐゴシック" panose="020B0600070205080204" pitchFamily="34" charset="-128"/>
              </a:rPr>
            </a:br>
            <a:r>
              <a:rPr lang="en-US" altLang="ja-JP" sz="2300" dirty="0" smtClean="0">
                <a:ea typeface="ＭＳ Ｐゴシック" panose="020B0600070205080204" pitchFamily="34" charset="-128"/>
              </a:rPr>
              <a:t/>
            </a:r>
            <a:br>
              <a:rPr lang="en-US" altLang="ja-JP" sz="2300" dirty="0" smtClean="0">
                <a:ea typeface="ＭＳ Ｐゴシック" panose="020B0600070205080204" pitchFamily="34" charset="-128"/>
              </a:rPr>
            </a:br>
            <a:r>
              <a:rPr lang="en-US" altLang="ja-JP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ja-JP" sz="23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Labor market transactions = continuous </a:t>
            </a:r>
          </a:p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Recruitment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matching workers and jobs. How many intermediaries? Who pays? 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Remuneration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work = exchange of effort for reward, give control of some time to employer in exchange for wages. What wages &amp; benefits? What performance expected?</a:t>
            </a:r>
          </a:p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Retention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productivity rises with experience, but migrants must often leave after 2-3 years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Who loses with departure of experienced migrants?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training for new hires?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Matching workers with jobs is hard</a:t>
            </a: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ea typeface="ＭＳ Ｐゴシック" panose="020B0600070205080204" pitchFamily="34" charset="-128"/>
              </a:rPr>
              <a:t>Asymmetric information: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Employers know more about the jobs they offer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Workers know more about their abilities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Employers </a:t>
            </a:r>
            <a:r>
              <a:rPr lang="en-US" altLang="en-US" sz="2000" b="1" smtClean="0">
                <a:ea typeface="ＭＳ Ｐゴシック" panose="020B0600070205080204" pitchFamily="34" charset="-128"/>
              </a:rPr>
              <a:t>screen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to get best workers (education &amp; experience requirements), workers </a:t>
            </a:r>
            <a:r>
              <a:rPr lang="en-US" altLang="en-US" sz="2000" b="1" smtClean="0">
                <a:ea typeface="ＭＳ Ｐゴシック" panose="020B0600070205080204" pitchFamily="34" charset="-128"/>
              </a:rPr>
              <a:t>signal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to get best job offers (earn degrees &amp; certificates)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Recruitment within borders: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Employers advertise, job fairs, social networks: little use of ES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Workers read ads &amp; use networks to find jobs: little use of ES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Temp firm at factory, some new hires become regular workers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Recruitment over borders should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increase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employer invest: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Employers pay most costs for high-skilled. Why? Excess demand, high costs of poor worker-job matches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Low-skilled workers pay because of excess supply of workers</a:t>
            </a:r>
          </a:p>
          <a:p>
            <a:pPr marL="742950" lvl="2" indent="-342900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Employers who sell visas tend to overhire; can help employer in SR, but can lower productivity growth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Recruiters: find workers for hard-to-fill jobs</a:t>
            </a: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Egypt, Greece, and Rome: recruiters find soldiers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 Modern recruitment industry: WWII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Recruit workers who did not have to serve in military (housewives) for factory jobs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Switch to helping ex-soldiers to find jobs when they returned to civilian life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Diverse recruiters today: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Only match workers with jobs—brokers who bring workers and employers together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Temp or staffing agencies: recruit &amp; train workers and send </a:t>
            </a:r>
            <a:r>
              <a:rPr lang="en-US" altLang="en-US" b="1" smtClean="0">
                <a:ea typeface="ＭＳ Ｐゴシック" panose="020B0600070205080204" pitchFamily="34" charset="-128"/>
              </a:rPr>
              <a:t>employees </a:t>
            </a:r>
            <a:r>
              <a:rPr lang="en-US" altLang="en-US" smtClean="0">
                <a:ea typeface="ＭＳ Ｐゴシック" panose="020B0600070205080204" pitchFamily="34" charset="-128"/>
              </a:rPr>
              <a:t>from one workplace to another (Manpower)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Professional Employer Orgs (PEOs): co-employer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X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08350" cy="3962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 descr="C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14888" cy="33813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npower_logo_269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735263" cy="2133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BANGLADESH_OVERSEAS_MANPOWER_RECRUITING_AGENC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505200" cy="28178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900" b="1" smtClean="0">
                <a:ea typeface="ＭＳ Ｐゴシック" panose="020B0600070205080204" pitchFamily="34" charset="-128"/>
              </a:rPr>
              <a:t>Partner versus Agent Recruiters</a:t>
            </a: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smtClean="0">
                <a:ea typeface="ＭＳ Ｐゴシック" panose="020B0600070205080204" pitchFamily="34" charset="-128"/>
              </a:rPr>
              <a:t>Partners</a:t>
            </a:r>
            <a:r>
              <a:rPr lang="en-US" altLang="en-US" smtClean="0">
                <a:ea typeface="ＭＳ Ｐゴシック" panose="020B0600070205080204" pitchFamily="34" charset="-128"/>
              </a:rPr>
              <a:t>: learn employer needs, screen workers, and spread costs over many transactions. Repeat business &amp; incentives to satisfy employers &amp; workers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Agents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may be one-time transaction, less incentive to invest in good worker-job match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Remittances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frequent transactions, standardized commodity, learning and competition reduce costs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Recruitment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few transactions, workers &amp; jobs unique, personalize services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High-worker paid costs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Bad for workers, who may have to borrow $; become irregular to achieve savings targets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Bad for govts: deal with 2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nd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jobs, overstays etc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What do workers pay? Korea, Kuwait, and Spain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smtClean="0">
                <a:ea typeface="ＭＳ Ｐゴシック" panose="020B0600070205080204" pitchFamily="34" charset="-128"/>
              </a:rPr>
              <a:t>Korea: </a:t>
            </a:r>
            <a:r>
              <a:rPr lang="en-US" altLang="en-US" smtClean="0">
                <a:ea typeface="ＭＳ Ｐゴシック" panose="020B0600070205080204" pitchFamily="34" charset="-128"/>
              </a:rPr>
              <a:t>1 to 1.5 month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earnings. </a:t>
            </a:r>
            <a:r>
              <a:rPr lang="en-US" altLang="ja-JP" b="1" smtClean="0">
                <a:ea typeface="ＭＳ Ｐゴシック" panose="020B0600070205080204" pitchFamily="34" charset="-128"/>
              </a:rPr>
              <a:t>Kuwait</a:t>
            </a:r>
            <a:r>
              <a:rPr lang="en-US" altLang="ja-JP" smtClean="0">
                <a:ea typeface="ＭＳ Ｐゴシック" panose="020B0600070205080204" pitchFamily="34" charset="-128"/>
              </a:rPr>
              <a:t>, 4 months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 earnings; </a:t>
            </a:r>
            <a:r>
              <a:rPr lang="en-US" altLang="ja-JP" b="1" smtClean="0">
                <a:ea typeface="ＭＳ Ｐゴシック" panose="020B0600070205080204" pitchFamily="34" charset="-128"/>
              </a:rPr>
              <a:t>Spain</a:t>
            </a:r>
            <a:r>
              <a:rPr lang="en-US" altLang="ja-JP" smtClean="0">
                <a:ea typeface="ＭＳ Ｐゴシック" panose="020B0600070205080204" pitchFamily="34" charset="-128"/>
              </a:rPr>
              <a:t>: 0.5 month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earnings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Significant variation by corridor: 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Bangladeshis &amp; Egyptians paid more than Indians &amp; Sri Lankans for jobs in Kuwait (Sri Lankans = domestic workers)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Many workers pay lump sum—do not know costs of items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High SD for standard items such as passports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Policy matters: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free-movement EU and G-G EPS lowers worker-paid migration costs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Workers benefit from migration: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earn 4-6 times more abroad than at home. Higher-wage countries like Korea get better educated workers, smaller wage gap. Women pay less: bilaterals for HH workers; lower wages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F5771473-0271-4BC2-B3D0-BE3B2A16A7FE}" type="slidenum">
              <a:rPr lang="en-US" altLang="en-US" sz="1200">
                <a:solidFill>
                  <a:srgbClr val="898989"/>
                </a:solidFill>
              </a:rPr>
              <a:pPr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228600" y="1219200"/>
          <a:ext cx="8763000" cy="5032374"/>
        </p:xfrm>
        <a:graphic>
          <a:graphicData uri="http://schemas.openxmlformats.org/drawingml/2006/table">
            <a:tbl>
              <a:tblPr/>
              <a:tblGrid>
                <a:gridCol w="1460500"/>
                <a:gridCol w="1460500"/>
                <a:gridCol w="1460500"/>
                <a:gridCol w="1460500"/>
                <a:gridCol w="1460500"/>
                <a:gridCol w="1460500"/>
              </a:tblGrid>
              <a:tr h="19204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Origin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Recruitment costs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Earnings in destination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Recruitment costs in months of earnings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Prior earnings in origin country (month)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Korea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Indonesia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1,506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1,394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779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Kuwait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India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1,248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494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192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79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Spain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Ecuador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1,046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1,300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779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UAE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Pakistan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2,148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387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5.6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4079" name="Title 1"/>
          <p:cNvSpPr>
            <a:spLocks noGrp="1"/>
          </p:cNvSpPr>
          <p:nvPr>
            <p:ph type="title"/>
          </p:nvPr>
        </p:nvSpPr>
        <p:spPr>
          <a:xfrm>
            <a:off x="125413" y="152400"/>
            <a:ext cx="9018587" cy="990600"/>
          </a:xfrm>
        </p:spPr>
        <p:txBody>
          <a:bodyPr/>
          <a:lstStyle/>
          <a:p>
            <a:r>
              <a:rPr lang="en-US" altLang="en-US" sz="3200" b="1" smtClean="0">
                <a:ea typeface="ＭＳ Ｐゴシック" panose="020B0600070205080204" pitchFamily="34" charset="-128"/>
              </a:rPr>
              <a:t>Worker-paid costs: 1 to 6 months</a:t>
            </a:r>
            <a:r>
              <a:rPr lang="en-US" altLang="ja-JP" sz="3200" b="1" smtClean="0">
                <a:ea typeface="ＭＳ Ｐゴシック" panose="020B0600070205080204" pitchFamily="34" charset="-128"/>
              </a:rPr>
              <a:t> foreign earnings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Korea: workers spent $1,525 to earn $1,500/month </a:t>
            </a: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7912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b="1" smtClean="0">
                <a:ea typeface="ＭＳ Ｐゴシック" panose="020B0600070205080204" pitchFamily="34" charset="-128"/>
              </a:rPr>
              <a:t>Migrants: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95% &lt; 40; 85% men; 85% completed sec school; 80% employed in manufacturing; 60% in Korea for 1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st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time </a:t>
            </a:r>
          </a:p>
          <a:p>
            <a:pPr eaLnBrk="1" hangingPunct="1"/>
            <a:r>
              <a:rPr lang="en-US" altLang="en-US" sz="2400" b="1" smtClean="0">
                <a:ea typeface="ＭＳ Ｐゴシック" panose="020B0600070205080204" pitchFamily="34" charset="-128"/>
              </a:rPr>
              <a:t>Thais, Indonesians, &amp; Vietnamese: 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Average cost $1,525: 7 items = $830, including int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l trans, $365, learn Korean, $250, passports, medical exams, security checks, welfare funds, and visas = $15 to $70 each</a:t>
            </a:r>
          </a:p>
          <a:p>
            <a:pPr eaLnBrk="1" hangingPunct="1"/>
            <a:r>
              <a:rPr lang="en-US" altLang="en-US" sz="2400" b="1" smtClean="0">
                <a:ea typeface="ＭＳ Ｐゴシック" panose="020B0600070205080204" pitchFamily="34" charset="-128"/>
              </a:rPr>
              <a:t>Thais: average costs $1,465: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average travel cost = $730. Median earnings gain 3.3</a:t>
            </a:r>
          </a:p>
          <a:p>
            <a:pPr eaLnBrk="1" hangingPunct="1"/>
            <a:r>
              <a:rPr lang="en-US" altLang="en-US" sz="2400" b="1" smtClean="0">
                <a:ea typeface="ＭＳ Ｐゴシック" panose="020B0600070205080204" pitchFamily="34" charset="-128"/>
              </a:rPr>
              <a:t>Indo: average costs $1,500: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average recruitment cost = $980. Median earnings gain 6</a:t>
            </a:r>
          </a:p>
          <a:p>
            <a:pPr eaLnBrk="1" hangingPunct="1"/>
            <a:r>
              <a:rPr lang="en-US" altLang="en-US" sz="2400" b="1" smtClean="0">
                <a:ea typeface="ＭＳ Ｐゴシック" panose="020B0600070205080204" pitchFamily="34" charset="-128"/>
              </a:rPr>
              <a:t>Vietnamese: average costs $1,200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(big variance): average language cost = $290, but range from $30 to $1,900. Median earnings gain 7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096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Kuwait: pay $1,900 to earn $465: 4 months earns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800" b="1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Bangladeshis</a:t>
            </a:r>
            <a:r>
              <a:rPr lang="en-US" altLang="en-US" b="1" smtClean="0">
                <a:ea typeface="ＭＳ Ｐゴシック" panose="020B0600070205080204" pitchFamily="34" charset="-128"/>
              </a:rPr>
              <a:t>: </a:t>
            </a:r>
            <a:r>
              <a:rPr lang="en-US" altLang="en-US" smtClean="0">
                <a:ea typeface="ＭＳ Ｐゴシック" panose="020B0600070205080204" pitchFamily="34" charset="-128"/>
              </a:rPr>
              <a:t>average cost = $3,100 &amp; Egyptians ($2,900) paid more than Indians ($1,250) &amp; Sri Lankan domestic workers ($320) 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Bangladeshis &amp; Egyptians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visa costs = $2,300 to $2,500, versus $345 &amp; $85. Visa costs explain most of the difference between corridors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Loans: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most borrowed to pay migration costs, including 85% of Egyptians (mostly from family)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Egyptians: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from $165 to $600 a month, 3.6x more. Indians: from $190 to $500, 2.5x more. Sri Lankans: $340 a month in Kuwait, not employed in SL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20% not working for their kafeel (sponsor)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800" b="1" smtClean="0">
                <a:ea typeface="ＭＳ Ｐゴシック" panose="020B0600070205080204" pitchFamily="34" charset="-128"/>
              </a:rPr>
              <a:t>Spain: Pay $530 to earn $1,000 a month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smtClean="0">
                <a:ea typeface="ＭＳ Ｐゴシック" panose="020B0600070205080204" pitchFamily="34" charset="-128"/>
              </a:rPr>
              <a:t>Spain: </a:t>
            </a:r>
            <a:r>
              <a:rPr lang="en-US" altLang="en-US" smtClean="0">
                <a:ea typeface="ＭＳ Ｐゴシック" panose="020B0600070205080204" pitchFamily="34" charset="-128"/>
              </a:rPr>
              <a:t>legal workers employed in ag 4 to 9 months; migration costs = 6-12% of Spanish earnings. All had worked in Spain before 2014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Workers from E Europe, Morocco, Ecuador: 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E Europeans from Bulgaria, Poland, &amp; Romania: travel cost of $350 was largest expense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Moroccan women: $100 travel costs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Ecuadoran men: $1,100, but employers paid travel &amp; deducted half from Spanish wages at $100 a month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Few loans: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only ¼ took out loans, average $350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Rural origins: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usually unemployed or self-employed at home. Migrate abroad to work in ag a substitute for rural-urban migration at home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Highlights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Int’l labor migration: big business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10 million workers/year @$1,000 = $10 billion/year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Who receives this revenue? How can worker-paid costs be reduced?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Worker-paid costs go up as skill down? Why? S&gt;D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Recruitment process: 4 phases: economic needs test, contract &amp; deployment, employment abroad, return &amp; re-integration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Major determinant of worker-paid costs = corridor. Structural factors &amp; policies more important than individual characteristics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Conclusions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Migrants earn higher wages abroad: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Earn 4-6 times more abroad than at home. Largest gains: Moroccan women in Spain. Smaller gains: well-educated migrants going to Korea</a:t>
            </a:r>
          </a:p>
          <a:p>
            <a:pPr eaLnBrk="1" hangingPunct="1"/>
            <a:r>
              <a:rPr lang="en-US" altLang="en-US" sz="2800" b="1" smtClean="0">
                <a:ea typeface="ＭＳ Ｐゴシック" panose="020B0600070205080204" pitchFamily="34" charset="-128"/>
              </a:rPr>
              <a:t>High variance in costs: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Large SD around mean and median total costs and costs of standard items such as passports</a:t>
            </a:r>
          </a:p>
          <a:p>
            <a:pPr marL="342900" lvl="1" indent="-342900"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Reducing costs means reducing (1) average costs for all workers &amp; (2) very high costs for some workers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smtClean="0">
                <a:ea typeface="ＭＳ Ｐゴシック" panose="020B0600070205080204" pitchFamily="34" charset="-128"/>
              </a:rPr>
              <a:t>Policy matters: </a:t>
            </a:r>
            <a:r>
              <a:rPr lang="en-US" altLang="en-US" smtClean="0">
                <a:ea typeface="ＭＳ Ｐゴシック" panose="020B0600070205080204" pitchFamily="34" charset="-128"/>
              </a:rPr>
              <a:t>free movement lowers costs for E Europeans; Spanish employers pay half of transport costs for Latin Americans. Korean EPS limits worker-paid costs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3 Lessons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Matching workers with jobs has costs that must be paid by someone. Govts that allow recruiters to charge e.g. 1 month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foreign earnings open the door to hard-to-detect payments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Worker-paid costs vary by corridor. Structural &amp; policy factors &gt; than individual characteristics to determine what workers pay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Govt polices are important, but do not harm. 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Suppose govt says GCC employers must pay all travel costs. Employers can raise visa fee to cover full-fare ticket, so that workers pay more than the previously discounted tickets obtained by recruiters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Pre-conditions matter: need min wage in COD to avoid having workers pay levy; visa cost paid by workers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ea typeface="ＭＳ Ｐゴシック" charset="-128"/>
                <a:cs typeface="ＭＳ Ｐゴシック" charset="-128"/>
              </a:rPr>
              <a:t>Corridor matters: Indians pay &gt;2x more to get jobs in Qatar than Filipinos</a:t>
            </a:r>
          </a:p>
        </p:txBody>
      </p:sp>
      <p:sp>
        <p:nvSpPr>
          <p:cNvPr id="563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6322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r:id="rId3" imgW="8228920" imgH="4937352" progId="Excel.Chart.8">
                  <p:embed/>
                </p:oleObj>
              </mc:Choice>
              <mc:Fallback>
                <p:oleObj r:id="rId3" imgW="8228920" imgH="4937352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2296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838200"/>
          </a:xfrm>
        </p:spPr>
        <p:txBody>
          <a:bodyPr/>
          <a:lstStyle/>
          <a:p>
            <a:r>
              <a:rPr lang="en-US" altLang="en-US" sz="3600" b="1" smtClean="0">
                <a:ea typeface="ＭＳ Ｐゴシック" panose="020B0600070205080204" pitchFamily="34" charset="-128"/>
              </a:rPr>
              <a:t>Saudi Arabia: Pakistanis pay &gt; Ethiopians</a:t>
            </a:r>
          </a:p>
        </p:txBody>
      </p:sp>
      <p:sp>
        <p:nvSpPr>
          <p:cNvPr id="573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7346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381000" y="1143000"/>
          <a:ext cx="80010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r:id="rId3" imgW="7997291" imgH="4931256" progId="Excel.Chart.8">
                  <p:embed/>
                </p:oleObj>
              </mc:Choice>
              <mc:Fallback>
                <p:oleObj r:id="rId3" imgW="7997291" imgH="4931256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0010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9" name="ch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38290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915400" cy="1066800"/>
          </a:xfrm>
        </p:spPr>
        <p:txBody>
          <a:bodyPr/>
          <a:lstStyle/>
          <a:p>
            <a:r>
              <a:rPr lang="en-US" altLang="en-US" sz="3200" b="1" smtClean="0">
                <a:ea typeface="ＭＳ Ｐゴシック" panose="020B0600070205080204" pitchFamily="34" charset="-128"/>
              </a:rPr>
              <a:t>Bangladesh/ Pakistan – high visa fees (visa trading)</a:t>
            </a:r>
          </a:p>
        </p:txBody>
      </p:sp>
      <p:sp>
        <p:nvSpPr>
          <p:cNvPr id="5837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8370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3442921"/>
              </p:ext>
            </p:extLst>
          </p:nvPr>
        </p:nvGraphicFramePr>
        <p:xfrm>
          <a:off x="355600" y="976313"/>
          <a:ext cx="853440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r:id="rId4" imgW="8228920" imgH="4937352" progId="Excel.Chart.8">
                  <p:embed/>
                </p:oleObj>
              </mc:Choice>
              <mc:Fallback>
                <p:oleObj r:id="rId4" imgW="8228920" imgH="4937352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976313"/>
                        <a:ext cx="853440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020762"/>
          </a:xfrm>
        </p:spPr>
        <p:txBody>
          <a:bodyPr/>
          <a:lstStyle/>
          <a:p>
            <a:r>
              <a:rPr lang="en-US" altLang="en-US" sz="4000" b="1" smtClean="0">
                <a:ea typeface="ＭＳ Ｐゴシック" panose="020B0600070205080204" pitchFamily="34" charset="-128"/>
              </a:rPr>
              <a:t>India/ Philippines –high recruiter fees</a:t>
            </a:r>
          </a:p>
        </p:txBody>
      </p:sp>
      <p:sp>
        <p:nvSpPr>
          <p:cNvPr id="6042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60418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r:id="rId4" imgW="8228920" imgH="4937352" progId="Excel.Chart.8">
                  <p:embed/>
                </p:oleObj>
              </mc:Choice>
              <mc:Fallback>
                <p:oleObj r:id="rId4" imgW="8228920" imgH="4937352" progId="Excel.Chart.8">
                  <p:embed/>
                  <p:pic>
                    <p:nvPicPr>
                      <p:cNvPr id="0" name="Conten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229600" cy="493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Next Steps 1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Collect more data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Begin with Q on total costs, &amp; then move to cost items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4 major cost items: (1) agent/recruiter/visa fee; (2) transportation; (3) documents &amp; checks; (4) other (lang)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Re-evaluate policies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are key variables—free movement policies, G-G agreements, one-stop shops? How does nature of employer &amp; product market affect worker-paid costs?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Which regs are truly necessary? Medical screenings before departure and after arrival?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Technology? Phone apps for LMI?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Would videos of migrants explaining their jobs &amp; housing better educate migrants pre-departure?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Is direct employer recruitment cheaper?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Next Steps 2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/>
            </a:r>
            <a:br>
              <a:rPr lang="en-US" altLang="en-US" sz="2400" b="1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If </a:t>
            </a:r>
            <a:r>
              <a:rPr lang="en-US" altLang="en-US" b="1" smtClean="0">
                <a:ea typeface="ＭＳ Ｐゴシック" panose="020B0600070205080204" pitchFamily="34" charset="-128"/>
              </a:rPr>
              <a:t>corridor</a:t>
            </a:r>
            <a:r>
              <a:rPr lang="en-US" altLang="en-US" smtClean="0">
                <a:ea typeface="ＭＳ Ｐゴシック" panose="020B0600070205080204" pitchFamily="34" charset="-128"/>
              </a:rPr>
              <a:t> is the most important variable: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explains differences between COOs? Visa fees, recruiter costs? Transportation?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Would focus groups help to explain differences: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Do Indians dominate HR depts in GCC firms, and charge Indians less?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Does corruption in COOs help to explain variance between corridors?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mtClean="0">
                <a:ea typeface="ＭＳ Ｐゴシック" panose="020B0600070205080204" pitchFamily="34" charset="-128"/>
              </a:rPr>
              <a:t>Can govts reshape structure &amp; incentives of recruiters?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Favor fewer &amp; larger recruiters who can achieve econ of scale and have desire to protect their reputation?</a:t>
            </a:r>
          </a:p>
          <a:p>
            <a:pPr marL="742950" lvl="2" indent="-342900" eaLnBrk="1" hangingPunct="1"/>
            <a:r>
              <a:rPr lang="en-US" altLang="en-US" smtClean="0">
                <a:ea typeface="ＭＳ Ｐゴシック" panose="020B0600070205080204" pitchFamily="34" charset="-128"/>
              </a:rPr>
              <a:t>Allow foreign employers to recruit directly—competition that raises standards?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marL="342900" lvl="1" indent="-342900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 descr="GEP200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209800" cy="29337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0" y="7620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Migration can be win-win-win</a:t>
            </a:r>
          </a:p>
          <a:p>
            <a:pPr algn="ctr"/>
            <a:r>
              <a:rPr lang="en-US" altLang="en-US" sz="3200" b="1">
                <a:latin typeface="Calibri" panose="020F0502020204030204" pitchFamily="34" charset="0"/>
              </a:rPr>
              <a:t>Migrants, COD, COO</a:t>
            </a:r>
          </a:p>
        </p:txBody>
      </p:sp>
      <p:pic>
        <p:nvPicPr>
          <p:cNvPr id="37892" name="Picture 6" descr="M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3787775" cy="2819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4" descr="wcms_17925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828800" cy="27543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5" descr="XX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889250" cy="24495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Migration costs: financial, opportunity, &amp; social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Financial: what do workers pay: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To learn about foreign jobs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To obtain contracts, complete exit formalities, travel to foreign job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Net earnings abroad, after deductions &amp; taxes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Opportunity costs: wages not earned while worker completes formalities and waits to go abroad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Social: separation from family, not using skills to perform foreign job (brain &amp; skill waste)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Migration: financial costs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Int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l conventions: employers should pay ALL financial costs for workers. But S &amp; D mean: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Employers pay recruitment costs for high-skilled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Low-skilled workers pay recruitment costs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Inverse relationship: as worker skill goes down, the worker-paid share of migration costs goes up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Wage wedge between COO &amp; COD influences how much workers will pay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Govt-set maximum: 1 month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foreign earnings, 4.2% of earnings on 2-year contract, 2.8% on 3-year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But: low-skilled migrants can pay 30-35% of foreign earnings, = 1 year of 3 years</a:t>
            </a:r>
            <a:r>
              <a:rPr lang="en-US" altLang="ja-JP" smtClean="0">
                <a:ea typeface="ＭＳ Ｐゴシック" panose="020B0600070205080204" pitchFamily="34" charset="-128"/>
              </a:rPr>
              <a:t> foreign earnings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 Benefits of Reducing Migration Costs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Individual &amp; household: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Increase savings and remittances, which reduces poverty &amp; speeds growth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Reduce vulnerability with less pre-departure debt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Employers and govts: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Employers: more satisfied &amp; productive workers, less likely to take 2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nd</a:t>
            </a:r>
            <a:r>
              <a:rPr lang="en-US" altLang="en-US" smtClean="0">
                <a:ea typeface="ＭＳ Ｐゴシック" panose="020B0600070205080204" pitchFamily="34" charset="-128"/>
              </a:rPr>
              <a:t> jobs, abscond etc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Governments: fewer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problem migrants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Losers: recruiters &amp; others who extract some of the wage wedge that motivates migration. Many recruiters are closely linked to govt officials (corruption).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 Labor Migration: 4 Phases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Employer-led migration: employers request permission to employ foreign workers (labor market-economic needs tests, quotas, levies)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Migrant deployment: learn about foreign jobs, obtain contracts to fill them, passports, visas, pre-departure training &amp; checks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Employment abroad: is wage &amp; job as per contract? what end-of-service bonuses etc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Return and re-integration: how many workers return &amp; work for wages/ start small businesses versus rest before going abroad again? 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From employers to migrants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</a:defRPr>
            </a:lvl9pPr>
          </a:lstStyle>
          <a:p>
            <a:fld id="{BDECDF92-0A7D-46E9-815E-B83620A75984}" type="slidenum">
              <a:rPr lang="en-US" altLang="en-US" sz="1200">
                <a:solidFill>
                  <a:srgbClr val="898989"/>
                </a:solidFill>
              </a:rPr>
              <a:pPr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60340245"/>
              </p:ext>
            </p:extLst>
          </p:nvPr>
        </p:nvGraphicFramePr>
        <p:xfrm>
          <a:off x="457200" y="1417638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3200" b="1" smtClean="0">
                <a:ea typeface="ＭＳ Ｐゴシック" panose="020B0600070205080204" pitchFamily="34" charset="-128"/>
              </a:rPr>
              <a:t> Worker-paid costs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/>
            </a:r>
            <a:br>
              <a:rPr lang="en-US" altLang="en-US" sz="32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</a:rPr>
            </a:br>
            <a: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en-US" sz="23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230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6096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Employers normally pay labor market testing costs. Can sell visas to recruiters/migrants or deduct levy costs from wages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Getting contract for foreign job: what payments to subagents? What charges for documents &amp; checks, travel &amp; pre-departure training?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Do workers get stipulated wage? Same job as promised? All benefits promised? Deductions?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cost to remit savings? Are savings invested? Are skills recognized at home?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Overall: do migrants borrow to cover costs?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8046</TotalTime>
  <Words>2136</Words>
  <Application>Microsoft Office PowerPoint</Application>
  <PresentationFormat>On-screen Show (4:3)</PresentationFormat>
  <Paragraphs>246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Palatino</vt:lpstr>
      <vt:lpstr>ＭＳ Ｐゴシック</vt:lpstr>
      <vt:lpstr>Arial</vt:lpstr>
      <vt:lpstr>Calibri</vt:lpstr>
      <vt:lpstr>Office Theme</vt:lpstr>
      <vt:lpstr>Microsoft Excel 97 - 2004 Worksheet</vt:lpstr>
      <vt:lpstr>Excel.Chart.8</vt:lpstr>
      <vt:lpstr>   Understanding, measuring, and reducing worker-paid migration costs Manolo Abella &amp; Philip Martin  </vt:lpstr>
      <vt:lpstr>   Highlights   </vt:lpstr>
      <vt:lpstr>PowerPoint Presentation</vt:lpstr>
      <vt:lpstr>   Migration costs: financial, opportunity, &amp; social   </vt:lpstr>
      <vt:lpstr>   Migration: financial costs   </vt:lpstr>
      <vt:lpstr>    Benefits of Reducing Migration Costs   </vt:lpstr>
      <vt:lpstr>    Labor Migration: 4 Phases   </vt:lpstr>
      <vt:lpstr>From employers to migrants</vt:lpstr>
      <vt:lpstr>    Worker-paid costs    </vt:lpstr>
      <vt:lpstr>    Labor Market R’s &amp; Migration    </vt:lpstr>
      <vt:lpstr>  Matching workers with jobs is hard  </vt:lpstr>
      <vt:lpstr>  Recruiters: find workers for hard-to-fill jobs  </vt:lpstr>
      <vt:lpstr>PowerPoint Presentation</vt:lpstr>
      <vt:lpstr>  Partner versus Agent Recruiters  </vt:lpstr>
      <vt:lpstr>   What do workers pay? Korea, Kuwait, and Spain   </vt:lpstr>
      <vt:lpstr>Worker-paid costs: 1 to 6 months foreign earnings</vt:lpstr>
      <vt:lpstr> Korea: workers spent $1,525 to earn $1,500/month  </vt:lpstr>
      <vt:lpstr>    Kuwait: pay $1,900 to earn $465: 4 months earns      </vt:lpstr>
      <vt:lpstr>   Spain: Pay $530 to earn $1,000 a month   </vt:lpstr>
      <vt:lpstr>   Conclusions   </vt:lpstr>
      <vt:lpstr>   3 Lessons   </vt:lpstr>
      <vt:lpstr>Corridor matters: Indians pay &gt;2x more to get jobs in Qatar than Filipinos</vt:lpstr>
      <vt:lpstr>Saudi Arabia: Pakistanis pay &gt; Ethiopians</vt:lpstr>
      <vt:lpstr>Bangladesh/ Pakistan – high visa fees (visa trading)</vt:lpstr>
      <vt:lpstr>India/ Philippines –high recruiter fees</vt:lpstr>
      <vt:lpstr>   Next Steps 1   </vt:lpstr>
      <vt:lpstr>   Next Steps 2   </vt:lpstr>
    </vt:vector>
  </TitlesOfParts>
  <Company>UC DAVIS/Agricultural &amp; Resource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Issues</dc:title>
  <dc:creator>P.L. Martin</dc:creator>
  <cp:lastModifiedBy>Soonhwa Yi</cp:lastModifiedBy>
  <cp:revision>3273</cp:revision>
  <cp:lastPrinted>2009-11-17T18:52:49Z</cp:lastPrinted>
  <dcterms:created xsi:type="dcterms:W3CDTF">2015-11-14T19:01:14Z</dcterms:created>
  <dcterms:modified xsi:type="dcterms:W3CDTF">2015-11-18T20:34:10Z</dcterms:modified>
</cp:coreProperties>
</file>