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88" r:id="rId3"/>
    <p:sldId id="296" r:id="rId4"/>
    <p:sldId id="289" r:id="rId5"/>
    <p:sldId id="291" r:id="rId6"/>
    <p:sldId id="292" r:id="rId7"/>
    <p:sldId id="293" r:id="rId8"/>
    <p:sldId id="257" r:id="rId9"/>
    <p:sldId id="260" r:id="rId10"/>
    <p:sldId id="263" r:id="rId11"/>
    <p:sldId id="258" r:id="rId12"/>
    <p:sldId id="264" r:id="rId13"/>
    <p:sldId id="265" r:id="rId14"/>
    <p:sldId id="259" r:id="rId15"/>
    <p:sldId id="261" r:id="rId16"/>
    <p:sldId id="262" r:id="rId17"/>
    <p:sldId id="266" r:id="rId18"/>
    <p:sldId id="290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98" r:id="rId31"/>
    <p:sldId id="299" r:id="rId32"/>
    <p:sldId id="300" r:id="rId33"/>
    <p:sldId id="294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9B99A-5816-4BE2-9351-2DB49F2940FD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A26B4-29A6-4571-A625-2E8648C01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1130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0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09B99A-5816-4BE2-9351-2DB49F2940FD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A26B4-29A6-4571-A625-2E8648C01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kern="12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2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309B99A-5816-4BE2-9351-2DB49F2940FD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102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2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64A26B4-29A6-4571-A625-2E8648C01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81000" y="1524000"/>
            <a:ext cx="8534400" cy="142656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FB8605"/>
                </a:solidFill>
                <a:latin typeface="Calibri"/>
              </a:rPr>
              <a:t>Migration Costs for Low Skilled Workers: India-Qatar Corridor</a:t>
            </a:r>
            <a:endParaRPr lang="en-US" sz="3800" b="1" dirty="0">
              <a:solidFill>
                <a:srgbClr val="FB8605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1000" y="2950560"/>
            <a:ext cx="8534400" cy="3678840"/>
          </a:xfrm>
        </p:spPr>
        <p:txBody>
          <a:bodyPr/>
          <a:lstStyle/>
          <a:p>
            <a:pPr latinLnBrk="1">
              <a:spcBef>
                <a:spcPct val="0"/>
              </a:spcBef>
            </a:pPr>
            <a:endParaRPr lang="en-US" sz="3200" b="1" dirty="0" smtClean="0">
              <a:solidFill>
                <a:srgbClr val="FB8605"/>
              </a:solidFill>
              <a:latin typeface="Calibri"/>
              <a:ea typeface="+mj-ea"/>
              <a:cs typeface="+mj-cs"/>
            </a:endParaRPr>
          </a:p>
          <a:p>
            <a:pPr latinLnBrk="1">
              <a:spcBef>
                <a:spcPct val="0"/>
              </a:spcBef>
            </a:pPr>
            <a:r>
              <a:rPr lang="en-US" sz="3200" b="1" dirty="0" smtClean="0">
                <a:solidFill>
                  <a:srgbClr val="FB8605"/>
                </a:solidFill>
                <a:latin typeface="Calibri"/>
                <a:ea typeface="+mj-ea"/>
                <a:cs typeface="+mj-cs"/>
              </a:rPr>
              <a:t>Prabhu </a:t>
            </a:r>
            <a:r>
              <a:rPr lang="en-US" sz="3200" b="1" dirty="0" smtClean="0">
                <a:solidFill>
                  <a:srgbClr val="FB8605"/>
                </a:solidFill>
                <a:latin typeface="Calibri"/>
                <a:ea typeface="+mj-ea"/>
                <a:cs typeface="+mj-cs"/>
              </a:rPr>
              <a:t>Mohapatra </a:t>
            </a:r>
          </a:p>
          <a:p>
            <a:pPr latinLnBrk="1">
              <a:spcBef>
                <a:spcPct val="0"/>
              </a:spcBef>
            </a:pPr>
            <a:r>
              <a:rPr lang="en-US" sz="3200" b="1" dirty="0" smtClean="0">
                <a:solidFill>
                  <a:srgbClr val="FB8605"/>
                </a:solidFill>
                <a:latin typeface="Calibri"/>
                <a:ea typeface="+mj-ea"/>
                <a:cs typeface="+mj-cs"/>
              </a:rPr>
              <a:t>University of Delhi</a:t>
            </a:r>
            <a:endParaRPr lang="en-US" sz="3200" b="1" dirty="0">
              <a:solidFill>
                <a:srgbClr val="FB8605"/>
              </a:solidFill>
              <a:latin typeface="Calibri"/>
              <a:ea typeface="+mj-ea"/>
              <a:cs typeface="+mj-cs"/>
            </a:endParaRPr>
          </a:p>
          <a:p>
            <a:pPr latinLnBrk="1">
              <a:spcBef>
                <a:spcPct val="0"/>
              </a:spcBef>
            </a:pPr>
            <a:endParaRPr lang="en-US" b="1" dirty="0" smtClean="0">
              <a:solidFill>
                <a:srgbClr val="FB8605"/>
              </a:solidFill>
              <a:latin typeface="Calibri"/>
              <a:ea typeface="+mj-ea"/>
              <a:cs typeface="+mj-cs"/>
            </a:endParaRPr>
          </a:p>
          <a:p>
            <a:pPr latinLnBrk="1">
              <a:spcBef>
                <a:spcPct val="0"/>
              </a:spcBef>
            </a:pPr>
            <a:r>
              <a:rPr lang="en-US" sz="2400" b="1" dirty="0" smtClean="0">
                <a:solidFill>
                  <a:srgbClr val="FB8605"/>
                </a:solidFill>
                <a:latin typeface="Calibri"/>
                <a:ea typeface="+mj-ea"/>
                <a:cs typeface="+mj-cs"/>
              </a:rPr>
              <a:t>KNOMAD</a:t>
            </a:r>
            <a:endParaRPr lang="en-US" sz="2400" b="1" dirty="0">
              <a:solidFill>
                <a:srgbClr val="FB8605"/>
              </a:solidFill>
              <a:latin typeface="Calibri"/>
              <a:ea typeface="+mj-ea"/>
              <a:cs typeface="+mj-cs"/>
            </a:endParaRPr>
          </a:p>
          <a:p>
            <a:pPr latinLnBrk="1">
              <a:spcBef>
                <a:spcPct val="0"/>
              </a:spcBef>
            </a:pPr>
            <a:r>
              <a:rPr lang="en-US" sz="2400" b="1" dirty="0">
                <a:solidFill>
                  <a:srgbClr val="FB8605"/>
                </a:solidFill>
                <a:latin typeface="Calibri"/>
                <a:ea typeface="+mj-ea"/>
                <a:cs typeface="+mj-cs"/>
              </a:rPr>
              <a:t>Workshop on Measuring Migration Costs for the </a:t>
            </a:r>
            <a:r>
              <a:rPr lang="en-US" sz="2400" b="1" dirty="0" smtClean="0">
                <a:solidFill>
                  <a:srgbClr val="FB8605"/>
                </a:solidFill>
                <a:latin typeface="Calibri"/>
                <a:ea typeface="+mj-ea"/>
                <a:cs typeface="+mj-cs"/>
              </a:rPr>
              <a:t>Low-skilled</a:t>
            </a:r>
            <a:r>
              <a:rPr lang="en-US" sz="2400" b="1" dirty="0">
                <a:solidFill>
                  <a:srgbClr val="FB8605"/>
                </a:solidFill>
                <a:latin typeface="Calibri"/>
                <a:ea typeface="+mj-ea"/>
                <a:cs typeface="+mj-cs"/>
              </a:rPr>
              <a:t> </a:t>
            </a:r>
          </a:p>
          <a:p>
            <a:pPr latinLnBrk="1">
              <a:spcBef>
                <a:spcPct val="0"/>
              </a:spcBef>
            </a:pPr>
            <a:r>
              <a:rPr lang="en-US" sz="2400" b="1" dirty="0">
                <a:solidFill>
                  <a:srgbClr val="FB8605"/>
                </a:solidFill>
                <a:latin typeface="Calibri"/>
                <a:ea typeface="+mj-ea"/>
                <a:cs typeface="+mj-cs"/>
              </a:rPr>
              <a:t>The World Bank, Washington </a:t>
            </a:r>
            <a:r>
              <a:rPr lang="en-US" sz="2400" b="1" dirty="0" smtClean="0">
                <a:solidFill>
                  <a:srgbClr val="FB8605"/>
                </a:solidFill>
                <a:latin typeface="Calibri"/>
                <a:ea typeface="+mj-ea"/>
                <a:cs typeface="+mj-cs"/>
              </a:rPr>
              <a:t>DC</a:t>
            </a:r>
          </a:p>
          <a:p>
            <a:pPr latinLnBrk="1">
              <a:spcBef>
                <a:spcPct val="0"/>
              </a:spcBef>
            </a:pPr>
            <a:r>
              <a:rPr lang="en-US" sz="2400" b="1" dirty="0" smtClean="0">
                <a:solidFill>
                  <a:srgbClr val="FB8605"/>
                </a:solidFill>
                <a:latin typeface="Calibri"/>
                <a:ea typeface="+mj-ea"/>
                <a:cs typeface="+mj-cs"/>
              </a:rPr>
              <a:t>November </a:t>
            </a:r>
            <a:r>
              <a:rPr lang="en-US" sz="2400" b="1" dirty="0">
                <a:solidFill>
                  <a:srgbClr val="FB8605"/>
                </a:solidFill>
                <a:latin typeface="Calibri"/>
                <a:ea typeface="+mj-ea"/>
                <a:cs typeface="+mj-cs"/>
              </a:rPr>
              <a:t>16-17, </a:t>
            </a:r>
            <a:r>
              <a:rPr lang="en-US" sz="2400" b="1" dirty="0" smtClean="0">
                <a:solidFill>
                  <a:srgbClr val="FB8605"/>
                </a:solidFill>
                <a:latin typeface="Calibri"/>
                <a:ea typeface="+mj-ea"/>
                <a:cs typeface="+mj-cs"/>
              </a:rPr>
              <a:t>2015</a:t>
            </a:r>
            <a:endParaRPr lang="en-US" sz="2400" b="1" dirty="0">
              <a:solidFill>
                <a:srgbClr val="FB8605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0" y="304800"/>
            <a:ext cx="2322650" cy="9114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763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Indian Labour Migration </a:t>
            </a:r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lows to GCC Countries: 2001-2014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2203833"/>
            <a:ext cx="8412480" cy="376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816120" y="1737610"/>
            <a:ext cx="1124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(in ‘000)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570" y="6046779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Note: 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Figures relate to the number of emigration clearance granted.</a:t>
            </a:r>
            <a:endParaRPr lang="en-GB" sz="1400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Source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: Ministry of Overseas Indian Affairs, Annual Reports.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6325" y="6368763"/>
            <a:ext cx="2133600" cy="457200"/>
          </a:xfrm>
        </p:spPr>
        <p:txBody>
          <a:bodyPr/>
          <a:lstStyle/>
          <a:p>
            <a:pPr>
              <a:defRPr/>
            </a:pPr>
            <a:fld id="{0D091CE9-506F-44E2-82BC-1DEC4C7006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39858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India-Qatar Migration Flows</a:t>
            </a:r>
            <a:endParaRPr lang="en-US" sz="3600" b="1" dirty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799"/>
          </a:xfrm>
        </p:spPr>
        <p:txBody>
          <a:bodyPr/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Significant increase in the Indian migrant population in Qatar during 1990-2013 - from 129,147 in 1990 to 576,776 in 2013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Indians accounted for 36.1 per cent of the total migrant populations in Qatar in 2013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An overwhelming majority (82 per cent) were males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6325" y="6368763"/>
            <a:ext cx="2133600" cy="457200"/>
          </a:xfrm>
        </p:spPr>
        <p:txBody>
          <a:bodyPr/>
          <a:lstStyle/>
          <a:p>
            <a:pPr>
              <a:defRPr/>
            </a:pPr>
            <a:fld id="{0D091CE9-506F-44E2-82BC-1DEC4C7006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Indian Labour Migration to Qatar: </a:t>
            </a:r>
            <a:b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2001-2014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41470"/>
            <a:ext cx="8382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01130" y="1647670"/>
            <a:ext cx="1124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(in ‘000)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3550" y="5941849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Note: 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Figures relate to the number of emigration clearance granted.</a:t>
            </a:r>
            <a:endParaRPr lang="en-GB" sz="1400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Source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: Ministry of Overseas Indian Affairs, Annual Reports.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6325" y="6368763"/>
            <a:ext cx="2133600" cy="457200"/>
          </a:xfrm>
        </p:spPr>
        <p:txBody>
          <a:bodyPr/>
          <a:lstStyle/>
          <a:p>
            <a:pPr>
              <a:defRPr/>
            </a:pPr>
            <a:fld id="{0D091CE9-506F-44E2-82BC-1DEC4C7006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% Distribution of State-wise (Major States) Emigration Clearances to Qatar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62138"/>
            <a:ext cx="81534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68440" y="5926859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Source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: Ministry of Overseas Indian Affairs.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6325" y="6368763"/>
            <a:ext cx="2133600" cy="457200"/>
          </a:xfrm>
        </p:spPr>
        <p:txBody>
          <a:bodyPr/>
          <a:lstStyle/>
          <a:p>
            <a:pPr>
              <a:defRPr/>
            </a:pPr>
            <a:fld id="{0D091CE9-506F-44E2-82BC-1DEC4C7006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Design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458200" cy="487680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The first stage of the survey involved  broad profiling of migrant workers returning from Qatar to India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Profiling included both current migrants (those travelling to India on vacation and expected to return to Qatar within a short time) and return migrants (those returning after completing their contractual obligations)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6325" y="6368763"/>
            <a:ext cx="2133600" cy="457200"/>
          </a:xfrm>
        </p:spPr>
        <p:txBody>
          <a:bodyPr/>
          <a:lstStyle/>
          <a:p>
            <a:pPr>
              <a:defRPr/>
            </a:pPr>
            <a:fld id="{0D091CE9-506F-44E2-82BC-1DEC4C7006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40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Design</a:t>
            </a:r>
            <a:r>
              <a:rPr lang="en-US" sz="40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</a:br>
            <a:endParaRPr lang="en-US" sz="4000" b="1" dirty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2800"/>
            <a:ext cx="8458200" cy="5334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4000"/>
              </a:lnSpc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Profiling at three major airports,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Mumbai, Delhi and Hyderabad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>
                <a:latin typeface="Calibri" pitchFamily="34" charset="0"/>
                <a:cs typeface="Calibri" pitchFamily="34" charset="0"/>
              </a:rPr>
              <a:t>To cover migrants originating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 from high out-migration of 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Andhra Pradesh, Bihar,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Haryana, 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Maharashtra, Madhya Pradesh, Odisha, Punjab, Rajasthan and Uttar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Pradesh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Selected states were Hindi speaking states – that way two major out migration States, Kerala and Tamil Nadu were not included in the survey </a:t>
            </a:r>
          </a:p>
          <a:p>
            <a:pPr algn="just">
              <a:lnSpc>
                <a:spcPct val="124000"/>
              </a:lnSpc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Basic profiling covered nearly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1200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migrants</a:t>
            </a:r>
          </a:p>
          <a:p>
            <a:pPr marL="0" indent="0" algn="just">
              <a:buNone/>
            </a:pP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6325" y="6368763"/>
            <a:ext cx="2133600" cy="457200"/>
          </a:xfrm>
        </p:spPr>
        <p:txBody>
          <a:bodyPr/>
          <a:lstStyle/>
          <a:p>
            <a:pPr>
              <a:defRPr/>
            </a:pPr>
            <a:fld id="{0D091CE9-506F-44E2-82BC-1DEC4C7006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9051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Design </a:t>
            </a:r>
            <a:b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</a:b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8800"/>
            <a:ext cx="8001000" cy="4297363"/>
          </a:xfrm>
        </p:spPr>
        <p:txBody>
          <a:bodyPr>
            <a:normAutofit/>
          </a:bodyPr>
          <a:lstStyle/>
          <a:p>
            <a:pPr marL="344488" indent="-344488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Blip>
                <a:blip r:embed="rId3"/>
              </a:buBlip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Sample pre-fixed at 350 migrants</a:t>
            </a:r>
          </a:p>
          <a:p>
            <a:pPr marL="344488" indent="-344488" algn="just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ClrTx/>
              <a:buBlip>
                <a:blip r:embed="rId3"/>
              </a:buBlip>
            </a:pPr>
            <a:r>
              <a:rPr lang="en-US" sz="26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ample of 401 was drawn to take care of any possible sample loss by considering following inclusion criteria:</a:t>
            </a:r>
          </a:p>
          <a:p>
            <a:pPr marL="914400" lvl="1" indent="-284163" algn="just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Those returning from Qatar</a:t>
            </a:r>
          </a:p>
          <a:p>
            <a:pPr marL="914400" lvl="1" indent="-284163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Last migration episode must be after 2011</a:t>
            </a:r>
          </a:p>
          <a:p>
            <a:pPr marL="914400" lvl="1" indent="-284163" algn="just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Only low skilled male construction 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4058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Characteristics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52500" y="1926240"/>
          <a:ext cx="7239000" cy="452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4984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Andhra Pradesh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9.23</a:t>
                      </a:r>
                    </a:p>
                  </a:txBody>
                  <a:tcPr marL="68580" marR="68580" marT="0" marB="0" anchor="ctr"/>
                </a:tc>
              </a:tr>
              <a:tr h="34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Bihar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18.45</a:t>
                      </a:r>
                    </a:p>
                  </a:txBody>
                  <a:tcPr marL="68580" marR="68580" marT="0" marB="0" anchor="ctr"/>
                </a:tc>
              </a:tr>
              <a:tr h="34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Gujarat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2.99</a:t>
                      </a:r>
                    </a:p>
                  </a:txBody>
                  <a:tcPr marL="68580" marR="68580" marT="0" marB="0" anchor="ctr"/>
                </a:tc>
              </a:tr>
              <a:tr h="34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Haryana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5.99</a:t>
                      </a:r>
                    </a:p>
                  </a:txBody>
                  <a:tcPr marL="68580" marR="68580" marT="0" marB="0" anchor="ctr"/>
                </a:tc>
              </a:tr>
              <a:tr h="34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Maharashtra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16.71</a:t>
                      </a:r>
                    </a:p>
                  </a:txBody>
                  <a:tcPr marL="68580" marR="68580" marT="0" marB="0" anchor="ctr"/>
                </a:tc>
              </a:tr>
              <a:tr h="34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Madhya Pradesh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3.49</a:t>
                      </a:r>
                    </a:p>
                  </a:txBody>
                  <a:tcPr marL="68580" marR="68580" marT="0" marB="0" anchor="ctr"/>
                </a:tc>
              </a:tr>
              <a:tr h="34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Punjab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4.49</a:t>
                      </a:r>
                    </a:p>
                  </a:txBody>
                  <a:tcPr marL="68580" marR="68580" marT="0" marB="0" anchor="ctr"/>
                </a:tc>
              </a:tr>
              <a:tr h="34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Rajasthan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8.73</a:t>
                      </a:r>
                    </a:p>
                  </a:txBody>
                  <a:tcPr marL="68580" marR="68580" marT="0" marB="0" anchor="ctr"/>
                </a:tc>
              </a:tr>
              <a:tr h="34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Uttar Pradesh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27.18</a:t>
                      </a:r>
                    </a:p>
                  </a:txBody>
                  <a:tcPr marL="68580" marR="68580" marT="0" marB="0" anchor="ctr"/>
                </a:tc>
              </a:tr>
              <a:tr h="34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Others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2.74</a:t>
                      </a:r>
                    </a:p>
                  </a:txBody>
                  <a:tcPr marL="68580" marR="68580" marT="0" marB="0" anchor="ctr"/>
                </a:tc>
              </a:tr>
              <a:tr h="34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128666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Distribution of Sample by State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92803"/>
            <a:ext cx="6629400" cy="63658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Selected States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C:\Users\Rakkee\Desktop\India - Political_India - Political_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003090"/>
            <a:ext cx="64770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4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Characteristics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6772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Age Composition of Migrants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76" y="2286000"/>
            <a:ext cx="7927848" cy="387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7696200" y="19050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(in 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Regulation of Low Skilled Labour Migration from India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Legislative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easures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Emigration Act 1983 provides the regulatory framework for governing low skilled labour migration from India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Emigration Rules  stipulates that emigration clearance is required for those migrating for employment to 18 countries (emigration check required countries – mainly Gulf countries)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Characteristics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2487120"/>
          <a:ext cx="7315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 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Number 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2011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98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24.50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2012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151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37.75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2013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119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29.75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2014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8.00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All Years 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400</a:t>
                      </a:r>
                      <a:endParaRPr lang="en-US" sz="14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177883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Distribution of Respondents by Year of Most Recent Migration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Characteristics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0265" y="2337485"/>
            <a:ext cx="6323471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09700" y="163268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Percentage Distribution by Marital Status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Characteristics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06258"/>
              </p:ext>
            </p:extLst>
          </p:nvPr>
        </p:nvGraphicFramePr>
        <p:xfrm>
          <a:off x="457200" y="2319720"/>
          <a:ext cx="8229600" cy="301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2057400"/>
                <a:gridCol w="2209800"/>
              </a:tblGrid>
              <a:tr h="726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Level of Education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7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Primary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0.75</a:t>
                      </a:r>
                    </a:p>
                  </a:txBody>
                  <a:tcPr marL="68580" marR="68580" marT="0" marB="0" anchor="ctr"/>
                </a:tc>
              </a:tr>
              <a:tr h="467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Primary but below high school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86.79</a:t>
                      </a:r>
                    </a:p>
                  </a:txBody>
                  <a:tcPr marL="68580" marR="68580" marT="0" marB="0" anchor="ctr"/>
                </a:tc>
              </a:tr>
              <a:tr h="8843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Post Sec (incl. vocational training)</a:t>
                      </a: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12.47</a:t>
                      </a:r>
                    </a:p>
                  </a:txBody>
                  <a:tcPr marL="68580" marR="68580" marT="0" marB="0" anchor="ctr"/>
                </a:tc>
              </a:tr>
              <a:tr h="467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161394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Distribution of Sample by Level of Education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Characteristics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349700"/>
          <a:ext cx="8229600" cy="3322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1828800"/>
                <a:gridCol w="1676400"/>
              </a:tblGrid>
              <a:tr h="609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People Support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2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Up to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1.50</a:t>
                      </a:r>
                    </a:p>
                  </a:txBody>
                  <a:tcPr marL="68580" marR="68580" marT="0" marB="0" anchor="ctr"/>
                </a:tc>
              </a:tr>
              <a:tr h="402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4-5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53.37</a:t>
                      </a:r>
                    </a:p>
                  </a:txBody>
                  <a:tcPr marL="68580" marR="68580" marT="0" marB="0" anchor="ctr"/>
                </a:tc>
              </a:tr>
              <a:tr h="402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6-7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39.40</a:t>
                      </a:r>
                    </a:p>
                  </a:txBody>
                  <a:tcPr marL="68580" marR="68580" marT="0" marB="0" anchor="ctr"/>
                </a:tc>
              </a:tr>
              <a:tr h="402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 &amp; more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5.74</a:t>
                      </a:r>
                    </a:p>
                  </a:txBody>
                  <a:tcPr marL="68580" marR="68580" marT="0" marB="0" anchor="ctr"/>
                </a:tc>
              </a:tr>
              <a:tr h="402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 anchor="ctr"/>
                </a:tc>
              </a:tr>
              <a:tr h="684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Average number of family members supported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16764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Distribution of Sample by Family Support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Characteristics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272260"/>
          <a:ext cx="8229600" cy="382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295400"/>
                <a:gridCol w="1371600"/>
                <a:gridCol w="1295400"/>
                <a:gridCol w="1447800"/>
                <a:gridCol w="1066800"/>
              </a:tblGrid>
              <a:tr h="45720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People Support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</a:tr>
              <a:tr h="269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Up to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 –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6 - 7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 &amp; more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Andhra Pradesh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48.65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51.35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/>
                </a:tc>
              </a:tr>
              <a:tr h="269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Bihar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47.30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40.54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12.16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/>
                </a:tc>
              </a:tr>
              <a:tr h="269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Gujarat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41.67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58.33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/>
                </a:tc>
              </a:tr>
              <a:tr h="269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Haryana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58.33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41.67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/>
                </a:tc>
              </a:tr>
              <a:tr h="269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Maharashtra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56.72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40.30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/>
                </a:tc>
              </a:tr>
              <a:tr h="269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Madhya Pradesh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57.14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42.86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/>
                </a:tc>
              </a:tr>
              <a:tr h="269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Punjab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77.78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22.22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/>
                </a:tc>
              </a:tr>
              <a:tr h="269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Rajasthan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62.86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37.14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/>
                </a:tc>
              </a:tr>
              <a:tr h="269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Uttar Pradesh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5.50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51.38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33.94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9.17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/>
                </a:tc>
              </a:tr>
              <a:tr h="269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Others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36.36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45.45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18.18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/>
                </a:tc>
              </a:tr>
              <a:tr h="269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53.37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39.40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5.74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Percentage  Distribution of Sample by State and Family Support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Characteristics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8650" y="1583960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Percentage of Migrants by Age Groups Supporting </a:t>
            </a: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More than  5 Family Members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1" y="2514600"/>
            <a:ext cx="8000999" cy="364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Characteristics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81100" y="2515850"/>
          <a:ext cx="67818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159000"/>
                <a:gridCol w="2260600"/>
              </a:tblGrid>
              <a:tr h="647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First Outside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7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First time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77.56</a:t>
                      </a:r>
                    </a:p>
                  </a:txBody>
                  <a:tcPr marL="68580" marR="68580" marT="0" marB="0" anchor="ctr"/>
                </a:tc>
              </a:tr>
              <a:tr h="647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More than once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22.44</a:t>
                      </a:r>
                    </a:p>
                  </a:txBody>
                  <a:tcPr marL="68580" marR="68580" marT="0" marB="0" anchor="ctr"/>
                </a:tc>
              </a:tr>
              <a:tr h="647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67265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Distribution of Sample by Frequency of Migration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Characteristics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061458"/>
              </p:ext>
            </p:extLst>
          </p:nvPr>
        </p:nvGraphicFramePr>
        <p:xfrm>
          <a:off x="800100" y="2590796"/>
          <a:ext cx="7543800" cy="3657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44950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Age Group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First Outside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6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First Time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More than Once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20-24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0.00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25-29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92.75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7.25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30-34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78.32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21.68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35-39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70.59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29.41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40-44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20.00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80.00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45-49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18.18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81.82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77.56</a:t>
                      </a:r>
                      <a:endParaRPr lang="en-US" sz="18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22.44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8250" y="1550230"/>
            <a:ext cx="7623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Percentage  Distribution of Sample by Age Groups and </a:t>
            </a: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Frequency of Migration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Characteristics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523340"/>
          <a:ext cx="8229600" cy="3051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371600"/>
                <a:gridCol w="1447800"/>
                <a:gridCol w="1371600"/>
                <a:gridCol w="1371600"/>
              </a:tblGrid>
              <a:tr h="68580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Source of </a:t>
                      </a:r>
                      <a:r>
                        <a:rPr lang="en-US" sz="20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Information</a:t>
                      </a: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Means of </a:t>
                      </a:r>
                      <a:r>
                        <a:rPr lang="en-US" sz="20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Recruitment</a:t>
                      </a: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2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Agent/broker/recruiter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37.16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96.51</a:t>
                      </a: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Relatives/friends</a:t>
                      </a: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62.84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3.49</a:t>
                      </a:r>
                    </a:p>
                  </a:txBody>
                  <a:tcPr marL="68580" marR="68580" marT="0" marB="0" anchor="ctr"/>
                </a:tc>
              </a:tr>
              <a:tr h="536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100.00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61019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Distribution of Sample by Source of Information and </a:t>
            </a: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Means of Recruitment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Sample Characteristics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2469620"/>
          <a:ext cx="6553200" cy="217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</a:tblGrid>
              <a:tr h="544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Skill Test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en-US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4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73.57</a:t>
                      </a:r>
                    </a:p>
                  </a:txBody>
                  <a:tcPr marL="68580" marR="68580" marT="0" marB="0" anchor="ctr"/>
                </a:tc>
              </a:tr>
              <a:tr h="544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26.43</a:t>
                      </a:r>
                    </a:p>
                  </a:txBody>
                  <a:tcPr marL="68580" marR="68580" marT="0" marB="0" anchor="ctr"/>
                </a:tc>
              </a:tr>
              <a:tr h="544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17501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Distribution of Respondents by Skill Tests Taken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Regulation of Low Skilled Labour Migration from India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7650"/>
            <a:ext cx="8458200" cy="4876800"/>
          </a:xfrm>
        </p:spPr>
        <p:txBody>
          <a:bodyPr/>
          <a:lstStyle/>
          <a:p>
            <a:pPr algn="just">
              <a:lnSpc>
                <a:spcPct val="102000"/>
              </a:lnSpc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Rules states that emigration clearance is required only by persons whose educational attainment is below higher secondary (matriculate- 10</a:t>
            </a:r>
            <a:r>
              <a:rPr lang="en-US" sz="2800" b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Grade )</a:t>
            </a:r>
          </a:p>
          <a:p>
            <a:pPr algn="just">
              <a:lnSpc>
                <a:spcPct val="102000"/>
              </a:lnSpc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Emigration clearances are granted by the Protector of Emigrants (in 10 POE offices in the country) after verifying employment contracts and other related documents</a:t>
            </a:r>
          </a:p>
          <a:p>
            <a:pPr algn="just">
              <a:lnSpc>
                <a:spcPct val="102000"/>
              </a:lnSpc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The Act and Rules have elaborate provisions for governing the operation of the recruiting agencies ranging from issuing of registration certificate to offences and penalties</a:t>
            </a:r>
          </a:p>
          <a:p>
            <a:pPr algn="just">
              <a:lnSpc>
                <a:spcPct val="102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40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ajor Lessons/Challenges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42080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Airports may be the ideal site for conducting CAPI based surveys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Most migrants tend to report costs in a consolidated manner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Interviewers need to be very well trained to explain the components of costs and obtain the relevant information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Difficulties encountered in direct on line transfer of questionnaires to CAPI server due to lack of internet penetration, particularly in rural areas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Similar surveys in major migration corridors can provide significant inputs to formulate policies and programmes for  reducing costs of low skilled migration 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Survey Questionnaire - Returnee</a:t>
            </a:r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n-US" sz="3600" b="1" dirty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66670"/>
            <a:ext cx="8458200" cy="548640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Comprehensive to capture different dimensions of migration costs</a:t>
            </a: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Some Confusing Options/Questions and Unanswered Questions </a:t>
            </a:r>
          </a:p>
          <a:p>
            <a:pPr marL="1035050" indent="-346075" algn="just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option between recruitment agent/broker and manpower agency (q.no. 2.1 – variable: job_application_how) </a:t>
            </a:r>
          </a:p>
          <a:p>
            <a:pPr marL="1035050" indent="-346075" algn="just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visa costs (q.no. 2.40 – variable: cost_visa) – Visa is obtained by the employer and forwarded to worker through agent or directly. Agents may  charge an amount in the name of visa , so should that not be regarded as agent’s fees?)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404813" indent="-346075" algn="just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use of skills (</a:t>
            </a:r>
            <a:r>
              <a:rPr lang="en-US" sz="2600" b="1" dirty="0" err="1" smtClean="0">
                <a:latin typeface="Calibri" pitchFamily="34" charset="0"/>
                <a:cs typeface="Calibri" pitchFamily="34" charset="0"/>
              </a:rPr>
              <a:t>q.no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. 4.18 – variable : believe_useskill; and 4.19 – variable: amount_useskills) involves  subjectivity and assumes availability of all  labour market information with respondents) </a:t>
            </a:r>
          </a:p>
          <a:p>
            <a:pPr marL="404813" indent="-346075" algn="just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taxes, social security, foreign worker levy (</a:t>
            </a:r>
            <a:r>
              <a:rPr lang="en-US" sz="2600" b="1" dirty="0" err="1" smtClean="0">
                <a:latin typeface="Calibri" pitchFamily="34" charset="0"/>
                <a:cs typeface="Calibri" pitchFamily="34" charset="0"/>
              </a:rPr>
              <a:t>q.no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. 5.20 – variable: amount_deducted ) – respondents not able to give satisfactory responses </a:t>
            </a:r>
          </a:p>
          <a:p>
            <a:pPr marL="404813" indent="-346075" algn="just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amount sent home (</a:t>
            </a:r>
            <a:r>
              <a:rPr lang="en-US" sz="2600" b="1" dirty="0" err="1" smtClean="0">
                <a:latin typeface="Calibri" pitchFamily="34" charset="0"/>
                <a:cs typeface="Calibri" pitchFamily="34" charset="0"/>
              </a:rPr>
              <a:t>q.no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. 5.24 – variable: amount_sent) – responses refers to their savings and not remittances per se, some part of these may be remitted , some portion transferred through friends or some part carried along while they return home) </a:t>
            </a:r>
          </a:p>
          <a:p>
            <a:pPr marL="404813" indent="-346075">
              <a:buNone/>
            </a:pPr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Survey Questionnaire - Returnee</a:t>
            </a:r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n-US" sz="3600" b="1" dirty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CAPI Method : Our Feedback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8325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Very User Friendly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Pre Survey Training to interviewers  important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Presence of CAPI team member(s) during such training at the survey centre is very critical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Direct on line transfer of questionnaires to CAPI server had problems due to lack of internet penetration, particularly in rural areas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04900" y="2895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B86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2920" y="6348568"/>
            <a:ext cx="2133600" cy="457200"/>
          </a:xfrm>
        </p:spPr>
        <p:txBody>
          <a:bodyPr/>
          <a:lstStyle/>
          <a:p>
            <a:pPr>
              <a:defRPr/>
            </a:pPr>
            <a:fld id="{291D315F-080F-4CDB-BD2E-94CA35F6405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772"/>
            <a:ext cx="8229600" cy="13985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Regulation of Low Skilled Labour Migration from India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6360"/>
            <a:ext cx="8229600" cy="4724920"/>
          </a:xfrm>
        </p:spPr>
        <p:txBody>
          <a:bodyPr/>
          <a:lstStyle/>
          <a:p>
            <a:pPr marL="0" indent="0" algn="just">
              <a:spcAft>
                <a:spcPts val="1800"/>
              </a:spcAft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Executive Orders</a:t>
            </a:r>
          </a:p>
          <a:p>
            <a:pPr marL="404813" indent="-404813" algn="just">
              <a:lnSpc>
                <a:spcPct val="105000"/>
              </a:lnSpc>
              <a:buBlip>
                <a:blip r:embed="rId2"/>
              </a:buBlip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Government of India has been increasingly resorting to executive orders ( reference to the Act and otherwise)  to manage various dimensions of labour flows, like  setting limits to agency fees, setting minimum wages, operationalising welfare schemes etc.</a:t>
            </a:r>
          </a:p>
          <a:p>
            <a:pPr marL="404813" indent="-404813" algn="just">
              <a:lnSpc>
                <a:spcPct val="105000"/>
              </a:lnSpc>
              <a:buBlip>
                <a:blip r:embed="rId2"/>
              </a:buBlip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Bilateral agreements with major labour receiving countries to manage migration </a:t>
            </a:r>
          </a:p>
          <a:p>
            <a:pPr marL="404813" indent="-404813" algn="just">
              <a:lnSpc>
                <a:spcPct val="105000"/>
              </a:lnSpc>
              <a:buBlip>
                <a:blip r:embed="rId2"/>
              </a:buBlip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kkee\Desktop\Expenses_Emigration_Clearance.pdf.jpg"/>
          <p:cNvPicPr>
            <a:picLocks noChangeAspect="1" noChangeArrowheads="1"/>
          </p:cNvPicPr>
          <p:nvPr/>
        </p:nvPicPr>
        <p:blipFill>
          <a:blip r:embed="rId2"/>
          <a:srcRect l="7912" t="2778" b="12500"/>
          <a:stretch>
            <a:fillRect/>
          </a:stretch>
        </p:blipFill>
        <p:spPr bwMode="auto">
          <a:xfrm>
            <a:off x="1314450" y="1447800"/>
            <a:ext cx="6515100" cy="5181600"/>
          </a:xfrm>
          <a:prstGeom prst="rect">
            <a:avLst/>
          </a:prstGeo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7349"/>
            <a:ext cx="8229600" cy="914401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Regulation of Low Skilled Labour Migration from India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Regulation of Low Skilled Labour Migration from India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Rakkee\Desktop\Indian National's Salary(MRW) qatar.pdf.jpg"/>
          <p:cNvPicPr>
            <a:picLocks noChangeAspect="1" noChangeArrowheads="1"/>
          </p:cNvPicPr>
          <p:nvPr/>
        </p:nvPicPr>
        <p:blipFill>
          <a:blip r:embed="rId2"/>
          <a:srcRect l="4941" t="3141" r="8095" b="12981"/>
          <a:stretch>
            <a:fillRect/>
          </a:stretch>
        </p:blipFill>
        <p:spPr bwMode="auto">
          <a:xfrm>
            <a:off x="1335024" y="1343398"/>
            <a:ext cx="6454354" cy="5184648"/>
          </a:xfrm>
          <a:prstGeom prst="rect">
            <a:avLst/>
          </a:prstGeom>
          <a:noFill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18368"/>
          </a:xfrm>
        </p:spPr>
        <p:txBody>
          <a:bodyPr/>
          <a:lstStyle/>
          <a:p>
            <a:r>
              <a:rPr lang="en-US" sz="3600" b="1" dirty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Regulation of Low Skilled Labour Migration from India</a:t>
            </a:r>
            <a:endParaRPr lang="en-US" sz="3600" b="1" dirty="0" smtClean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900" y="64612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 descr="C:\Users\Rakkee\Desktop\Indian National's Salary(MRW) qatar.pdf2.jpg"/>
          <p:cNvPicPr>
            <a:picLocks noChangeAspect="1" noChangeArrowheads="1"/>
          </p:cNvPicPr>
          <p:nvPr/>
        </p:nvPicPr>
        <p:blipFill>
          <a:blip r:embed="rId2"/>
          <a:srcRect l="6657" t="7231" r="6657" b="45731"/>
          <a:stretch>
            <a:fillRect/>
          </a:stretch>
        </p:blipFill>
        <p:spPr bwMode="auto">
          <a:xfrm>
            <a:off x="1335024" y="1600201"/>
            <a:ext cx="6473952" cy="4985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05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India-GCC Migration </a:t>
            </a:r>
            <a:endParaRPr lang="en-US" sz="3600" b="1" dirty="0">
              <a:solidFill>
                <a:srgbClr val="FB860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5793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India-GCC, a major corridor of contemporary international migration flows</a:t>
            </a: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Stock of Indian migrants in GCC countries have increased from 2.4 million in 1990 to 6.8 million in 2013</a:t>
            </a: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Indian migrants account for nearly 30 per cent of the  estimated 22 million migrants in GCC Countries in 2013</a:t>
            </a: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Proportion of Indian migrants is relatively high in all GCC Countries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2920" y="6333578"/>
            <a:ext cx="2133600" cy="457200"/>
          </a:xfrm>
        </p:spPr>
        <p:txBody>
          <a:bodyPr/>
          <a:lstStyle/>
          <a:p>
            <a:pPr algn="r" rtl="0">
              <a:defRPr/>
            </a:pPr>
            <a:fld id="{291D315F-080F-4CDB-BD2E-94CA35F6405D}" type="slidenum">
              <a:rPr lang="en-US" sz="12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pPr algn="r" rtl="0">
                <a:defRPr/>
              </a:pPr>
              <a:t>8</a:t>
            </a:fld>
            <a:endParaRPr lang="en-US" sz="12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South Asian Migrants in GCC: 1990-2013</a:t>
            </a:r>
            <a:br>
              <a:rPr lang="en-US" sz="36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rgbClr val="FB8605"/>
                </a:solidFill>
                <a:latin typeface="Calibri" pitchFamily="34" charset="0"/>
                <a:cs typeface="Calibri" pitchFamily="34" charset="0"/>
              </a:rPr>
              <a:t>(Percentage of Migrants to the Total Migrants)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6325" y="6368763"/>
            <a:ext cx="2133600" cy="457200"/>
          </a:xfrm>
        </p:spPr>
        <p:txBody>
          <a:bodyPr/>
          <a:lstStyle/>
          <a:p>
            <a:pPr>
              <a:defRPr/>
            </a:pPr>
            <a:fld id="{0D091CE9-506F-44E2-82BC-1DEC4C7006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51" y="1792700"/>
            <a:ext cx="2954149" cy="205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9775" y="1792700"/>
            <a:ext cx="2989450" cy="204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792700"/>
            <a:ext cx="2877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75" y="4154900"/>
            <a:ext cx="29535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3350" y="4154900"/>
            <a:ext cx="2953512" cy="189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23113" y="4154900"/>
            <a:ext cx="2953512" cy="189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37700" y="6144900"/>
            <a:ext cx="716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>
                <a:latin typeface="Calibri" pitchFamily="34" charset="0"/>
                <a:cs typeface="Calibri" pitchFamily="34" charset="0"/>
              </a:rPr>
              <a:t>Source: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United Nations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Department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Economic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 and Social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Affairs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4449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ppt/theme/themeOverride2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ppt/theme/themeOverride3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ppt/theme/themeOverride4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ppt/theme/themeOverride5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ppt/theme/themeOverride6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ppt/theme/themeOverride7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1395</Words>
  <Application>Microsoft Office PowerPoint</Application>
  <PresentationFormat>On-screen Show (4:3)</PresentationFormat>
  <Paragraphs>383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Beam</vt:lpstr>
      <vt:lpstr>Migration Costs for Low Skilled Workers: India-Qatar Corridor</vt:lpstr>
      <vt:lpstr> Regulation of Low Skilled Labour Migration from India </vt:lpstr>
      <vt:lpstr>Regulation of Low Skilled Labour Migration from India</vt:lpstr>
      <vt:lpstr>Regulation of Low Skilled Labour Migration from India</vt:lpstr>
      <vt:lpstr>Regulation of Low Skilled Labour Migration from India</vt:lpstr>
      <vt:lpstr>Regulation of Low Skilled Labour Migration from India</vt:lpstr>
      <vt:lpstr>Regulation of Low Skilled Labour Migration from India</vt:lpstr>
      <vt:lpstr>India-GCC Migration </vt:lpstr>
      <vt:lpstr>South Asian Migrants in GCC: 1990-2013 (Percentage of Migrants to the Total Migrants)</vt:lpstr>
      <vt:lpstr>Indian Labour Migration Flows to GCC Countries: 2001-2014</vt:lpstr>
      <vt:lpstr>India-Qatar Migration Flows</vt:lpstr>
      <vt:lpstr>Indian Labour Migration to Qatar:  2001-2014</vt:lpstr>
      <vt:lpstr>% Distribution of State-wise (Major States) Emigration Clearances to Qatar</vt:lpstr>
      <vt:lpstr> Sample Design  </vt:lpstr>
      <vt:lpstr>  Sample Design </vt:lpstr>
      <vt:lpstr>  Sample Design  </vt:lpstr>
      <vt:lpstr>Sample Characteristics</vt:lpstr>
      <vt:lpstr>Selected States </vt:lpstr>
      <vt:lpstr>Sample Characteristics</vt:lpstr>
      <vt:lpstr>Sample Characteristics</vt:lpstr>
      <vt:lpstr>Sample Characteristics</vt:lpstr>
      <vt:lpstr>Sample Characteristics</vt:lpstr>
      <vt:lpstr>Sample Characteristics</vt:lpstr>
      <vt:lpstr>Sample Characteristics</vt:lpstr>
      <vt:lpstr>Sample Characteristics</vt:lpstr>
      <vt:lpstr>Sample Characteristics</vt:lpstr>
      <vt:lpstr>Sample Characteristics</vt:lpstr>
      <vt:lpstr>Sample Characteristics</vt:lpstr>
      <vt:lpstr>Sample Characteristics</vt:lpstr>
      <vt:lpstr> Major Lessons/Challenges </vt:lpstr>
      <vt:lpstr>On Survey Questionnaire - Returnee  </vt:lpstr>
      <vt:lpstr>On Survey Questionnaire - Returnee  </vt:lpstr>
      <vt:lpstr> CAPI Method : Our Feedback 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Ramesh</dc:creator>
  <cp:lastModifiedBy>Soonhwa Yi</cp:lastModifiedBy>
  <cp:revision>125</cp:revision>
  <dcterms:created xsi:type="dcterms:W3CDTF">2015-11-12T05:08:47Z</dcterms:created>
  <dcterms:modified xsi:type="dcterms:W3CDTF">2015-11-13T21:44:00Z</dcterms:modified>
</cp:coreProperties>
</file>