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charts/chart7.xml" ContentType="application/vnd.openxmlformats-officedocument.drawingml.chart+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48"/>
  </p:notesMasterIdLst>
  <p:handoutMasterIdLst>
    <p:handoutMasterId r:id="rId49"/>
  </p:handoutMasterIdLst>
  <p:sldIdLst>
    <p:sldId id="256" r:id="rId2"/>
    <p:sldId id="344" r:id="rId3"/>
    <p:sldId id="345" r:id="rId4"/>
    <p:sldId id="346" r:id="rId5"/>
    <p:sldId id="347" r:id="rId6"/>
    <p:sldId id="348" r:id="rId7"/>
    <p:sldId id="349" r:id="rId8"/>
    <p:sldId id="383" r:id="rId9"/>
    <p:sldId id="371" r:id="rId10"/>
    <p:sldId id="372" r:id="rId11"/>
    <p:sldId id="373" r:id="rId12"/>
    <p:sldId id="350" r:id="rId13"/>
    <p:sldId id="352" r:id="rId14"/>
    <p:sldId id="351" r:id="rId15"/>
    <p:sldId id="353" r:id="rId16"/>
    <p:sldId id="361" r:id="rId17"/>
    <p:sldId id="354" r:id="rId18"/>
    <p:sldId id="362" r:id="rId19"/>
    <p:sldId id="355" r:id="rId20"/>
    <p:sldId id="356" r:id="rId21"/>
    <p:sldId id="285" r:id="rId22"/>
    <p:sldId id="258" r:id="rId23"/>
    <p:sldId id="267" r:id="rId24"/>
    <p:sldId id="279" r:id="rId25"/>
    <p:sldId id="266" r:id="rId26"/>
    <p:sldId id="263" r:id="rId27"/>
    <p:sldId id="259" r:id="rId28"/>
    <p:sldId id="283" r:id="rId29"/>
    <p:sldId id="261" r:id="rId30"/>
    <p:sldId id="337" r:id="rId31"/>
    <p:sldId id="262" r:id="rId32"/>
    <p:sldId id="338" r:id="rId33"/>
    <p:sldId id="264" r:id="rId34"/>
    <p:sldId id="339" r:id="rId35"/>
    <p:sldId id="340" r:id="rId36"/>
    <p:sldId id="265" r:id="rId37"/>
    <p:sldId id="257" r:id="rId38"/>
    <p:sldId id="277" r:id="rId39"/>
    <p:sldId id="333" r:id="rId40"/>
    <p:sldId id="329" r:id="rId41"/>
    <p:sldId id="375" r:id="rId42"/>
    <p:sldId id="382" r:id="rId43"/>
    <p:sldId id="377" r:id="rId44"/>
    <p:sldId id="379" r:id="rId45"/>
    <p:sldId id="380" r:id="rId46"/>
    <p:sldId id="381" r:id="rId47"/>
  </p:sldIdLst>
  <p:sldSz cx="9144000" cy="6858000" type="screen4x3"/>
  <p:notesSz cx="6648450" cy="9774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CC"/>
    <a:srgbClr val="00CC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63" autoAdjust="0"/>
    <p:restoredTop sz="78095" autoAdjust="0"/>
  </p:normalViewPr>
  <p:slideViewPr>
    <p:cSldViewPr>
      <p:cViewPr varScale="1">
        <p:scale>
          <a:sx n="62" d="100"/>
          <a:sy n="62" d="100"/>
        </p:scale>
        <p:origin x="342"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D:\Survey%20of%20Filipino%20Migrant%20Worker%20Returness%20from%20Qatar\Statistics\Other%20GCC\Consolidate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rodaquio\Documents\Survey%20of%20Filipino%20Migrant%20Worker%20Returness%20from%20Qatar\Statistics\Copy%20of%20Low%20Skilled%20deployment_POEA%20Marketing.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D:\Survey%20of%20Filipino%20Migrant%20Worker%20Returness%20from%20Qatar\Statistics\Country%20Profile\By%20Major%20Occ%20qatar.xlsx" TargetMode="Externa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6.xml.rels><?xml version="1.0" encoding="UTF-8" standalone="yes"?>
<Relationships xmlns="http://schemas.openxmlformats.org/package/2006/relationships"><Relationship Id="rId3" Type="http://schemas.openxmlformats.org/officeDocument/2006/relationships/oleObject" Target="file:///D:\Users\Grace\Documents\2010\2014\Research\Survey_OFW%20Qatar\Book1.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bar"/>
        <c:varyColors val="1"/>
        <c:ser>
          <c:idx val="0"/>
          <c:order val="0"/>
          <c:dPt>
            <c:idx val="0"/>
            <c:bubble3D val="0"/>
            <c:spPr>
              <a:solidFill>
                <a:schemeClr val="accent6"/>
              </a:solidFill>
              <a:ln>
                <a:noFill/>
              </a:ln>
              <a:effectLst>
                <a:outerShdw blurRad="63500" sx="102000" sy="102000" algn="ctr" rotWithShape="0">
                  <a:prstClr val="black">
                    <a:alpha val="20000"/>
                  </a:prstClr>
                </a:outerShdw>
              </a:effectLst>
            </c:spPr>
          </c:dPt>
          <c:dPt>
            <c:idx val="1"/>
            <c:bubble3D val="0"/>
            <c:spPr>
              <a:solidFill>
                <a:schemeClr val="accent5"/>
              </a:solidFill>
              <a:ln>
                <a:noFill/>
              </a:ln>
              <a:effectLst>
                <a:outerShdw blurRad="63500" sx="102000" sy="102000" algn="ctr" rotWithShape="0">
                  <a:prstClr val="black">
                    <a:alpha val="20000"/>
                  </a:prstClr>
                </a:outerShdw>
              </a:effectLst>
            </c:spPr>
          </c:dPt>
          <c:dPt>
            <c:idx val="2"/>
            <c:bubble3D val="0"/>
            <c:spPr>
              <a:solidFill>
                <a:schemeClr val="accent4"/>
              </a:solidFill>
              <a:ln>
                <a:noFill/>
              </a:ln>
              <a:effectLst>
                <a:outerShdw blurRad="63500" sx="102000" sy="102000" algn="ctr" rotWithShape="0">
                  <a:prstClr val="black">
                    <a:alpha val="20000"/>
                  </a:prstClr>
                </a:outerShdw>
              </a:effectLst>
            </c:spPr>
          </c:dPt>
          <c:dPt>
            <c:idx val="3"/>
            <c:bubble3D val="0"/>
            <c:spPr>
              <a:solidFill>
                <a:schemeClr val="accent6">
                  <a:lumMod val="60000"/>
                </a:schemeClr>
              </a:solidFill>
              <a:ln>
                <a:noFill/>
              </a:ln>
              <a:effectLst>
                <a:outerShdw blurRad="63500" sx="102000" sy="102000" algn="ctr" rotWithShape="0">
                  <a:prstClr val="black">
                    <a:alpha val="20000"/>
                  </a:prstClr>
                </a:outerShdw>
              </a:effectLst>
            </c:spPr>
          </c:dPt>
          <c:dPt>
            <c:idx val="4"/>
            <c:bubble3D val="0"/>
            <c:spPr>
              <a:solidFill>
                <a:schemeClr val="accent5">
                  <a:lumMod val="60000"/>
                </a:schemeClr>
              </a:solidFill>
              <a:ln>
                <a:noFill/>
              </a:ln>
              <a:effectLst>
                <a:outerShdw blurRad="63500" sx="102000" sy="102000" algn="ctr" rotWithShape="0">
                  <a:prstClr val="black">
                    <a:alpha val="20000"/>
                  </a:prstClr>
                </a:outerShdw>
              </a:effectLst>
            </c:spPr>
          </c:dPt>
          <c:dPt>
            <c:idx val="5"/>
            <c:bubble3D val="0"/>
            <c:spPr>
              <a:solidFill>
                <a:schemeClr val="accent4">
                  <a:lumMod val="60000"/>
                </a:schemeClr>
              </a:solidFill>
              <a:ln>
                <a:noFill/>
              </a:ln>
              <a:effectLst>
                <a:outerShdw blurRad="63500" sx="102000" sy="102000" algn="ctr" rotWithShape="0">
                  <a:prstClr val="black">
                    <a:alpha val="20000"/>
                  </a:prstClr>
                </a:outerShdw>
              </a:effectLst>
            </c:spPr>
          </c:dPt>
          <c:dPt>
            <c:idx val="6"/>
            <c:bubble3D val="0"/>
            <c:spPr>
              <a:solidFill>
                <a:schemeClr val="accent6">
                  <a:lumMod val="80000"/>
                  <a:lumOff val="20000"/>
                </a:schemeClr>
              </a:solidFill>
              <a:ln>
                <a:noFill/>
              </a:ln>
              <a:effectLst>
                <a:outerShdw blurRad="63500" sx="102000" sy="102000" algn="ctr" rotWithShape="0">
                  <a:prstClr val="black">
                    <a:alpha val="20000"/>
                  </a:prstClr>
                </a:outerShdw>
              </a:effectLst>
            </c:spPr>
          </c:dPt>
          <c:dPt>
            <c:idx val="7"/>
            <c:bubble3D val="0"/>
            <c:spPr>
              <a:solidFill>
                <a:schemeClr val="accent5">
                  <a:lumMod val="80000"/>
                  <a:lumOff val="20000"/>
                </a:schemeClr>
              </a:solidFill>
              <a:ln>
                <a:noFill/>
              </a:ln>
              <a:effectLst>
                <a:outerShdw blurRad="63500" sx="102000" sy="102000" algn="ctr" rotWithShape="0">
                  <a:prstClr val="black">
                    <a:alpha val="20000"/>
                  </a:prstClr>
                </a:outerShdw>
              </a:effectLst>
            </c:spPr>
          </c:dPt>
          <c:dPt>
            <c:idx val="8"/>
            <c:bubble3D val="0"/>
            <c:spPr>
              <a:solidFill>
                <a:schemeClr val="accent4">
                  <a:lumMod val="80000"/>
                  <a:lumOff val="20000"/>
                </a:schemeClr>
              </a:solidFill>
              <a:ln>
                <a:noFill/>
              </a:ln>
              <a:effectLst>
                <a:outerShdw blurRad="63500" sx="102000" sy="102000" algn="ctr" rotWithShape="0">
                  <a:prstClr val="black">
                    <a:alpha val="20000"/>
                  </a:prstClr>
                </a:outerShdw>
              </a:effectLst>
            </c:spPr>
          </c:dPt>
          <c:dPt>
            <c:idx val="9"/>
            <c:bubble3D val="0"/>
            <c:spPr>
              <a:solidFill>
                <a:schemeClr val="accent6">
                  <a:lumMod val="80000"/>
                </a:schemeClr>
              </a:solidFill>
              <a:ln>
                <a:noFill/>
              </a:ln>
              <a:effectLst>
                <a:outerShdw blurRad="63500" sx="102000" sy="102000" algn="ctr" rotWithShape="0">
                  <a:prstClr val="black">
                    <a:alpha val="20000"/>
                  </a:prstClr>
                </a:outerShdw>
              </a:effectLst>
            </c:spPr>
          </c:dPt>
          <c:dPt>
            <c:idx val="10"/>
            <c:bubble3D val="0"/>
            <c:spPr>
              <a:solidFill>
                <a:schemeClr val="accent5">
                  <a:lumMod val="80000"/>
                </a:schemeClr>
              </a:solidFill>
              <a:ln>
                <a:noFill/>
              </a:ln>
              <a:effectLst>
                <a:outerShdw blurRad="63500" sx="102000" sy="102000" algn="ctr" rotWithShape="0">
                  <a:prstClr val="black">
                    <a:alpha val="20000"/>
                  </a:prstClr>
                </a:outerShdw>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0"/>
              <c:showBubbleSize val="0"/>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0"/>
              <c:showBubbleSize val="0"/>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0"/>
              <c:showBubbleSize val="0"/>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outEnd"/>
              <c:showLegendKey val="0"/>
              <c:showVal val="0"/>
              <c:showCatName val="1"/>
              <c:showSerName val="0"/>
              <c:showPercent val="0"/>
              <c:showBubbleSize val="0"/>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n-US"/>
                </a:p>
              </c:txPr>
              <c:dLblPos val="outEnd"/>
              <c:showLegendKey val="0"/>
              <c:showVal val="0"/>
              <c:showCatName val="1"/>
              <c:showSerName val="0"/>
              <c:showPercent val="0"/>
              <c:showBubbleSize val="0"/>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en-US"/>
                </a:p>
              </c:txPr>
              <c:dLblPos val="outEnd"/>
              <c:showLegendKey val="0"/>
              <c:showVal val="0"/>
              <c:showCatName val="1"/>
              <c:showSerName val="0"/>
              <c:showPercent val="0"/>
              <c:showBubbleSize val="0"/>
            </c:dLbl>
            <c:dLbl>
              <c:idx val="1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n-lt"/>
                      <a:ea typeface="+mn-ea"/>
                      <a:cs typeface="+mn-cs"/>
                    </a:defRPr>
                  </a:pPr>
                  <a:endParaRPr lang="en-US"/>
                </a:p>
              </c:txPr>
              <c:dLblPos val="outEnd"/>
              <c:showLegendKey val="0"/>
              <c:showVal val="0"/>
              <c:showCatName val="1"/>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Sheet2!$S$3:$S$12</c:f>
              <c:strCache>
                <c:ptCount val="10"/>
                <c:pt idx="0">
                  <c:v>Saudi Arabia  </c:v>
                </c:pt>
                <c:pt idx="1">
                  <c:v>UAE                 </c:v>
                </c:pt>
                <c:pt idx="2">
                  <c:v>Singapore      </c:v>
                </c:pt>
                <c:pt idx="3">
                  <c:v>Hongkong     </c:v>
                </c:pt>
                <c:pt idx="4">
                  <c:v>Qatar             </c:v>
                </c:pt>
                <c:pt idx="5">
                  <c:v>Kuwait           </c:v>
                </c:pt>
                <c:pt idx="6">
                  <c:v>Taiwan          </c:v>
                </c:pt>
                <c:pt idx="7">
                  <c:v>Malaysia      </c:v>
                </c:pt>
                <c:pt idx="8">
                  <c:v>Bahrain        </c:v>
                </c:pt>
                <c:pt idx="9">
                  <c:v>Canada       </c:v>
                </c:pt>
              </c:strCache>
            </c:strRef>
          </c:cat>
          <c:val>
            <c:numRef>
              <c:f>Sheet2!$T$3:$T$12</c:f>
              <c:numCache>
                <c:formatCode>#,##0</c:formatCode>
                <c:ptCount val="10"/>
                <c:pt idx="0">
                  <c:v>377375</c:v>
                </c:pt>
                <c:pt idx="1">
                  <c:v>183480</c:v>
                </c:pt>
                <c:pt idx="2">
                  <c:v>81362</c:v>
                </c:pt>
                <c:pt idx="3">
                  <c:v>68742</c:v>
                </c:pt>
                <c:pt idx="4">
                  <c:v>67103</c:v>
                </c:pt>
                <c:pt idx="5">
                  <c:v>61462</c:v>
                </c:pt>
                <c:pt idx="6">
                  <c:v>55754</c:v>
                </c:pt>
                <c:pt idx="7">
                  <c:v>24829</c:v>
                </c:pt>
                <c:pt idx="8">
                  <c:v>17500</c:v>
                </c:pt>
                <c:pt idx="9">
                  <c:v>17023</c:v>
                </c:pt>
              </c:numCache>
            </c:numRef>
          </c:val>
        </c:ser>
        <c:dLbls>
          <c:dLblPos val="outEnd"/>
          <c:showLegendKey val="0"/>
          <c:showVal val="0"/>
          <c:showCatName val="1"/>
          <c:showSerName val="0"/>
          <c:showPercent val="0"/>
          <c:showBubbleSize val="0"/>
          <c:showLeaderLines val="1"/>
        </c:dLbls>
        <c:gapWidth val="100"/>
        <c:secondPieSize val="75"/>
        <c:serLines>
          <c:spPr>
            <a:ln w="9525" cap="flat" cmpd="sng" algn="ctr">
              <a:solidFill>
                <a:schemeClr val="tx1">
                  <a:lumMod val="35000"/>
                  <a:lumOff val="65000"/>
                </a:schemeClr>
              </a:solidFill>
              <a:prstDash val="solid"/>
              <a:round/>
            </a:ln>
            <a:effectLst/>
          </c:spPr>
        </c:serLines>
      </c:ofPieChart>
      <c:spPr>
        <a:noFill/>
        <a:ln>
          <a:noFill/>
        </a:ln>
        <a:effectLst/>
      </c:spPr>
    </c:plotArea>
    <c:plotVisOnly val="1"/>
    <c:dispBlanksAs val="gap"/>
    <c:showDLblsOverMax val="0"/>
  </c:chart>
  <c:spPr>
    <a:solidFill>
      <a:schemeClr val="bg1">
        <a:lumMod val="95000"/>
      </a:schemeClr>
    </a:solidFill>
    <a:ln w="9525" cap="flat" cmpd="sng" algn="ctr">
      <a:solidFill>
        <a:schemeClr val="bg1"/>
      </a:solidFill>
      <a:prstDash val="solid"/>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Sheet2!$B$3</c:f>
              <c:strCache>
                <c:ptCount val="1"/>
                <c:pt idx="0">
                  <c:v>Female</c:v>
                </c:pt>
              </c:strCache>
            </c:strRef>
          </c:tx>
          <c:spPr>
            <a:solidFill>
              <a:schemeClr val="accent1"/>
            </a:solidFill>
            <a:ln>
              <a:noFill/>
            </a:ln>
            <a:effectLst/>
          </c:spPr>
          <c:invertIfNegative val="0"/>
          <c:cat>
            <c:strRef>
              <c:f>Sheet2!$A$4:$A$93</c:f>
              <c:strCache>
                <c:ptCount val="90"/>
                <c:pt idx="0">
                  <c:v>United Arab Emirates</c:v>
                </c:pt>
                <c:pt idx="1">
                  <c:v>Saudi Arabia</c:v>
                </c:pt>
                <c:pt idx="2">
                  <c:v>Qatar</c:v>
                </c:pt>
                <c:pt idx="3">
                  <c:v>Kuwait</c:v>
                </c:pt>
                <c:pt idx="4">
                  <c:v>Bahrain</c:v>
                </c:pt>
                <c:pt idx="5">
                  <c:v>Brunei Darussalam</c:v>
                </c:pt>
                <c:pt idx="6">
                  <c:v>Canada</c:v>
                </c:pt>
                <c:pt idx="7">
                  <c:v>Oman</c:v>
                </c:pt>
                <c:pt idx="8">
                  <c:v>Malaysia</c:v>
                </c:pt>
                <c:pt idx="9">
                  <c:v>Japan</c:v>
                </c:pt>
                <c:pt idx="10">
                  <c:v>Libya</c:v>
                </c:pt>
                <c:pt idx="11">
                  <c:v>Palau</c:v>
                </c:pt>
                <c:pt idx="12">
                  <c:v>Suriname</c:v>
                </c:pt>
                <c:pt idx="13">
                  <c:v>Australia</c:v>
                </c:pt>
                <c:pt idx="14">
                  <c:v>Jordan</c:v>
                </c:pt>
                <c:pt idx="15">
                  <c:v>Maldives</c:v>
                </c:pt>
                <c:pt idx="16">
                  <c:v>Diego Garcia</c:v>
                </c:pt>
                <c:pt idx="17">
                  <c:v>Angola</c:v>
                </c:pt>
                <c:pt idx="18">
                  <c:v>New Caledonia</c:v>
                </c:pt>
                <c:pt idx="19">
                  <c:v>Papua New Guinea</c:v>
                </c:pt>
                <c:pt idx="20">
                  <c:v>Cayman Islands</c:v>
                </c:pt>
                <c:pt idx="21">
                  <c:v>United States</c:v>
                </c:pt>
                <c:pt idx="22">
                  <c:v>Cyprus</c:v>
                </c:pt>
                <c:pt idx="23">
                  <c:v>Finland</c:v>
                </c:pt>
                <c:pt idx="24">
                  <c:v>Turks And Caicos Islands</c:v>
                </c:pt>
                <c:pt idx="25">
                  <c:v>Morocco</c:v>
                </c:pt>
                <c:pt idx="26">
                  <c:v>American Samoa</c:v>
                </c:pt>
                <c:pt idx="27">
                  <c:v>Macau</c:v>
                </c:pt>
                <c:pt idx="28">
                  <c:v>Micronesia, Federated States Of</c:v>
                </c:pt>
                <c:pt idx="29">
                  <c:v>Russia</c:v>
                </c:pt>
                <c:pt idx="30">
                  <c:v>Singapore</c:v>
                </c:pt>
                <c:pt idx="31">
                  <c:v>Equatorial Guinea</c:v>
                </c:pt>
                <c:pt idx="32">
                  <c:v>Marshall Islands</c:v>
                </c:pt>
                <c:pt idx="33">
                  <c:v>New Zealand</c:v>
                </c:pt>
                <c:pt idx="34">
                  <c:v>Vietnam</c:v>
                </c:pt>
                <c:pt idx="35">
                  <c:v>Cook Islands</c:v>
                </c:pt>
                <c:pt idx="36">
                  <c:v>Zambia</c:v>
                </c:pt>
                <c:pt idx="37">
                  <c:v>Guam</c:v>
                </c:pt>
                <c:pt idx="38">
                  <c:v>Bangladesh</c:v>
                </c:pt>
                <c:pt idx="39">
                  <c:v>Congo</c:v>
                </c:pt>
                <c:pt idx="40">
                  <c:v>Korea South</c:v>
                </c:pt>
                <c:pt idx="41">
                  <c:v>Sudan</c:v>
                </c:pt>
                <c:pt idx="42">
                  <c:v>Taiwan</c:v>
                </c:pt>
                <c:pt idx="43">
                  <c:v>Tanzania, United Republic Of</c:v>
                </c:pt>
                <c:pt idx="44">
                  <c:v>Belarus/Belarussia</c:v>
                </c:pt>
                <c:pt idx="45">
                  <c:v>British Virgin Island</c:v>
                </c:pt>
                <c:pt idx="46">
                  <c:v>Fiji</c:v>
                </c:pt>
                <c:pt idx="47">
                  <c:v>Cambodia</c:v>
                </c:pt>
                <c:pt idx="48">
                  <c:v>Samoa</c:v>
                </c:pt>
                <c:pt idx="49">
                  <c:v>Seychelles</c:v>
                </c:pt>
                <c:pt idx="50">
                  <c:v>Sri Lanka</c:v>
                </c:pt>
                <c:pt idx="51">
                  <c:v>Albania</c:v>
                </c:pt>
                <c:pt idx="52">
                  <c:v>Bermuda</c:v>
                </c:pt>
                <c:pt idx="53">
                  <c:v>Cuba</c:v>
                </c:pt>
                <c:pt idx="54">
                  <c:v>Ghana</c:v>
                </c:pt>
                <c:pt idx="55">
                  <c:v>Greece</c:v>
                </c:pt>
                <c:pt idx="56">
                  <c:v>Kazakhstan</c:v>
                </c:pt>
                <c:pt idx="57">
                  <c:v>Mongolia</c:v>
                </c:pt>
                <c:pt idx="58">
                  <c:v>Pohnpei</c:v>
                </c:pt>
                <c:pt idx="59">
                  <c:v>Swaziland</c:v>
                </c:pt>
                <c:pt idx="60">
                  <c:v>Tonga</c:v>
                </c:pt>
                <c:pt idx="61">
                  <c:v>United Kingdom</c:v>
                </c:pt>
                <c:pt idx="62">
                  <c:v>Uzbekistan</c:v>
                </c:pt>
                <c:pt idx="63">
                  <c:v>Yemen Republic Of</c:v>
                </c:pt>
                <c:pt idx="64">
                  <c:v>Cote D' Ivoire (Ivory Coast)</c:v>
                </c:pt>
                <c:pt idx="65">
                  <c:v>Croatia</c:v>
                </c:pt>
                <c:pt idx="66">
                  <c:v>Denmark</c:v>
                </c:pt>
                <c:pt idx="67">
                  <c:v>Egypt</c:v>
                </c:pt>
                <c:pt idx="68">
                  <c:v>Gabon</c:v>
                </c:pt>
                <c:pt idx="69">
                  <c:v>Greenland</c:v>
                </c:pt>
                <c:pt idx="70">
                  <c:v>Guinea</c:v>
                </c:pt>
                <c:pt idx="71">
                  <c:v>India</c:v>
                </c:pt>
                <c:pt idx="72">
                  <c:v>Indonesia</c:v>
                </c:pt>
                <c:pt idx="73">
                  <c:v>Iran (Islam Republic Of)</c:v>
                </c:pt>
                <c:pt idx="74">
                  <c:v>Latvia</c:v>
                </c:pt>
                <c:pt idx="75">
                  <c:v>Lebanon</c:v>
                </c:pt>
                <c:pt idx="76">
                  <c:v>Mexico</c:v>
                </c:pt>
                <c:pt idx="77">
                  <c:v>Mozambique</c:v>
                </c:pt>
                <c:pt idx="78">
                  <c:v>Not Stated/Not Applicable</c:v>
                </c:pt>
                <c:pt idx="79">
                  <c:v>Panama</c:v>
                </c:pt>
                <c:pt idx="80">
                  <c:v>Romania</c:v>
                </c:pt>
                <c:pt idx="81">
                  <c:v>Rwanda</c:v>
                </c:pt>
                <c:pt idx="82">
                  <c:v>Sao Tome And Principe</c:v>
                </c:pt>
                <c:pt idx="83">
                  <c:v>Solomon Islands</c:v>
                </c:pt>
                <c:pt idx="84">
                  <c:v>Spain</c:v>
                </c:pt>
                <c:pt idx="85">
                  <c:v>Switzerland</c:v>
                </c:pt>
                <c:pt idx="86">
                  <c:v>Turkmenistan</c:v>
                </c:pt>
                <c:pt idx="87">
                  <c:v>Ukraine</c:v>
                </c:pt>
                <c:pt idx="88">
                  <c:v>Uruguay</c:v>
                </c:pt>
                <c:pt idx="89">
                  <c:v>Vanuatu Island</c:v>
                </c:pt>
              </c:strCache>
            </c:strRef>
          </c:cat>
          <c:val>
            <c:numRef>
              <c:f>Sheet2!$B$4:$B$93</c:f>
              <c:numCache>
                <c:formatCode>General</c:formatCode>
                <c:ptCount val="90"/>
                <c:pt idx="0">
                  <c:v>137</c:v>
                </c:pt>
                <c:pt idx="1">
                  <c:v>98</c:v>
                </c:pt>
                <c:pt idx="2">
                  <c:v>66</c:v>
                </c:pt>
                <c:pt idx="3">
                  <c:v>29</c:v>
                </c:pt>
                <c:pt idx="4">
                  <c:v>33</c:v>
                </c:pt>
                <c:pt idx="5">
                  <c:v>30</c:v>
                </c:pt>
                <c:pt idx="6">
                  <c:v>19</c:v>
                </c:pt>
                <c:pt idx="7">
                  <c:v>29</c:v>
                </c:pt>
                <c:pt idx="8">
                  <c:v>7</c:v>
                </c:pt>
                <c:pt idx="9">
                  <c:v>6</c:v>
                </c:pt>
                <c:pt idx="10">
                  <c:v>16</c:v>
                </c:pt>
                <c:pt idx="11">
                  <c:v>20</c:v>
                </c:pt>
                <c:pt idx="12">
                  <c:v>5</c:v>
                </c:pt>
                <c:pt idx="13">
                  <c:v>2</c:v>
                </c:pt>
                <c:pt idx="14">
                  <c:v>8</c:v>
                </c:pt>
                <c:pt idx="15">
                  <c:v>7</c:v>
                </c:pt>
                <c:pt idx="16">
                  <c:v>12</c:v>
                </c:pt>
                <c:pt idx="17">
                  <c:v>8</c:v>
                </c:pt>
                <c:pt idx="18">
                  <c:v>2</c:v>
                </c:pt>
                <c:pt idx="19">
                  <c:v>8</c:v>
                </c:pt>
                <c:pt idx="20">
                  <c:v>10</c:v>
                </c:pt>
                <c:pt idx="21">
                  <c:v>4</c:v>
                </c:pt>
                <c:pt idx="22">
                  <c:v>4</c:v>
                </c:pt>
                <c:pt idx="23">
                  <c:v>1</c:v>
                </c:pt>
                <c:pt idx="24">
                  <c:v>1</c:v>
                </c:pt>
                <c:pt idx="25">
                  <c:v>4</c:v>
                </c:pt>
                <c:pt idx="26">
                  <c:v>3</c:v>
                </c:pt>
                <c:pt idx="27">
                  <c:v>4</c:v>
                </c:pt>
                <c:pt idx="28">
                  <c:v>6</c:v>
                </c:pt>
                <c:pt idx="29">
                  <c:v>3</c:v>
                </c:pt>
                <c:pt idx="30">
                  <c:v>3</c:v>
                </c:pt>
                <c:pt idx="31">
                  <c:v>1</c:v>
                </c:pt>
                <c:pt idx="32">
                  <c:v>5</c:v>
                </c:pt>
                <c:pt idx="33">
                  <c:v>2</c:v>
                </c:pt>
                <c:pt idx="34">
                  <c:v>6</c:v>
                </c:pt>
                <c:pt idx="35">
                  <c:v>6</c:v>
                </c:pt>
                <c:pt idx="36">
                  <c:v>1</c:v>
                </c:pt>
                <c:pt idx="37">
                  <c:v>3</c:v>
                </c:pt>
                <c:pt idx="38">
                  <c:v>3</c:v>
                </c:pt>
                <c:pt idx="39">
                  <c:v>2</c:v>
                </c:pt>
                <c:pt idx="40">
                  <c:v>3</c:v>
                </c:pt>
                <c:pt idx="41">
                  <c:v>2</c:v>
                </c:pt>
                <c:pt idx="42">
                  <c:v>2</c:v>
                </c:pt>
                <c:pt idx="43">
                  <c:v>3</c:v>
                </c:pt>
                <c:pt idx="44">
                  <c:v>1</c:v>
                </c:pt>
                <c:pt idx="45">
                  <c:v>4</c:v>
                </c:pt>
                <c:pt idx="46">
                  <c:v>3</c:v>
                </c:pt>
                <c:pt idx="47">
                  <c:v>2</c:v>
                </c:pt>
                <c:pt idx="48">
                  <c:v>2</c:v>
                </c:pt>
                <c:pt idx="49">
                  <c:v>2</c:v>
                </c:pt>
                <c:pt idx="50">
                  <c:v>1</c:v>
                </c:pt>
                <c:pt idx="51">
                  <c:v>2</c:v>
                </c:pt>
                <c:pt idx="52">
                  <c:v>1</c:v>
                </c:pt>
                <c:pt idx="53">
                  <c:v>2</c:v>
                </c:pt>
                <c:pt idx="54">
                  <c:v>1</c:v>
                </c:pt>
                <c:pt idx="55">
                  <c:v>1</c:v>
                </c:pt>
                <c:pt idx="56">
                  <c:v>2</c:v>
                </c:pt>
                <c:pt idx="57">
                  <c:v>2</c:v>
                </c:pt>
                <c:pt idx="58">
                  <c:v>2</c:v>
                </c:pt>
                <c:pt idx="59">
                  <c:v>2</c:v>
                </c:pt>
                <c:pt idx="60">
                  <c:v>1</c:v>
                </c:pt>
                <c:pt idx="61">
                  <c:v>2</c:v>
                </c:pt>
                <c:pt idx="62">
                  <c:v>1</c:v>
                </c:pt>
                <c:pt idx="63">
                  <c:v>2</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numCache>
            </c:numRef>
          </c:val>
        </c:ser>
        <c:ser>
          <c:idx val="1"/>
          <c:order val="1"/>
          <c:tx>
            <c:strRef>
              <c:f>Sheet2!$C$3</c:f>
              <c:strCache>
                <c:ptCount val="1"/>
                <c:pt idx="0">
                  <c:v>Male</c:v>
                </c:pt>
              </c:strCache>
            </c:strRef>
          </c:tx>
          <c:spPr>
            <a:solidFill>
              <a:schemeClr val="accent2"/>
            </a:solidFill>
            <a:ln>
              <a:noFill/>
            </a:ln>
            <a:effectLst/>
          </c:spPr>
          <c:invertIfNegative val="0"/>
          <c:cat>
            <c:strRef>
              <c:f>Sheet2!$A$4:$A$93</c:f>
              <c:strCache>
                <c:ptCount val="90"/>
                <c:pt idx="0">
                  <c:v>United Arab Emirates</c:v>
                </c:pt>
                <c:pt idx="1">
                  <c:v>Saudi Arabia</c:v>
                </c:pt>
                <c:pt idx="2">
                  <c:v>Qatar</c:v>
                </c:pt>
                <c:pt idx="3">
                  <c:v>Kuwait</c:v>
                </c:pt>
                <c:pt idx="4">
                  <c:v>Bahrain</c:v>
                </c:pt>
                <c:pt idx="5">
                  <c:v>Brunei Darussalam</c:v>
                </c:pt>
                <c:pt idx="6">
                  <c:v>Canada</c:v>
                </c:pt>
                <c:pt idx="7">
                  <c:v>Oman</c:v>
                </c:pt>
                <c:pt idx="8">
                  <c:v>Malaysia</c:v>
                </c:pt>
                <c:pt idx="9">
                  <c:v>Japan</c:v>
                </c:pt>
                <c:pt idx="10">
                  <c:v>Libya</c:v>
                </c:pt>
                <c:pt idx="11">
                  <c:v>Palau</c:v>
                </c:pt>
                <c:pt idx="12">
                  <c:v>Suriname</c:v>
                </c:pt>
                <c:pt idx="13">
                  <c:v>Australia</c:v>
                </c:pt>
                <c:pt idx="14">
                  <c:v>Jordan</c:v>
                </c:pt>
                <c:pt idx="15">
                  <c:v>Maldives</c:v>
                </c:pt>
                <c:pt idx="16">
                  <c:v>Diego Garcia</c:v>
                </c:pt>
                <c:pt idx="17">
                  <c:v>Angola</c:v>
                </c:pt>
                <c:pt idx="18">
                  <c:v>New Caledonia</c:v>
                </c:pt>
                <c:pt idx="19">
                  <c:v>Papua New Guinea</c:v>
                </c:pt>
                <c:pt idx="20">
                  <c:v>Cayman Islands</c:v>
                </c:pt>
                <c:pt idx="21">
                  <c:v>United States</c:v>
                </c:pt>
                <c:pt idx="22">
                  <c:v>Cyprus</c:v>
                </c:pt>
                <c:pt idx="23">
                  <c:v>Finland</c:v>
                </c:pt>
                <c:pt idx="24">
                  <c:v>Turks And Caicos Islands</c:v>
                </c:pt>
                <c:pt idx="25">
                  <c:v>Morocco</c:v>
                </c:pt>
                <c:pt idx="26">
                  <c:v>American Samoa</c:v>
                </c:pt>
                <c:pt idx="27">
                  <c:v>Macau</c:v>
                </c:pt>
                <c:pt idx="28">
                  <c:v>Micronesia, Federated States Of</c:v>
                </c:pt>
                <c:pt idx="29">
                  <c:v>Russia</c:v>
                </c:pt>
                <c:pt idx="30">
                  <c:v>Singapore</c:v>
                </c:pt>
                <c:pt idx="31">
                  <c:v>Equatorial Guinea</c:v>
                </c:pt>
                <c:pt idx="32">
                  <c:v>Marshall Islands</c:v>
                </c:pt>
                <c:pt idx="33">
                  <c:v>New Zealand</c:v>
                </c:pt>
                <c:pt idx="34">
                  <c:v>Vietnam</c:v>
                </c:pt>
                <c:pt idx="35">
                  <c:v>Cook Islands</c:v>
                </c:pt>
                <c:pt idx="36">
                  <c:v>Zambia</c:v>
                </c:pt>
                <c:pt idx="37">
                  <c:v>Guam</c:v>
                </c:pt>
                <c:pt idx="38">
                  <c:v>Bangladesh</c:v>
                </c:pt>
                <c:pt idx="39">
                  <c:v>Congo</c:v>
                </c:pt>
                <c:pt idx="40">
                  <c:v>Korea South</c:v>
                </c:pt>
                <c:pt idx="41">
                  <c:v>Sudan</c:v>
                </c:pt>
                <c:pt idx="42">
                  <c:v>Taiwan</c:v>
                </c:pt>
                <c:pt idx="43">
                  <c:v>Tanzania, United Republic Of</c:v>
                </c:pt>
                <c:pt idx="44">
                  <c:v>Belarus/Belarussia</c:v>
                </c:pt>
                <c:pt idx="45">
                  <c:v>British Virgin Island</c:v>
                </c:pt>
                <c:pt idx="46">
                  <c:v>Fiji</c:v>
                </c:pt>
                <c:pt idx="47">
                  <c:v>Cambodia</c:v>
                </c:pt>
                <c:pt idx="48">
                  <c:v>Samoa</c:v>
                </c:pt>
                <c:pt idx="49">
                  <c:v>Seychelles</c:v>
                </c:pt>
                <c:pt idx="50">
                  <c:v>Sri Lanka</c:v>
                </c:pt>
                <c:pt idx="51">
                  <c:v>Albania</c:v>
                </c:pt>
                <c:pt idx="52">
                  <c:v>Bermuda</c:v>
                </c:pt>
                <c:pt idx="53">
                  <c:v>Cuba</c:v>
                </c:pt>
                <c:pt idx="54">
                  <c:v>Ghana</c:v>
                </c:pt>
                <c:pt idx="55">
                  <c:v>Greece</c:v>
                </c:pt>
                <c:pt idx="56">
                  <c:v>Kazakhstan</c:v>
                </c:pt>
                <c:pt idx="57">
                  <c:v>Mongolia</c:v>
                </c:pt>
                <c:pt idx="58">
                  <c:v>Pohnpei</c:v>
                </c:pt>
                <c:pt idx="59">
                  <c:v>Swaziland</c:v>
                </c:pt>
                <c:pt idx="60">
                  <c:v>Tonga</c:v>
                </c:pt>
                <c:pt idx="61">
                  <c:v>United Kingdom</c:v>
                </c:pt>
                <c:pt idx="62">
                  <c:v>Uzbekistan</c:v>
                </c:pt>
                <c:pt idx="63">
                  <c:v>Yemen Republic Of</c:v>
                </c:pt>
                <c:pt idx="64">
                  <c:v>Cote D' Ivoire (Ivory Coast)</c:v>
                </c:pt>
                <c:pt idx="65">
                  <c:v>Croatia</c:v>
                </c:pt>
                <c:pt idx="66">
                  <c:v>Denmark</c:v>
                </c:pt>
                <c:pt idx="67">
                  <c:v>Egypt</c:v>
                </c:pt>
                <c:pt idx="68">
                  <c:v>Gabon</c:v>
                </c:pt>
                <c:pt idx="69">
                  <c:v>Greenland</c:v>
                </c:pt>
                <c:pt idx="70">
                  <c:v>Guinea</c:v>
                </c:pt>
                <c:pt idx="71">
                  <c:v>India</c:v>
                </c:pt>
                <c:pt idx="72">
                  <c:v>Indonesia</c:v>
                </c:pt>
                <c:pt idx="73">
                  <c:v>Iran (Islam Republic Of)</c:v>
                </c:pt>
                <c:pt idx="74">
                  <c:v>Latvia</c:v>
                </c:pt>
                <c:pt idx="75">
                  <c:v>Lebanon</c:v>
                </c:pt>
                <c:pt idx="76">
                  <c:v>Mexico</c:v>
                </c:pt>
                <c:pt idx="77">
                  <c:v>Mozambique</c:v>
                </c:pt>
                <c:pt idx="78">
                  <c:v>Not Stated/Not Applicable</c:v>
                </c:pt>
                <c:pt idx="79">
                  <c:v>Panama</c:v>
                </c:pt>
                <c:pt idx="80">
                  <c:v>Romania</c:v>
                </c:pt>
                <c:pt idx="81">
                  <c:v>Rwanda</c:v>
                </c:pt>
                <c:pt idx="82">
                  <c:v>Sao Tome And Principe</c:v>
                </c:pt>
                <c:pt idx="83">
                  <c:v>Solomon Islands</c:v>
                </c:pt>
                <c:pt idx="84">
                  <c:v>Spain</c:v>
                </c:pt>
                <c:pt idx="85">
                  <c:v>Switzerland</c:v>
                </c:pt>
                <c:pt idx="86">
                  <c:v>Turkmenistan</c:v>
                </c:pt>
                <c:pt idx="87">
                  <c:v>Ukraine</c:v>
                </c:pt>
                <c:pt idx="88">
                  <c:v>Uruguay</c:v>
                </c:pt>
                <c:pt idx="89">
                  <c:v>Vanuatu Island</c:v>
                </c:pt>
              </c:strCache>
            </c:strRef>
          </c:cat>
          <c:val>
            <c:numRef>
              <c:f>Sheet2!$C$4:$C$93</c:f>
              <c:numCache>
                <c:formatCode>General</c:formatCode>
                <c:ptCount val="90"/>
                <c:pt idx="0">
                  <c:v>137</c:v>
                </c:pt>
                <c:pt idx="1">
                  <c:v>98</c:v>
                </c:pt>
                <c:pt idx="2">
                  <c:v>66</c:v>
                </c:pt>
                <c:pt idx="3">
                  <c:v>29</c:v>
                </c:pt>
                <c:pt idx="4">
                  <c:v>33</c:v>
                </c:pt>
                <c:pt idx="5">
                  <c:v>30</c:v>
                </c:pt>
                <c:pt idx="6">
                  <c:v>19</c:v>
                </c:pt>
                <c:pt idx="7">
                  <c:v>29</c:v>
                </c:pt>
                <c:pt idx="8">
                  <c:v>7</c:v>
                </c:pt>
                <c:pt idx="9">
                  <c:v>6</c:v>
                </c:pt>
                <c:pt idx="10">
                  <c:v>16</c:v>
                </c:pt>
                <c:pt idx="11">
                  <c:v>20</c:v>
                </c:pt>
                <c:pt idx="12">
                  <c:v>5</c:v>
                </c:pt>
                <c:pt idx="13">
                  <c:v>2</c:v>
                </c:pt>
                <c:pt idx="14">
                  <c:v>8</c:v>
                </c:pt>
                <c:pt idx="15">
                  <c:v>7</c:v>
                </c:pt>
                <c:pt idx="16">
                  <c:v>12</c:v>
                </c:pt>
                <c:pt idx="17">
                  <c:v>8</c:v>
                </c:pt>
                <c:pt idx="18">
                  <c:v>2</c:v>
                </c:pt>
                <c:pt idx="19">
                  <c:v>8</c:v>
                </c:pt>
                <c:pt idx="20">
                  <c:v>10</c:v>
                </c:pt>
                <c:pt idx="21">
                  <c:v>4</c:v>
                </c:pt>
                <c:pt idx="22">
                  <c:v>4</c:v>
                </c:pt>
                <c:pt idx="23">
                  <c:v>1</c:v>
                </c:pt>
                <c:pt idx="24">
                  <c:v>1</c:v>
                </c:pt>
                <c:pt idx="25">
                  <c:v>4</c:v>
                </c:pt>
                <c:pt idx="26">
                  <c:v>3</c:v>
                </c:pt>
                <c:pt idx="27">
                  <c:v>4</c:v>
                </c:pt>
                <c:pt idx="28">
                  <c:v>6</c:v>
                </c:pt>
                <c:pt idx="29">
                  <c:v>3</c:v>
                </c:pt>
                <c:pt idx="30">
                  <c:v>3</c:v>
                </c:pt>
                <c:pt idx="31">
                  <c:v>1</c:v>
                </c:pt>
                <c:pt idx="32">
                  <c:v>5</c:v>
                </c:pt>
                <c:pt idx="33">
                  <c:v>2</c:v>
                </c:pt>
                <c:pt idx="34">
                  <c:v>6</c:v>
                </c:pt>
                <c:pt idx="35">
                  <c:v>6</c:v>
                </c:pt>
                <c:pt idx="36">
                  <c:v>1</c:v>
                </c:pt>
                <c:pt idx="37">
                  <c:v>3</c:v>
                </c:pt>
                <c:pt idx="38">
                  <c:v>3</c:v>
                </c:pt>
                <c:pt idx="39">
                  <c:v>2</c:v>
                </c:pt>
                <c:pt idx="40">
                  <c:v>3</c:v>
                </c:pt>
                <c:pt idx="41">
                  <c:v>2</c:v>
                </c:pt>
                <c:pt idx="42">
                  <c:v>2</c:v>
                </c:pt>
                <c:pt idx="43">
                  <c:v>3</c:v>
                </c:pt>
                <c:pt idx="44">
                  <c:v>1</c:v>
                </c:pt>
                <c:pt idx="45">
                  <c:v>4</c:v>
                </c:pt>
                <c:pt idx="46">
                  <c:v>3</c:v>
                </c:pt>
                <c:pt idx="47">
                  <c:v>2</c:v>
                </c:pt>
                <c:pt idx="48">
                  <c:v>2</c:v>
                </c:pt>
                <c:pt idx="49">
                  <c:v>2</c:v>
                </c:pt>
                <c:pt idx="50">
                  <c:v>1</c:v>
                </c:pt>
                <c:pt idx="51">
                  <c:v>2</c:v>
                </c:pt>
                <c:pt idx="52">
                  <c:v>1</c:v>
                </c:pt>
                <c:pt idx="53">
                  <c:v>2</c:v>
                </c:pt>
                <c:pt idx="54">
                  <c:v>1</c:v>
                </c:pt>
                <c:pt idx="55">
                  <c:v>1</c:v>
                </c:pt>
                <c:pt idx="56">
                  <c:v>2</c:v>
                </c:pt>
                <c:pt idx="57">
                  <c:v>2</c:v>
                </c:pt>
                <c:pt idx="58">
                  <c:v>2</c:v>
                </c:pt>
                <c:pt idx="59">
                  <c:v>2</c:v>
                </c:pt>
                <c:pt idx="60">
                  <c:v>1</c:v>
                </c:pt>
                <c:pt idx="61">
                  <c:v>2</c:v>
                </c:pt>
                <c:pt idx="62">
                  <c:v>1</c:v>
                </c:pt>
                <c:pt idx="63">
                  <c:v>2</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numCache>
            </c:numRef>
          </c:val>
        </c:ser>
        <c:dLbls>
          <c:showLegendKey val="0"/>
          <c:showVal val="0"/>
          <c:showCatName val="0"/>
          <c:showSerName val="0"/>
          <c:showPercent val="0"/>
          <c:showBubbleSize val="0"/>
        </c:dLbls>
        <c:gapWidth val="150"/>
        <c:overlap val="100"/>
        <c:axId val="355822816"/>
        <c:axId val="355823208"/>
      </c:barChart>
      <c:catAx>
        <c:axId val="355822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5823208"/>
        <c:crosses val="autoZero"/>
        <c:auto val="1"/>
        <c:lblAlgn val="ctr"/>
        <c:lblOffset val="100"/>
        <c:noMultiLvlLbl val="0"/>
      </c:catAx>
      <c:valAx>
        <c:axId val="3558232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58228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lumMod val="95000"/>
      </a:schemeClr>
    </a:solidFill>
    <a:ln w="9525" cap="flat" cmpd="sng" algn="ctr">
      <a:solidFill>
        <a:schemeClr val="bg1"/>
      </a:solid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bar"/>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4"/>
              <c:layout>
                <c:manualLayout>
                  <c:x val="0"/>
                  <c:y val="-6.9444444444444489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solidFill>
                <a:sysClr val="window" lastClr="FFFFFF"/>
              </a:solidFill>
              <a:ln>
                <a:solidFill>
                  <a:sysClr val="windowText" lastClr="000000">
                    <a:lumMod val="50000"/>
                    <a:lumOff val="50000"/>
                  </a:sys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15:layout/>
              </c:ext>
            </c:extLst>
          </c:dLbls>
          <c:cat>
            <c:strRef>
              <c:f>[1]Sheet2!$R$30:$R$33</c:f>
              <c:strCache>
                <c:ptCount val="4"/>
                <c:pt idx="1">
                  <c:v>Regular</c:v>
                </c:pt>
                <c:pt idx="2">
                  <c:v>Irregular/Undocumented</c:v>
                </c:pt>
                <c:pt idx="3">
                  <c:v>Other Filipinos</c:v>
                </c:pt>
              </c:strCache>
            </c:strRef>
          </c:cat>
          <c:val>
            <c:numRef>
              <c:f>[1]Sheet2!$S$30:$S$33</c:f>
              <c:numCache>
                <c:formatCode>General</c:formatCode>
                <c:ptCount val="4"/>
                <c:pt idx="1">
                  <c:v>159000</c:v>
                </c:pt>
                <c:pt idx="2">
                  <c:v>15000</c:v>
                </c:pt>
                <c:pt idx="3">
                  <c:v>15000</c:v>
                </c:pt>
              </c:numCache>
            </c:numRef>
          </c:val>
        </c:ser>
        <c:dLbls>
          <c:dLblPos val="bestFit"/>
          <c:showLegendKey val="0"/>
          <c:showVal val="0"/>
          <c:showCatName val="0"/>
          <c:showSerName val="0"/>
          <c:showPercent val="0"/>
          <c:showBubbleSize val="0"/>
          <c:showLeaderLines val="0"/>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b"/>
      <c:legendEntry>
        <c:idx val="0"/>
        <c:delete val="1"/>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lumMod val="95000"/>
      </a:schemeClr>
    </a:solidFill>
    <a:ln w="9525" cap="flat" cmpd="sng" algn="ctr">
      <a:solidFill>
        <a:schemeClr val="bg1"/>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cked"/>
        <c:varyColors val="0"/>
        <c:ser>
          <c:idx val="1"/>
          <c:order val="0"/>
          <c:tx>
            <c:strRef>
              <c:f>Sheet2!$B$1</c:f>
              <c:strCache>
                <c:ptCount val="1"/>
                <c:pt idx="0">
                  <c:v>New Hires</c:v>
                </c:pt>
              </c:strCache>
            </c:strRef>
          </c:tx>
          <c:spPr>
            <a:solidFill>
              <a:schemeClr val="accent3"/>
            </a:solidFill>
            <a:ln>
              <a:noFill/>
            </a:ln>
            <a:effectLst/>
          </c:spPr>
          <c:cat>
            <c:numRef>
              <c:f>Sheet2!$A$2:$A$7</c:f>
              <c:numCache>
                <c:formatCode>General</c:formatCode>
                <c:ptCount val="6"/>
                <c:pt idx="0">
                  <c:v>2009</c:v>
                </c:pt>
                <c:pt idx="1">
                  <c:v>2010</c:v>
                </c:pt>
                <c:pt idx="2">
                  <c:v>2011</c:v>
                </c:pt>
                <c:pt idx="3">
                  <c:v>2012</c:v>
                </c:pt>
                <c:pt idx="4">
                  <c:v>2013</c:v>
                </c:pt>
                <c:pt idx="5">
                  <c:v>2014</c:v>
                </c:pt>
              </c:numCache>
            </c:numRef>
          </c:cat>
          <c:val>
            <c:numRef>
              <c:f>Sheet2!$B$2:$B$7</c:f>
              <c:numCache>
                <c:formatCode>#,##0</c:formatCode>
                <c:ptCount val="6"/>
                <c:pt idx="0">
                  <c:v>40713</c:v>
                </c:pt>
                <c:pt idx="1">
                  <c:v>37209</c:v>
                </c:pt>
                <c:pt idx="2">
                  <c:v>44675</c:v>
                </c:pt>
                <c:pt idx="3">
                  <c:v>47078</c:v>
                </c:pt>
                <c:pt idx="4">
                  <c:v>28453</c:v>
                </c:pt>
                <c:pt idx="5">
                  <c:v>24778</c:v>
                </c:pt>
              </c:numCache>
            </c:numRef>
          </c:val>
        </c:ser>
        <c:ser>
          <c:idx val="2"/>
          <c:order val="1"/>
          <c:tx>
            <c:strRef>
              <c:f>Sheet2!$D$1</c:f>
              <c:strCache>
                <c:ptCount val="1"/>
                <c:pt idx="0">
                  <c:v>Rehires</c:v>
                </c:pt>
              </c:strCache>
            </c:strRef>
          </c:tx>
          <c:spPr>
            <a:solidFill>
              <a:schemeClr val="accent5"/>
            </a:solidFill>
            <a:ln>
              <a:noFill/>
            </a:ln>
            <a:effectLst/>
          </c:spPr>
          <c:cat>
            <c:numRef>
              <c:f>Sheet2!$A$2:$A$7</c:f>
              <c:numCache>
                <c:formatCode>General</c:formatCode>
                <c:ptCount val="6"/>
                <c:pt idx="0">
                  <c:v>2009</c:v>
                </c:pt>
                <c:pt idx="1">
                  <c:v>2010</c:v>
                </c:pt>
                <c:pt idx="2">
                  <c:v>2011</c:v>
                </c:pt>
                <c:pt idx="3">
                  <c:v>2012</c:v>
                </c:pt>
                <c:pt idx="4">
                  <c:v>2013</c:v>
                </c:pt>
                <c:pt idx="5">
                  <c:v>2014</c:v>
                </c:pt>
              </c:numCache>
            </c:numRef>
          </c:cat>
          <c:val>
            <c:numRef>
              <c:f>Sheet2!$D$2:$D$7</c:f>
              <c:numCache>
                <c:formatCode>#,##0</c:formatCode>
                <c:ptCount val="6"/>
                <c:pt idx="0">
                  <c:v>48577</c:v>
                </c:pt>
                <c:pt idx="1">
                  <c:v>50604</c:v>
                </c:pt>
                <c:pt idx="2">
                  <c:v>55460</c:v>
                </c:pt>
                <c:pt idx="3">
                  <c:v>57544</c:v>
                </c:pt>
                <c:pt idx="4">
                  <c:v>65742</c:v>
                </c:pt>
                <c:pt idx="5">
                  <c:v>79753</c:v>
                </c:pt>
              </c:numCache>
            </c:numRef>
          </c:val>
        </c:ser>
        <c:dLbls>
          <c:showLegendKey val="0"/>
          <c:showVal val="0"/>
          <c:showCatName val="0"/>
          <c:showSerName val="0"/>
          <c:showPercent val="0"/>
          <c:showBubbleSize val="0"/>
        </c:dLbls>
        <c:axId val="467578912"/>
        <c:axId val="467579304"/>
      </c:areaChart>
      <c:lineChart>
        <c:grouping val="standard"/>
        <c:varyColors val="0"/>
        <c:ser>
          <c:idx val="3"/>
          <c:order val="2"/>
          <c:tx>
            <c:strRef>
              <c:f>Sheet2!$C$1</c:f>
              <c:strCache>
                <c:ptCount val="1"/>
                <c:pt idx="0">
                  <c:v>% Growth Rate (new hires)</c:v>
                </c:pt>
              </c:strCache>
            </c:strRef>
          </c:tx>
          <c:spPr>
            <a:ln w="28575" cap="rnd">
              <a:solidFill>
                <a:schemeClr val="accent1">
                  <a:lumMod val="60000"/>
                </a:schemeClr>
              </a:solidFill>
              <a:round/>
            </a:ln>
            <a:effectLst/>
          </c:spPr>
          <c:cat>
            <c:numRef>
              <c:f>Sheet2!$A$2:$A$7</c:f>
              <c:numCache>
                <c:formatCode>General</c:formatCode>
                <c:ptCount val="6"/>
                <c:pt idx="0">
                  <c:v>2009</c:v>
                </c:pt>
                <c:pt idx="1">
                  <c:v>2010</c:v>
                </c:pt>
                <c:pt idx="2">
                  <c:v>2011</c:v>
                </c:pt>
                <c:pt idx="3">
                  <c:v>2012</c:v>
                </c:pt>
                <c:pt idx="4">
                  <c:v>2013</c:v>
                </c:pt>
                <c:pt idx="5">
                  <c:v>2014</c:v>
                </c:pt>
              </c:numCache>
            </c:numRef>
          </c:cat>
          <c:val>
            <c:numRef>
              <c:f>Sheet2!$C$2:$C$7</c:f>
              <c:numCache>
                <c:formatCode>#,##0.00</c:formatCode>
                <c:ptCount val="6"/>
                <c:pt idx="1">
                  <c:v>-8.6065875764497832</c:v>
                </c:pt>
                <c:pt idx="2">
                  <c:v>20.065038028433982</c:v>
                </c:pt>
                <c:pt idx="3">
                  <c:v>5.3788472299944035</c:v>
                </c:pt>
                <c:pt idx="4">
                  <c:v>-39.56200348358044</c:v>
                </c:pt>
                <c:pt idx="5">
                  <c:v>-12.916036973254139</c:v>
                </c:pt>
              </c:numCache>
            </c:numRef>
          </c:val>
          <c:smooth val="0"/>
        </c:ser>
        <c:ser>
          <c:idx val="0"/>
          <c:order val="3"/>
          <c:tx>
            <c:strRef>
              <c:f>Sheet2!$E$1</c:f>
              <c:strCache>
                <c:ptCount val="1"/>
                <c:pt idx="0">
                  <c:v>% Growth Rate (rehires)</c:v>
                </c:pt>
              </c:strCache>
            </c:strRef>
          </c:tx>
          <c:spPr>
            <a:ln w="28575" cap="rnd">
              <a:solidFill>
                <a:schemeClr val="accent1"/>
              </a:solidFill>
              <a:round/>
            </a:ln>
            <a:effectLst/>
          </c:spPr>
          <c:cat>
            <c:numRef>
              <c:f>Sheet2!$A$2:$A$7</c:f>
              <c:numCache>
                <c:formatCode>General</c:formatCode>
                <c:ptCount val="6"/>
                <c:pt idx="0">
                  <c:v>2009</c:v>
                </c:pt>
                <c:pt idx="1">
                  <c:v>2010</c:v>
                </c:pt>
                <c:pt idx="2">
                  <c:v>2011</c:v>
                </c:pt>
                <c:pt idx="3">
                  <c:v>2012</c:v>
                </c:pt>
                <c:pt idx="4">
                  <c:v>2013</c:v>
                </c:pt>
                <c:pt idx="5">
                  <c:v>2014</c:v>
                </c:pt>
              </c:numCache>
            </c:numRef>
          </c:cat>
          <c:val>
            <c:numRef>
              <c:f>Sheet2!$E$2:$E$7</c:f>
              <c:numCache>
                <c:formatCode>#,##0.00</c:formatCode>
                <c:ptCount val="6"/>
                <c:pt idx="1">
                  <c:v>4.172756654383762</c:v>
                </c:pt>
                <c:pt idx="2">
                  <c:v>9.5960793613153115</c:v>
                </c:pt>
                <c:pt idx="3">
                  <c:v>3.7576631806707539</c:v>
                </c:pt>
                <c:pt idx="4">
                  <c:v>14.246489642708188</c:v>
                </c:pt>
                <c:pt idx="5">
                  <c:v>21.312098810501659</c:v>
                </c:pt>
              </c:numCache>
            </c:numRef>
          </c:val>
          <c:smooth val="0"/>
        </c:ser>
        <c:dLbls>
          <c:showLegendKey val="0"/>
          <c:showVal val="0"/>
          <c:showCatName val="0"/>
          <c:showSerName val="0"/>
          <c:showPercent val="0"/>
          <c:showBubbleSize val="0"/>
        </c:dLbls>
        <c:marker val="1"/>
        <c:smooth val="0"/>
        <c:axId val="467580088"/>
        <c:axId val="467579696"/>
      </c:lineChart>
      <c:catAx>
        <c:axId val="46757891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PH"/>
                  <a:t>Year</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7579304"/>
        <c:crosses val="autoZero"/>
        <c:auto val="1"/>
        <c:lblAlgn val="ctr"/>
        <c:lblOffset val="100"/>
        <c:noMultiLvlLbl val="0"/>
      </c:catAx>
      <c:valAx>
        <c:axId val="4675793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PH"/>
                  <a:t>Employed persons</a:t>
                </a:r>
              </a:p>
            </c:rich>
          </c:tx>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7578912"/>
        <c:crosses val="autoZero"/>
        <c:crossBetween val="between"/>
      </c:valAx>
      <c:valAx>
        <c:axId val="467579696"/>
        <c:scaling>
          <c:orientation val="minMax"/>
        </c:scaling>
        <c:delete val="0"/>
        <c:axPos val="r"/>
        <c:numFmt formatCode="#,##0.00" sourceLinked="1"/>
        <c:majorTickMark val="out"/>
        <c:minorTickMark val="none"/>
        <c:tickLblPos val="nextTo"/>
        <c:crossAx val="467580088"/>
        <c:crosses val="max"/>
        <c:crossBetween val="between"/>
      </c:valAx>
      <c:catAx>
        <c:axId val="467580088"/>
        <c:scaling>
          <c:orientation val="minMax"/>
        </c:scaling>
        <c:delete val="1"/>
        <c:axPos val="b"/>
        <c:numFmt formatCode="General" sourceLinked="1"/>
        <c:majorTickMark val="out"/>
        <c:minorTickMark val="none"/>
        <c:tickLblPos val="nextTo"/>
        <c:crossAx val="467579696"/>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ysClr val="window" lastClr="FFFFFF">
        <a:lumMod val="95000"/>
      </a:sysClr>
    </a:solidFill>
    <a:ln w="9525" cap="flat" cmpd="sng" algn="ctr">
      <a:solidFill>
        <a:sysClr val="window" lastClr="FFFFFF"/>
      </a:solidFill>
      <a:round/>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[Consolidated.xlsx]Sheet2!$I$20</c:f>
              <c:strCache>
                <c:ptCount val="1"/>
                <c:pt idx="0">
                  <c:v># of OFWs Deployed</c:v>
                </c:pt>
              </c:strCache>
            </c:strRef>
          </c:tx>
          <c:spPr>
            <a:solidFill>
              <a:schemeClr val="accent1"/>
            </a:solidFill>
            <a:ln>
              <a:noFill/>
            </a:ln>
            <a:effectLst/>
          </c:spPr>
          <c:invertIfNegative val="0"/>
          <c:cat>
            <c:strRef>
              <c:f>[1]Sheet2!$H$21:$H$28</c:f>
              <c:strCache>
                <c:ptCount val="8"/>
                <c:pt idx="0">
                  <c:v>Agricultural, Animal Husbandry &amp; Forestry Workers</c:v>
                </c:pt>
                <c:pt idx="1">
                  <c:v>Administrative &amp; Managerial Workers</c:v>
                </c:pt>
                <c:pt idx="2">
                  <c:v>Others (NEC)</c:v>
                </c:pt>
                <c:pt idx="3">
                  <c:v>Sales Workers</c:v>
                </c:pt>
                <c:pt idx="4">
                  <c:v>Clerical &amp; Related Workers</c:v>
                </c:pt>
                <c:pt idx="5">
                  <c:v>Professional Technical &amp; Related Workers</c:v>
                </c:pt>
                <c:pt idx="6">
                  <c:v>Production &amp; Related Workers Transport Equipment, Operators &amp; Laborers</c:v>
                </c:pt>
                <c:pt idx="7">
                  <c:v>Service Workers</c:v>
                </c:pt>
              </c:strCache>
            </c:strRef>
          </c:cat>
          <c:val>
            <c:numRef>
              <c:f>[1]Sheet2!$I$21:$I$28</c:f>
              <c:numCache>
                <c:formatCode>General</c:formatCode>
                <c:ptCount val="8"/>
                <c:pt idx="0">
                  <c:v>10</c:v>
                </c:pt>
                <c:pt idx="1">
                  <c:v>159</c:v>
                </c:pt>
                <c:pt idx="2">
                  <c:v>197</c:v>
                </c:pt>
                <c:pt idx="3">
                  <c:v>964</c:v>
                </c:pt>
                <c:pt idx="4" formatCode="#,##0">
                  <c:v>1340</c:v>
                </c:pt>
                <c:pt idx="5" formatCode="#,##0">
                  <c:v>3101</c:v>
                </c:pt>
                <c:pt idx="6" formatCode="#,##0">
                  <c:v>6986</c:v>
                </c:pt>
                <c:pt idx="7" formatCode="#,##0">
                  <c:v>12021</c:v>
                </c:pt>
              </c:numCache>
            </c:numRef>
          </c:val>
        </c:ser>
        <c:dLbls>
          <c:showLegendKey val="0"/>
          <c:showVal val="0"/>
          <c:showCatName val="0"/>
          <c:showSerName val="0"/>
          <c:showPercent val="0"/>
          <c:showBubbleSize val="0"/>
        </c:dLbls>
        <c:gapWidth val="46"/>
        <c:axId val="468291696"/>
        <c:axId val="468291304"/>
      </c:barChart>
      <c:catAx>
        <c:axId val="46829169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PH"/>
                  <a:t>Skills category</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8291304"/>
        <c:crosses val="autoZero"/>
        <c:auto val="1"/>
        <c:lblAlgn val="ctr"/>
        <c:lblOffset val="100"/>
        <c:noMultiLvlLbl val="0"/>
      </c:catAx>
      <c:valAx>
        <c:axId val="468291304"/>
        <c:scaling>
          <c:orientation val="minMax"/>
        </c:scaling>
        <c:delete val="0"/>
        <c:axPos val="b"/>
        <c:majorGridlines>
          <c:spPr>
            <a:ln w="9525" cap="flat" cmpd="sng" algn="ctr">
              <a:solidFill>
                <a:schemeClr val="tx1">
                  <a:lumMod val="15000"/>
                  <a:lumOff val="85000"/>
                </a:schemeClr>
              </a:solidFill>
              <a:prstDash val="sysDot"/>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PH"/>
                  <a:t>Employed persons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8291696"/>
        <c:crosses val="autoZero"/>
        <c:crossBetween val="between"/>
      </c:valAx>
      <c:spPr>
        <a:noFill/>
        <a:ln>
          <a:noFill/>
        </a:ln>
        <a:effectLst/>
      </c:spPr>
    </c:plotArea>
    <c:plotVisOnly val="1"/>
    <c:dispBlanksAs val="gap"/>
    <c:showDLblsOverMax val="0"/>
  </c:chart>
  <c:spPr>
    <a:solidFill>
      <a:schemeClr val="bg1">
        <a:lumMod val="95000"/>
      </a:schemeClr>
    </a:solidFill>
    <a:ln w="9525" cap="flat" cmpd="sng" algn="ctr">
      <a:solidFill>
        <a:schemeClr val="bg1"/>
      </a:solid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solidFill>
              <a:ln>
                <a:noFill/>
              </a:ln>
              <a:effectLst>
                <a:outerShdw blurRad="254000" sx="102000" sy="102000" algn="ctr" rotWithShape="0">
                  <a:prstClr val="black">
                    <a:alpha val="20000"/>
                  </a:prstClr>
                </a:outerShdw>
              </a:effectLst>
            </c:spPr>
          </c:dPt>
          <c:dPt>
            <c:idx val="1"/>
            <c:bubble3D val="0"/>
            <c:spPr>
              <a:solidFill>
                <a:schemeClr val="accent5"/>
              </a:solidFill>
              <a:ln>
                <a:noFill/>
              </a:ln>
              <a:effectLst>
                <a:outerShdw blurRad="254000" sx="102000" sy="102000" algn="ctr" rotWithShape="0">
                  <a:prstClr val="black">
                    <a:alpha val="20000"/>
                  </a:prstClr>
                </a:outerShdw>
              </a:effectLst>
            </c:spPr>
          </c:dPt>
          <c:dPt>
            <c:idx val="2"/>
            <c:bubble3D val="0"/>
            <c:spPr>
              <a:solidFill>
                <a:schemeClr val="accent4"/>
              </a:solidFill>
              <a:ln>
                <a:noFill/>
              </a:ln>
              <a:effectLst>
                <a:outerShdw blurRad="254000" sx="102000" sy="102000" algn="ctr" rotWithShape="0">
                  <a:prstClr val="black">
                    <a:alpha val="20000"/>
                  </a:prstClr>
                </a:outerShdw>
              </a:effectLst>
            </c:spPr>
          </c:dPt>
          <c:dPt>
            <c:idx val="3"/>
            <c:bubble3D val="0"/>
            <c:spPr>
              <a:solidFill>
                <a:schemeClr val="accent6">
                  <a:lumMod val="60000"/>
                </a:schemeClr>
              </a:solidFill>
              <a:ln>
                <a:noFill/>
              </a:ln>
              <a:effectLst>
                <a:outerShdw blurRad="254000" sx="102000" sy="102000" algn="ctr" rotWithShape="0">
                  <a:prstClr val="black">
                    <a:alpha val="20000"/>
                  </a:prstClr>
                </a:outerShdw>
              </a:effectLst>
            </c:spPr>
          </c:dPt>
          <c:dPt>
            <c:idx val="4"/>
            <c:bubble3D val="0"/>
            <c:spPr>
              <a:solidFill>
                <a:schemeClr val="accent5">
                  <a:lumMod val="60000"/>
                </a:schemeClr>
              </a:solidFill>
              <a:ln>
                <a:noFill/>
              </a:ln>
              <a:effectLst>
                <a:outerShdw blurRad="254000" sx="102000" sy="102000" algn="ctr" rotWithShape="0">
                  <a:prstClr val="black">
                    <a:alpha val="20000"/>
                  </a:prstClr>
                </a:outerShdw>
              </a:effectLst>
            </c:spPr>
          </c:dPt>
          <c:dPt>
            <c:idx val="5"/>
            <c:bubble3D val="0"/>
            <c:spPr>
              <a:solidFill>
                <a:schemeClr val="accent4">
                  <a:lumMod val="60000"/>
                </a:schemeClr>
              </a:solidFill>
              <a:ln>
                <a:noFill/>
              </a:ln>
              <a:effectLst>
                <a:outerShdw blurRad="254000" sx="102000" sy="102000" algn="ctr" rotWithShape="0">
                  <a:prstClr val="black">
                    <a:alpha val="20000"/>
                  </a:prstClr>
                </a:outerShdw>
              </a:effectLst>
            </c:spPr>
          </c:dPt>
          <c:dPt>
            <c:idx val="6"/>
            <c:bubble3D val="0"/>
            <c:spPr>
              <a:solidFill>
                <a:schemeClr val="accent6">
                  <a:lumMod val="80000"/>
                  <a:lumOff val="20000"/>
                </a:schemeClr>
              </a:solidFill>
              <a:ln>
                <a:noFill/>
              </a:ln>
              <a:effectLst>
                <a:outerShdw blurRad="254000" sx="102000" sy="102000" algn="ctr" rotWithShape="0">
                  <a:prstClr val="black">
                    <a:alpha val="20000"/>
                  </a:prstClr>
                </a:outerShdw>
              </a:effectLst>
            </c:spPr>
          </c:dPt>
          <c:dPt>
            <c:idx val="7"/>
            <c:bubble3D val="0"/>
            <c:spPr>
              <a:solidFill>
                <a:schemeClr val="accent5">
                  <a:lumMod val="80000"/>
                  <a:lumOff val="20000"/>
                </a:schemeClr>
              </a:solidFill>
              <a:ln>
                <a:noFill/>
              </a:ln>
              <a:effectLst>
                <a:outerShdw blurRad="254000" sx="102000" sy="102000" algn="ctr" rotWithShape="0">
                  <a:prstClr val="black">
                    <a:alpha val="20000"/>
                  </a:prstClr>
                </a:outerShdw>
              </a:effectLst>
            </c:spPr>
          </c:dPt>
          <c:dPt>
            <c:idx val="8"/>
            <c:bubble3D val="0"/>
            <c:spPr>
              <a:solidFill>
                <a:schemeClr val="accent4">
                  <a:lumMod val="80000"/>
                  <a:lumOff val="20000"/>
                </a:schemeClr>
              </a:solidFill>
              <a:ln>
                <a:noFill/>
              </a:ln>
              <a:effectLst>
                <a:outerShdw blurRad="254000" sx="102000" sy="102000" algn="ctr" rotWithShape="0">
                  <a:prstClr val="black">
                    <a:alpha val="20000"/>
                  </a:prstClr>
                </a:outerShdw>
              </a:effectLst>
            </c:spPr>
          </c:dPt>
          <c:dPt>
            <c:idx val="9"/>
            <c:bubble3D val="0"/>
            <c:spPr>
              <a:solidFill>
                <a:schemeClr val="accent6">
                  <a:lumMod val="80000"/>
                </a:schemeClr>
              </a:solidFill>
              <a:ln>
                <a:noFill/>
              </a:ln>
              <a:effectLst>
                <a:outerShdw blurRad="254000" sx="102000" sy="102000" algn="ctr" rotWithShape="0">
                  <a:prstClr val="black">
                    <a:alpha val="20000"/>
                  </a:prstClr>
                </a:outerShdw>
              </a:effectLst>
            </c:spPr>
          </c:dPt>
          <c:dLbls>
            <c:delete val="1"/>
          </c:dLbls>
          <c:cat>
            <c:strRef>
              <c:f>Sheet1!$A$4:$A$13</c:f>
              <c:strCache>
                <c:ptCount val="10"/>
                <c:pt idx="0">
                  <c:v>Saudi Arabia</c:v>
                </c:pt>
                <c:pt idx="1">
                  <c:v>Kuwait</c:v>
                </c:pt>
                <c:pt idx="2">
                  <c:v>Hongkong</c:v>
                </c:pt>
                <c:pt idx="3">
                  <c:v>UAE</c:v>
                </c:pt>
                <c:pt idx="4">
                  <c:v>Singapore</c:v>
                </c:pt>
                <c:pt idx="5">
                  <c:v>Malaysia</c:v>
                </c:pt>
                <c:pt idx="6">
                  <c:v>Qatar</c:v>
                </c:pt>
                <c:pt idx="7">
                  <c:v>Bahrain</c:v>
                </c:pt>
                <c:pt idx="8">
                  <c:v>Oman</c:v>
                </c:pt>
                <c:pt idx="9">
                  <c:v>Cyprus</c:v>
                </c:pt>
              </c:strCache>
            </c:strRef>
          </c:cat>
          <c:val>
            <c:numRef>
              <c:f>Sheet1!$B$4:$B$13</c:f>
              <c:numCache>
                <c:formatCode>#,##0</c:formatCode>
                <c:ptCount val="10"/>
                <c:pt idx="0">
                  <c:v>6954</c:v>
                </c:pt>
                <c:pt idx="1">
                  <c:v>14087</c:v>
                </c:pt>
                <c:pt idx="2">
                  <c:v>24998</c:v>
                </c:pt>
                <c:pt idx="3">
                  <c:v>10558</c:v>
                </c:pt>
                <c:pt idx="4">
                  <c:v>1405</c:v>
                </c:pt>
                <c:pt idx="5" formatCode="General">
                  <c:v>366</c:v>
                </c:pt>
                <c:pt idx="6">
                  <c:v>6376</c:v>
                </c:pt>
                <c:pt idx="7">
                  <c:v>1095</c:v>
                </c:pt>
                <c:pt idx="8">
                  <c:v>1098</c:v>
                </c:pt>
                <c:pt idx="9">
                  <c:v>1409</c:v>
                </c:pt>
              </c:numCache>
            </c:numRef>
          </c:val>
        </c:ser>
        <c:ser>
          <c:idx val="1"/>
          <c:order val="1"/>
          <c:dPt>
            <c:idx val="0"/>
            <c:bubble3D val="0"/>
            <c:spPr>
              <a:solidFill>
                <a:schemeClr val="accent6"/>
              </a:solidFill>
              <a:ln>
                <a:noFill/>
              </a:ln>
              <a:effectLst>
                <a:outerShdw blurRad="254000" sx="102000" sy="102000" algn="ctr" rotWithShape="0">
                  <a:prstClr val="black">
                    <a:alpha val="20000"/>
                  </a:prstClr>
                </a:outerShdw>
              </a:effectLst>
            </c:spPr>
          </c:dPt>
          <c:dPt>
            <c:idx val="1"/>
            <c:bubble3D val="0"/>
            <c:spPr>
              <a:solidFill>
                <a:schemeClr val="accent5"/>
              </a:solidFill>
              <a:ln>
                <a:noFill/>
              </a:ln>
              <a:effectLst>
                <a:outerShdw blurRad="254000" sx="102000" sy="102000" algn="ctr" rotWithShape="0">
                  <a:prstClr val="black">
                    <a:alpha val="20000"/>
                  </a:prstClr>
                </a:outerShdw>
              </a:effectLst>
            </c:spPr>
          </c:dPt>
          <c:dPt>
            <c:idx val="2"/>
            <c:bubble3D val="0"/>
            <c:spPr>
              <a:solidFill>
                <a:schemeClr val="accent4"/>
              </a:solidFill>
              <a:ln>
                <a:noFill/>
              </a:ln>
              <a:effectLst>
                <a:outerShdw blurRad="254000" sx="102000" sy="102000" algn="ctr" rotWithShape="0">
                  <a:prstClr val="black">
                    <a:alpha val="20000"/>
                  </a:prstClr>
                </a:outerShdw>
              </a:effectLst>
            </c:spPr>
          </c:dPt>
          <c:dPt>
            <c:idx val="3"/>
            <c:bubble3D val="0"/>
            <c:spPr>
              <a:solidFill>
                <a:schemeClr val="accent6">
                  <a:lumMod val="60000"/>
                </a:schemeClr>
              </a:solidFill>
              <a:ln>
                <a:noFill/>
              </a:ln>
              <a:effectLst>
                <a:outerShdw blurRad="254000" sx="102000" sy="102000" algn="ctr" rotWithShape="0">
                  <a:prstClr val="black">
                    <a:alpha val="20000"/>
                  </a:prstClr>
                </a:outerShdw>
              </a:effectLst>
            </c:spPr>
          </c:dPt>
          <c:dPt>
            <c:idx val="4"/>
            <c:bubble3D val="0"/>
            <c:spPr>
              <a:solidFill>
                <a:schemeClr val="accent5">
                  <a:lumMod val="60000"/>
                </a:schemeClr>
              </a:solidFill>
              <a:ln>
                <a:noFill/>
              </a:ln>
              <a:effectLst>
                <a:outerShdw blurRad="254000" sx="102000" sy="102000" algn="ctr" rotWithShape="0">
                  <a:prstClr val="black">
                    <a:alpha val="20000"/>
                  </a:prstClr>
                </a:outerShdw>
              </a:effectLst>
            </c:spPr>
          </c:dPt>
          <c:dPt>
            <c:idx val="5"/>
            <c:bubble3D val="0"/>
            <c:spPr>
              <a:solidFill>
                <a:schemeClr val="accent4">
                  <a:lumMod val="60000"/>
                </a:schemeClr>
              </a:solidFill>
              <a:ln>
                <a:noFill/>
              </a:ln>
              <a:effectLst>
                <a:outerShdw blurRad="254000" sx="102000" sy="102000" algn="ctr" rotWithShape="0">
                  <a:prstClr val="black">
                    <a:alpha val="20000"/>
                  </a:prstClr>
                </a:outerShdw>
              </a:effectLst>
            </c:spPr>
          </c:dPt>
          <c:dPt>
            <c:idx val="6"/>
            <c:bubble3D val="0"/>
            <c:spPr>
              <a:solidFill>
                <a:schemeClr val="accent6">
                  <a:lumMod val="80000"/>
                  <a:lumOff val="20000"/>
                </a:schemeClr>
              </a:solidFill>
              <a:ln>
                <a:noFill/>
              </a:ln>
              <a:effectLst>
                <a:outerShdw blurRad="254000" sx="102000" sy="102000" algn="ctr" rotWithShape="0">
                  <a:prstClr val="black">
                    <a:alpha val="20000"/>
                  </a:prstClr>
                </a:outerShdw>
              </a:effectLst>
            </c:spPr>
          </c:dPt>
          <c:dPt>
            <c:idx val="7"/>
            <c:bubble3D val="0"/>
            <c:spPr>
              <a:solidFill>
                <a:schemeClr val="accent5">
                  <a:lumMod val="80000"/>
                  <a:lumOff val="20000"/>
                </a:schemeClr>
              </a:solidFill>
              <a:ln>
                <a:noFill/>
              </a:ln>
              <a:effectLst>
                <a:outerShdw blurRad="254000" sx="102000" sy="102000" algn="ctr" rotWithShape="0">
                  <a:prstClr val="black">
                    <a:alpha val="20000"/>
                  </a:prstClr>
                </a:outerShdw>
              </a:effectLst>
            </c:spPr>
          </c:dPt>
          <c:dPt>
            <c:idx val="8"/>
            <c:bubble3D val="0"/>
            <c:spPr>
              <a:solidFill>
                <a:schemeClr val="accent4">
                  <a:lumMod val="80000"/>
                  <a:lumOff val="20000"/>
                </a:schemeClr>
              </a:solidFill>
              <a:ln>
                <a:noFill/>
              </a:ln>
              <a:effectLst>
                <a:outerShdw blurRad="254000" sx="102000" sy="102000" algn="ctr" rotWithShape="0">
                  <a:prstClr val="black">
                    <a:alpha val="20000"/>
                  </a:prstClr>
                </a:outerShdw>
              </a:effectLst>
            </c:spPr>
          </c:dPt>
          <c:dPt>
            <c:idx val="9"/>
            <c:bubble3D val="0"/>
            <c:spPr>
              <a:solidFill>
                <a:schemeClr val="accent6">
                  <a:lumMod val="80000"/>
                </a:schemeClr>
              </a:solidFill>
              <a:ln>
                <a:noFill/>
              </a:ln>
              <a:effectLst>
                <a:outerShdw blurRad="254000" sx="102000" sy="102000" algn="ctr" rotWithShape="0">
                  <a:prstClr val="black">
                    <a:alpha val="20000"/>
                  </a:prstClr>
                </a:outerShdw>
              </a:effectLst>
            </c:spPr>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dk1">
                      <a:lumMod val="50000"/>
                      <a:lumOff val="50000"/>
                    </a:schemeClr>
                  </a:solidFill>
                  <a:prstDash val="solid"/>
                  <a:round/>
                </a:ln>
                <a:effectLst/>
              </c:spPr>
            </c:leaderLines>
            <c:extLst>
              <c:ext xmlns:c15="http://schemas.microsoft.com/office/drawing/2012/chart" uri="{CE6537A1-D6FC-4f65-9D91-7224C49458BB}"/>
            </c:extLst>
          </c:dLbls>
          <c:cat>
            <c:strRef>
              <c:f>Sheet1!$A$4:$A$13</c:f>
              <c:strCache>
                <c:ptCount val="10"/>
                <c:pt idx="0">
                  <c:v>Saudi Arabia</c:v>
                </c:pt>
                <c:pt idx="1">
                  <c:v>Kuwait</c:v>
                </c:pt>
                <c:pt idx="2">
                  <c:v>Hongkong</c:v>
                </c:pt>
                <c:pt idx="3">
                  <c:v>UAE</c:v>
                </c:pt>
                <c:pt idx="4">
                  <c:v>Singapore</c:v>
                </c:pt>
                <c:pt idx="5">
                  <c:v>Malaysia</c:v>
                </c:pt>
                <c:pt idx="6">
                  <c:v>Qatar</c:v>
                </c:pt>
                <c:pt idx="7">
                  <c:v>Bahrain</c:v>
                </c:pt>
                <c:pt idx="8">
                  <c:v>Oman</c:v>
                </c:pt>
                <c:pt idx="9">
                  <c:v>Cyprus</c:v>
                </c:pt>
              </c:strCache>
            </c:strRef>
          </c:cat>
          <c:val>
            <c:numRef>
              <c:f>Sheet1!$C$4:$C$13</c:f>
              <c:numCache>
                <c:formatCode>#,##0</c:formatCode>
                <c:ptCount val="10"/>
                <c:pt idx="0">
                  <c:v>11582</c:v>
                </c:pt>
                <c:pt idx="1">
                  <c:v>21554</c:v>
                </c:pt>
                <c:pt idx="2">
                  <c:v>28602</c:v>
                </c:pt>
                <c:pt idx="3">
                  <c:v>13184</c:v>
                </c:pt>
                <c:pt idx="4">
                  <c:v>2848</c:v>
                </c:pt>
                <c:pt idx="5">
                  <c:v>1059</c:v>
                </c:pt>
                <c:pt idx="6">
                  <c:v>9937</c:v>
                </c:pt>
                <c:pt idx="7">
                  <c:v>1714</c:v>
                </c:pt>
                <c:pt idx="8">
                  <c:v>1564</c:v>
                </c:pt>
                <c:pt idx="9">
                  <c:v>1549</c:v>
                </c:pt>
              </c:numCache>
            </c:numRef>
          </c:val>
        </c:ser>
        <c:ser>
          <c:idx val="2"/>
          <c:order val="2"/>
          <c:dPt>
            <c:idx val="0"/>
            <c:bubble3D val="0"/>
            <c:spPr>
              <a:solidFill>
                <a:schemeClr val="accent6"/>
              </a:solidFill>
              <a:ln>
                <a:noFill/>
              </a:ln>
              <a:effectLst>
                <a:outerShdw blurRad="254000" sx="102000" sy="102000" algn="ctr" rotWithShape="0">
                  <a:prstClr val="black">
                    <a:alpha val="20000"/>
                  </a:prstClr>
                </a:outerShdw>
              </a:effectLst>
            </c:spPr>
          </c:dPt>
          <c:dPt>
            <c:idx val="1"/>
            <c:bubble3D val="0"/>
            <c:spPr>
              <a:solidFill>
                <a:schemeClr val="accent5"/>
              </a:solidFill>
              <a:ln>
                <a:noFill/>
              </a:ln>
              <a:effectLst>
                <a:outerShdw blurRad="254000" sx="102000" sy="102000" algn="ctr" rotWithShape="0">
                  <a:prstClr val="black">
                    <a:alpha val="20000"/>
                  </a:prstClr>
                </a:outerShdw>
              </a:effectLst>
            </c:spPr>
          </c:dPt>
          <c:dPt>
            <c:idx val="2"/>
            <c:bubble3D val="0"/>
            <c:spPr>
              <a:solidFill>
                <a:schemeClr val="accent4"/>
              </a:solidFill>
              <a:ln>
                <a:noFill/>
              </a:ln>
              <a:effectLst>
                <a:outerShdw blurRad="254000" sx="102000" sy="102000" algn="ctr" rotWithShape="0">
                  <a:prstClr val="black">
                    <a:alpha val="20000"/>
                  </a:prstClr>
                </a:outerShdw>
              </a:effectLst>
            </c:spPr>
          </c:dPt>
          <c:dPt>
            <c:idx val="3"/>
            <c:bubble3D val="0"/>
            <c:spPr>
              <a:solidFill>
                <a:schemeClr val="accent6">
                  <a:lumMod val="60000"/>
                </a:schemeClr>
              </a:solidFill>
              <a:ln>
                <a:noFill/>
              </a:ln>
              <a:effectLst>
                <a:outerShdw blurRad="254000" sx="102000" sy="102000" algn="ctr" rotWithShape="0">
                  <a:prstClr val="black">
                    <a:alpha val="20000"/>
                  </a:prstClr>
                </a:outerShdw>
              </a:effectLst>
            </c:spPr>
          </c:dPt>
          <c:dPt>
            <c:idx val="4"/>
            <c:bubble3D val="0"/>
            <c:spPr>
              <a:solidFill>
                <a:schemeClr val="accent5">
                  <a:lumMod val="60000"/>
                </a:schemeClr>
              </a:solidFill>
              <a:ln>
                <a:noFill/>
              </a:ln>
              <a:effectLst>
                <a:outerShdw blurRad="254000" sx="102000" sy="102000" algn="ctr" rotWithShape="0">
                  <a:prstClr val="black">
                    <a:alpha val="20000"/>
                  </a:prstClr>
                </a:outerShdw>
              </a:effectLst>
            </c:spPr>
          </c:dPt>
          <c:dPt>
            <c:idx val="5"/>
            <c:bubble3D val="0"/>
            <c:spPr>
              <a:solidFill>
                <a:schemeClr val="accent4">
                  <a:lumMod val="60000"/>
                </a:schemeClr>
              </a:solidFill>
              <a:ln>
                <a:noFill/>
              </a:ln>
              <a:effectLst>
                <a:outerShdw blurRad="254000" sx="102000" sy="102000" algn="ctr" rotWithShape="0">
                  <a:prstClr val="black">
                    <a:alpha val="20000"/>
                  </a:prstClr>
                </a:outerShdw>
              </a:effectLst>
            </c:spPr>
          </c:dPt>
          <c:dPt>
            <c:idx val="6"/>
            <c:bubble3D val="0"/>
            <c:spPr>
              <a:solidFill>
                <a:schemeClr val="accent6">
                  <a:lumMod val="80000"/>
                  <a:lumOff val="20000"/>
                </a:schemeClr>
              </a:solidFill>
              <a:ln>
                <a:noFill/>
              </a:ln>
              <a:effectLst>
                <a:outerShdw blurRad="254000" sx="102000" sy="102000" algn="ctr" rotWithShape="0">
                  <a:prstClr val="black">
                    <a:alpha val="20000"/>
                  </a:prstClr>
                </a:outerShdw>
              </a:effectLst>
            </c:spPr>
          </c:dPt>
          <c:dPt>
            <c:idx val="7"/>
            <c:bubble3D val="0"/>
            <c:spPr>
              <a:solidFill>
                <a:schemeClr val="accent5">
                  <a:lumMod val="80000"/>
                  <a:lumOff val="20000"/>
                </a:schemeClr>
              </a:solidFill>
              <a:ln>
                <a:noFill/>
              </a:ln>
              <a:effectLst>
                <a:outerShdw blurRad="254000" sx="102000" sy="102000" algn="ctr" rotWithShape="0">
                  <a:prstClr val="black">
                    <a:alpha val="20000"/>
                  </a:prstClr>
                </a:outerShdw>
              </a:effectLst>
            </c:spPr>
          </c:dPt>
          <c:dPt>
            <c:idx val="8"/>
            <c:bubble3D val="0"/>
            <c:spPr>
              <a:solidFill>
                <a:schemeClr val="accent4">
                  <a:lumMod val="80000"/>
                  <a:lumOff val="20000"/>
                </a:schemeClr>
              </a:solidFill>
              <a:ln>
                <a:noFill/>
              </a:ln>
              <a:effectLst>
                <a:outerShdw blurRad="254000" sx="102000" sy="102000" algn="ctr" rotWithShape="0">
                  <a:prstClr val="black">
                    <a:alpha val="20000"/>
                  </a:prstClr>
                </a:outerShdw>
              </a:effectLst>
            </c:spPr>
          </c:dPt>
          <c:dPt>
            <c:idx val="9"/>
            <c:bubble3D val="0"/>
            <c:spPr>
              <a:solidFill>
                <a:schemeClr val="accent6">
                  <a:lumMod val="80000"/>
                </a:schemeClr>
              </a:solidFill>
              <a:ln>
                <a:noFill/>
              </a:ln>
              <a:effectLst>
                <a:outerShdw blurRad="254000" sx="102000" sy="102000" algn="ctr" rotWithShape="0">
                  <a:prstClr val="black">
                    <a:alpha val="20000"/>
                  </a:prstClr>
                </a:outerShdw>
              </a:effectLst>
            </c:spPr>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dk1">
                      <a:lumMod val="50000"/>
                      <a:lumOff val="50000"/>
                    </a:schemeClr>
                  </a:solidFill>
                  <a:prstDash val="solid"/>
                  <a:round/>
                </a:ln>
                <a:effectLst/>
              </c:spPr>
            </c:leaderLines>
            <c:extLst>
              <c:ext xmlns:c15="http://schemas.microsoft.com/office/drawing/2012/chart" uri="{CE6537A1-D6FC-4f65-9D91-7224C49458BB}"/>
            </c:extLst>
          </c:dLbls>
          <c:cat>
            <c:strRef>
              <c:f>Sheet1!$A$4:$A$13</c:f>
              <c:strCache>
                <c:ptCount val="10"/>
                <c:pt idx="0">
                  <c:v>Saudi Arabia</c:v>
                </c:pt>
                <c:pt idx="1">
                  <c:v>Kuwait</c:v>
                </c:pt>
                <c:pt idx="2">
                  <c:v>Hongkong</c:v>
                </c:pt>
                <c:pt idx="3">
                  <c:v>UAE</c:v>
                </c:pt>
                <c:pt idx="4">
                  <c:v>Singapore</c:v>
                </c:pt>
                <c:pt idx="5">
                  <c:v>Malaysia</c:v>
                </c:pt>
                <c:pt idx="6">
                  <c:v>Qatar</c:v>
                </c:pt>
                <c:pt idx="7">
                  <c:v>Bahrain</c:v>
                </c:pt>
                <c:pt idx="8">
                  <c:v>Oman</c:v>
                </c:pt>
                <c:pt idx="9">
                  <c:v>Cyprus</c:v>
                </c:pt>
              </c:strCache>
            </c:strRef>
          </c:cat>
          <c:val>
            <c:numRef>
              <c:f>Sheet1!$D$4:$D$13</c:f>
              <c:numCache>
                <c:formatCode>#,##0</c:formatCode>
                <c:ptCount val="10"/>
                <c:pt idx="0">
                  <c:v>11392</c:v>
                </c:pt>
                <c:pt idx="1">
                  <c:v>28290</c:v>
                </c:pt>
                <c:pt idx="2">
                  <c:v>28458</c:v>
                </c:pt>
                <c:pt idx="3">
                  <c:v>25195</c:v>
                </c:pt>
                <c:pt idx="4">
                  <c:v>11716</c:v>
                </c:pt>
                <c:pt idx="5">
                  <c:v>3896</c:v>
                </c:pt>
                <c:pt idx="6">
                  <c:v>15020</c:v>
                </c:pt>
                <c:pt idx="7">
                  <c:v>4177</c:v>
                </c:pt>
                <c:pt idx="8">
                  <c:v>2406</c:v>
                </c:pt>
                <c:pt idx="9">
                  <c:v>2344</c:v>
                </c:pt>
              </c:numCache>
            </c:numRef>
          </c:val>
        </c:ser>
        <c:ser>
          <c:idx val="3"/>
          <c:order val="3"/>
          <c:dPt>
            <c:idx val="0"/>
            <c:bubble3D val="0"/>
            <c:spPr>
              <a:solidFill>
                <a:schemeClr val="accent6"/>
              </a:solidFill>
              <a:ln>
                <a:noFill/>
              </a:ln>
              <a:effectLst>
                <a:outerShdw blurRad="254000" sx="102000" sy="102000" algn="ctr" rotWithShape="0">
                  <a:prstClr val="black">
                    <a:alpha val="20000"/>
                  </a:prstClr>
                </a:outerShdw>
              </a:effectLst>
            </c:spPr>
          </c:dPt>
          <c:dPt>
            <c:idx val="1"/>
            <c:bubble3D val="0"/>
            <c:spPr>
              <a:solidFill>
                <a:schemeClr val="accent5"/>
              </a:solidFill>
              <a:ln>
                <a:noFill/>
              </a:ln>
              <a:effectLst>
                <a:outerShdw blurRad="254000" sx="102000" sy="102000" algn="ctr" rotWithShape="0">
                  <a:prstClr val="black">
                    <a:alpha val="20000"/>
                  </a:prstClr>
                </a:outerShdw>
              </a:effectLst>
            </c:spPr>
          </c:dPt>
          <c:dPt>
            <c:idx val="2"/>
            <c:bubble3D val="0"/>
            <c:spPr>
              <a:solidFill>
                <a:schemeClr val="accent4"/>
              </a:solidFill>
              <a:ln>
                <a:noFill/>
              </a:ln>
              <a:effectLst>
                <a:outerShdw blurRad="254000" sx="102000" sy="102000" algn="ctr" rotWithShape="0">
                  <a:prstClr val="black">
                    <a:alpha val="20000"/>
                  </a:prstClr>
                </a:outerShdw>
              </a:effectLst>
            </c:spPr>
          </c:dPt>
          <c:dPt>
            <c:idx val="3"/>
            <c:bubble3D val="0"/>
            <c:spPr>
              <a:solidFill>
                <a:schemeClr val="accent6">
                  <a:lumMod val="60000"/>
                </a:schemeClr>
              </a:solidFill>
              <a:ln>
                <a:noFill/>
              </a:ln>
              <a:effectLst>
                <a:outerShdw blurRad="254000" sx="102000" sy="102000" algn="ctr" rotWithShape="0">
                  <a:prstClr val="black">
                    <a:alpha val="20000"/>
                  </a:prstClr>
                </a:outerShdw>
              </a:effectLst>
            </c:spPr>
          </c:dPt>
          <c:dPt>
            <c:idx val="4"/>
            <c:bubble3D val="0"/>
            <c:spPr>
              <a:solidFill>
                <a:schemeClr val="accent5">
                  <a:lumMod val="60000"/>
                </a:schemeClr>
              </a:solidFill>
              <a:ln>
                <a:noFill/>
              </a:ln>
              <a:effectLst>
                <a:outerShdw blurRad="254000" sx="102000" sy="102000" algn="ctr" rotWithShape="0">
                  <a:prstClr val="black">
                    <a:alpha val="20000"/>
                  </a:prstClr>
                </a:outerShdw>
              </a:effectLst>
            </c:spPr>
          </c:dPt>
          <c:dPt>
            <c:idx val="5"/>
            <c:bubble3D val="0"/>
            <c:spPr>
              <a:solidFill>
                <a:schemeClr val="accent4">
                  <a:lumMod val="60000"/>
                </a:schemeClr>
              </a:solidFill>
              <a:ln>
                <a:noFill/>
              </a:ln>
              <a:effectLst>
                <a:outerShdw blurRad="254000" sx="102000" sy="102000" algn="ctr" rotWithShape="0">
                  <a:prstClr val="black">
                    <a:alpha val="20000"/>
                  </a:prstClr>
                </a:outerShdw>
              </a:effectLst>
            </c:spPr>
          </c:dPt>
          <c:dPt>
            <c:idx val="6"/>
            <c:bubble3D val="0"/>
            <c:spPr>
              <a:solidFill>
                <a:schemeClr val="accent6">
                  <a:lumMod val="80000"/>
                  <a:lumOff val="20000"/>
                </a:schemeClr>
              </a:solidFill>
              <a:ln>
                <a:noFill/>
              </a:ln>
              <a:effectLst>
                <a:outerShdw blurRad="254000" sx="102000" sy="102000" algn="ctr" rotWithShape="0">
                  <a:prstClr val="black">
                    <a:alpha val="20000"/>
                  </a:prstClr>
                </a:outerShdw>
              </a:effectLst>
            </c:spPr>
          </c:dPt>
          <c:dPt>
            <c:idx val="7"/>
            <c:bubble3D val="0"/>
            <c:spPr>
              <a:solidFill>
                <a:schemeClr val="accent5">
                  <a:lumMod val="80000"/>
                  <a:lumOff val="20000"/>
                </a:schemeClr>
              </a:solidFill>
              <a:ln>
                <a:noFill/>
              </a:ln>
              <a:effectLst>
                <a:outerShdw blurRad="254000" sx="102000" sy="102000" algn="ctr" rotWithShape="0">
                  <a:prstClr val="black">
                    <a:alpha val="20000"/>
                  </a:prstClr>
                </a:outerShdw>
              </a:effectLst>
            </c:spPr>
          </c:dPt>
          <c:dPt>
            <c:idx val="8"/>
            <c:bubble3D val="0"/>
            <c:spPr>
              <a:solidFill>
                <a:schemeClr val="accent4">
                  <a:lumMod val="80000"/>
                  <a:lumOff val="20000"/>
                </a:schemeClr>
              </a:solidFill>
              <a:ln>
                <a:noFill/>
              </a:ln>
              <a:effectLst>
                <a:outerShdw blurRad="254000" sx="102000" sy="102000" algn="ctr" rotWithShape="0">
                  <a:prstClr val="black">
                    <a:alpha val="20000"/>
                  </a:prstClr>
                </a:outerShdw>
              </a:effectLst>
            </c:spPr>
          </c:dPt>
          <c:dPt>
            <c:idx val="9"/>
            <c:bubble3D val="0"/>
            <c:spPr>
              <a:solidFill>
                <a:schemeClr val="accent6">
                  <a:lumMod val="80000"/>
                </a:schemeClr>
              </a:solidFill>
              <a:ln>
                <a:noFill/>
              </a:ln>
              <a:effectLst>
                <a:outerShdw blurRad="254000" sx="102000" sy="102000" algn="ctr" rotWithShape="0">
                  <a:prstClr val="black">
                    <a:alpha val="20000"/>
                  </a:prstClr>
                </a:outerShdw>
              </a:effectLst>
            </c:spPr>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dk1">
                      <a:lumMod val="50000"/>
                      <a:lumOff val="50000"/>
                    </a:schemeClr>
                  </a:solidFill>
                  <a:prstDash val="solid"/>
                  <a:round/>
                </a:ln>
                <a:effectLst/>
              </c:spPr>
            </c:leaderLines>
            <c:extLst>
              <c:ext xmlns:c15="http://schemas.microsoft.com/office/drawing/2012/chart" uri="{CE6537A1-D6FC-4f65-9D91-7224C49458BB}"/>
            </c:extLst>
          </c:dLbls>
          <c:cat>
            <c:strRef>
              <c:f>Sheet1!$A$4:$A$13</c:f>
              <c:strCache>
                <c:ptCount val="10"/>
                <c:pt idx="0">
                  <c:v>Saudi Arabia</c:v>
                </c:pt>
                <c:pt idx="1">
                  <c:v>Kuwait</c:v>
                </c:pt>
                <c:pt idx="2">
                  <c:v>Hongkong</c:v>
                </c:pt>
                <c:pt idx="3">
                  <c:v>UAE</c:v>
                </c:pt>
                <c:pt idx="4">
                  <c:v>Singapore</c:v>
                </c:pt>
                <c:pt idx="5">
                  <c:v>Malaysia</c:v>
                </c:pt>
                <c:pt idx="6">
                  <c:v>Qatar</c:v>
                </c:pt>
                <c:pt idx="7">
                  <c:v>Bahrain</c:v>
                </c:pt>
                <c:pt idx="8">
                  <c:v>Oman</c:v>
                </c:pt>
                <c:pt idx="9">
                  <c:v>Cyprus</c:v>
                </c:pt>
              </c:strCache>
            </c:strRef>
          </c:cat>
          <c:val>
            <c:numRef>
              <c:f>Sheet1!$E$4:$E$13</c:f>
              <c:numCache>
                <c:formatCode>#,##0</c:formatCode>
                <c:ptCount val="10"/>
                <c:pt idx="0">
                  <c:v>2098</c:v>
                </c:pt>
                <c:pt idx="1">
                  <c:v>34405</c:v>
                </c:pt>
                <c:pt idx="2">
                  <c:v>29163</c:v>
                </c:pt>
                <c:pt idx="3">
                  <c:v>31447</c:v>
                </c:pt>
                <c:pt idx="4">
                  <c:v>15759</c:v>
                </c:pt>
                <c:pt idx="5">
                  <c:v>10046</c:v>
                </c:pt>
                <c:pt idx="6">
                  <c:v>18018</c:v>
                </c:pt>
                <c:pt idx="7">
                  <c:v>6261</c:v>
                </c:pt>
                <c:pt idx="8">
                  <c:v>2726</c:v>
                </c:pt>
                <c:pt idx="9">
                  <c:v>1946</c:v>
                </c:pt>
              </c:numCache>
            </c:numRef>
          </c:val>
        </c:ser>
        <c:ser>
          <c:idx val="4"/>
          <c:order val="4"/>
          <c:dPt>
            <c:idx val="0"/>
            <c:bubble3D val="0"/>
            <c:spPr>
              <a:solidFill>
                <a:schemeClr val="accent6"/>
              </a:solidFill>
              <a:ln>
                <a:noFill/>
              </a:ln>
              <a:effectLst>
                <a:outerShdw blurRad="254000" sx="102000" sy="102000" algn="ctr" rotWithShape="0">
                  <a:prstClr val="black">
                    <a:alpha val="20000"/>
                  </a:prstClr>
                </a:outerShdw>
              </a:effectLst>
            </c:spPr>
          </c:dPt>
          <c:dPt>
            <c:idx val="1"/>
            <c:bubble3D val="0"/>
            <c:spPr>
              <a:solidFill>
                <a:schemeClr val="accent5"/>
              </a:solidFill>
              <a:ln>
                <a:noFill/>
              </a:ln>
              <a:effectLst>
                <a:outerShdw blurRad="254000" sx="102000" sy="102000" algn="ctr" rotWithShape="0">
                  <a:prstClr val="black">
                    <a:alpha val="20000"/>
                  </a:prstClr>
                </a:outerShdw>
              </a:effectLst>
            </c:spPr>
          </c:dPt>
          <c:dPt>
            <c:idx val="2"/>
            <c:bubble3D val="0"/>
            <c:spPr>
              <a:solidFill>
                <a:schemeClr val="accent4"/>
              </a:solidFill>
              <a:ln>
                <a:noFill/>
              </a:ln>
              <a:effectLst>
                <a:outerShdw blurRad="254000" sx="102000" sy="102000" algn="ctr" rotWithShape="0">
                  <a:prstClr val="black">
                    <a:alpha val="20000"/>
                  </a:prstClr>
                </a:outerShdw>
              </a:effectLst>
            </c:spPr>
          </c:dPt>
          <c:dPt>
            <c:idx val="3"/>
            <c:bubble3D val="0"/>
            <c:spPr>
              <a:solidFill>
                <a:schemeClr val="accent6">
                  <a:lumMod val="60000"/>
                </a:schemeClr>
              </a:solidFill>
              <a:ln>
                <a:noFill/>
              </a:ln>
              <a:effectLst>
                <a:outerShdw blurRad="254000" sx="102000" sy="102000" algn="ctr" rotWithShape="0">
                  <a:prstClr val="black">
                    <a:alpha val="20000"/>
                  </a:prstClr>
                </a:outerShdw>
              </a:effectLst>
            </c:spPr>
          </c:dPt>
          <c:dPt>
            <c:idx val="4"/>
            <c:bubble3D val="0"/>
            <c:spPr>
              <a:solidFill>
                <a:schemeClr val="accent5">
                  <a:lumMod val="60000"/>
                </a:schemeClr>
              </a:solidFill>
              <a:ln>
                <a:noFill/>
              </a:ln>
              <a:effectLst>
                <a:outerShdw blurRad="254000" sx="102000" sy="102000" algn="ctr" rotWithShape="0">
                  <a:prstClr val="black">
                    <a:alpha val="20000"/>
                  </a:prstClr>
                </a:outerShdw>
              </a:effectLst>
            </c:spPr>
          </c:dPt>
          <c:dPt>
            <c:idx val="5"/>
            <c:bubble3D val="0"/>
            <c:spPr>
              <a:solidFill>
                <a:schemeClr val="accent4">
                  <a:lumMod val="60000"/>
                </a:schemeClr>
              </a:solidFill>
              <a:ln>
                <a:noFill/>
              </a:ln>
              <a:effectLst>
                <a:outerShdw blurRad="254000" sx="102000" sy="102000" algn="ctr" rotWithShape="0">
                  <a:prstClr val="black">
                    <a:alpha val="20000"/>
                  </a:prstClr>
                </a:outerShdw>
              </a:effectLst>
            </c:spPr>
          </c:dPt>
          <c:dPt>
            <c:idx val="6"/>
            <c:bubble3D val="0"/>
            <c:spPr>
              <a:solidFill>
                <a:schemeClr val="accent6">
                  <a:lumMod val="80000"/>
                  <a:lumOff val="20000"/>
                </a:schemeClr>
              </a:solidFill>
              <a:ln>
                <a:noFill/>
              </a:ln>
              <a:effectLst>
                <a:outerShdw blurRad="254000" sx="102000" sy="102000" algn="ctr" rotWithShape="0">
                  <a:prstClr val="black">
                    <a:alpha val="20000"/>
                  </a:prstClr>
                </a:outerShdw>
              </a:effectLst>
            </c:spPr>
          </c:dPt>
          <c:dPt>
            <c:idx val="7"/>
            <c:bubble3D val="0"/>
            <c:spPr>
              <a:solidFill>
                <a:schemeClr val="accent5">
                  <a:lumMod val="80000"/>
                  <a:lumOff val="20000"/>
                </a:schemeClr>
              </a:solidFill>
              <a:ln>
                <a:noFill/>
              </a:ln>
              <a:effectLst>
                <a:outerShdw blurRad="254000" sx="102000" sy="102000" algn="ctr" rotWithShape="0">
                  <a:prstClr val="black">
                    <a:alpha val="20000"/>
                  </a:prstClr>
                </a:outerShdw>
              </a:effectLst>
            </c:spPr>
          </c:dPt>
          <c:dPt>
            <c:idx val="8"/>
            <c:bubble3D val="0"/>
            <c:spPr>
              <a:solidFill>
                <a:schemeClr val="accent4">
                  <a:lumMod val="80000"/>
                  <a:lumOff val="20000"/>
                </a:schemeClr>
              </a:solidFill>
              <a:ln>
                <a:noFill/>
              </a:ln>
              <a:effectLst>
                <a:outerShdw blurRad="254000" sx="102000" sy="102000" algn="ctr" rotWithShape="0">
                  <a:prstClr val="black">
                    <a:alpha val="20000"/>
                  </a:prstClr>
                </a:outerShdw>
              </a:effectLst>
            </c:spPr>
          </c:dPt>
          <c:dPt>
            <c:idx val="9"/>
            <c:bubble3D val="0"/>
            <c:spPr>
              <a:solidFill>
                <a:schemeClr val="accent6">
                  <a:lumMod val="80000"/>
                </a:schemeClr>
              </a:solidFill>
              <a:ln>
                <a:noFill/>
              </a:ln>
              <a:effectLst>
                <a:outerShdw blurRad="254000" sx="102000" sy="102000" algn="ctr" rotWithShape="0">
                  <a:prstClr val="black">
                    <a:alpha val="20000"/>
                  </a:prstClr>
                </a:outerShdw>
              </a:effectLst>
            </c:spPr>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dk1">
                      <a:lumMod val="50000"/>
                      <a:lumOff val="50000"/>
                    </a:schemeClr>
                  </a:solidFill>
                  <a:prstDash val="solid"/>
                  <a:round/>
                </a:ln>
                <a:effectLst/>
              </c:spPr>
            </c:leaderLines>
            <c:extLst>
              <c:ext xmlns:c15="http://schemas.microsoft.com/office/drawing/2012/chart" uri="{CE6537A1-D6FC-4f65-9D91-7224C49458BB}"/>
            </c:extLst>
          </c:dLbls>
          <c:cat>
            <c:strRef>
              <c:f>Sheet1!$A$4:$A$13</c:f>
              <c:strCache>
                <c:ptCount val="10"/>
                <c:pt idx="0">
                  <c:v>Saudi Arabia</c:v>
                </c:pt>
                <c:pt idx="1">
                  <c:v>Kuwait</c:v>
                </c:pt>
                <c:pt idx="2">
                  <c:v>Hongkong</c:v>
                </c:pt>
                <c:pt idx="3">
                  <c:v>UAE</c:v>
                </c:pt>
                <c:pt idx="4">
                  <c:v>Singapore</c:v>
                </c:pt>
                <c:pt idx="5">
                  <c:v>Malaysia</c:v>
                </c:pt>
                <c:pt idx="6">
                  <c:v>Qatar</c:v>
                </c:pt>
                <c:pt idx="7">
                  <c:v>Bahrain</c:v>
                </c:pt>
                <c:pt idx="8">
                  <c:v>Oman</c:v>
                </c:pt>
                <c:pt idx="9">
                  <c:v>Cyprus</c:v>
                </c:pt>
              </c:strCache>
            </c:strRef>
          </c:cat>
          <c:val>
            <c:numRef>
              <c:f>Sheet1!$F$4:$F$13</c:f>
              <c:numCache>
                <c:formatCode>#,##0</c:formatCode>
                <c:ptCount val="10"/>
                <c:pt idx="0">
                  <c:v>42440</c:v>
                </c:pt>
                <c:pt idx="1">
                  <c:v>26788</c:v>
                </c:pt>
                <c:pt idx="2">
                  <c:v>21763</c:v>
                </c:pt>
                <c:pt idx="3">
                  <c:v>33820</c:v>
                </c:pt>
                <c:pt idx="4">
                  <c:v>13763</c:v>
                </c:pt>
                <c:pt idx="5">
                  <c:v>10471</c:v>
                </c:pt>
                <c:pt idx="6">
                  <c:v>3563</c:v>
                </c:pt>
                <c:pt idx="7">
                  <c:v>5550</c:v>
                </c:pt>
                <c:pt idx="8">
                  <c:v>2641</c:v>
                </c:pt>
                <c:pt idx="9">
                  <c:v>1033</c:v>
                </c:pt>
              </c:numCache>
            </c:numRef>
          </c:val>
        </c:ser>
        <c:ser>
          <c:idx val="5"/>
          <c:order val="5"/>
          <c:dPt>
            <c:idx val="0"/>
            <c:bubble3D val="0"/>
            <c:spPr>
              <a:solidFill>
                <a:schemeClr val="accent6"/>
              </a:solidFill>
              <a:ln>
                <a:noFill/>
              </a:ln>
              <a:effectLst>
                <a:outerShdw blurRad="254000" sx="102000" sy="102000" algn="ctr" rotWithShape="0">
                  <a:prstClr val="black">
                    <a:alpha val="20000"/>
                  </a:prstClr>
                </a:outerShdw>
              </a:effectLst>
            </c:spPr>
          </c:dPt>
          <c:dPt>
            <c:idx val="1"/>
            <c:bubble3D val="0"/>
            <c:spPr>
              <a:solidFill>
                <a:schemeClr val="accent5"/>
              </a:solidFill>
              <a:ln>
                <a:noFill/>
              </a:ln>
              <a:effectLst>
                <a:outerShdw blurRad="254000" sx="102000" sy="102000" algn="ctr" rotWithShape="0">
                  <a:prstClr val="black">
                    <a:alpha val="20000"/>
                  </a:prstClr>
                </a:outerShdw>
              </a:effectLst>
            </c:spPr>
          </c:dPt>
          <c:dPt>
            <c:idx val="2"/>
            <c:bubble3D val="0"/>
            <c:spPr>
              <a:solidFill>
                <a:schemeClr val="accent4"/>
              </a:solidFill>
              <a:ln>
                <a:noFill/>
              </a:ln>
              <a:effectLst>
                <a:outerShdw blurRad="254000" sx="102000" sy="102000" algn="ctr" rotWithShape="0">
                  <a:prstClr val="black">
                    <a:alpha val="20000"/>
                  </a:prstClr>
                </a:outerShdw>
              </a:effectLst>
            </c:spPr>
          </c:dPt>
          <c:dPt>
            <c:idx val="3"/>
            <c:bubble3D val="0"/>
            <c:spPr>
              <a:solidFill>
                <a:schemeClr val="accent6">
                  <a:lumMod val="60000"/>
                </a:schemeClr>
              </a:solidFill>
              <a:ln>
                <a:noFill/>
              </a:ln>
              <a:effectLst>
                <a:outerShdw blurRad="254000" sx="102000" sy="102000" algn="ctr" rotWithShape="0">
                  <a:prstClr val="black">
                    <a:alpha val="20000"/>
                  </a:prstClr>
                </a:outerShdw>
              </a:effectLst>
            </c:spPr>
          </c:dPt>
          <c:dPt>
            <c:idx val="4"/>
            <c:bubble3D val="0"/>
            <c:spPr>
              <a:solidFill>
                <a:schemeClr val="accent5">
                  <a:lumMod val="60000"/>
                </a:schemeClr>
              </a:solidFill>
              <a:ln>
                <a:noFill/>
              </a:ln>
              <a:effectLst>
                <a:outerShdw blurRad="254000" sx="102000" sy="102000" algn="ctr" rotWithShape="0">
                  <a:prstClr val="black">
                    <a:alpha val="20000"/>
                  </a:prstClr>
                </a:outerShdw>
              </a:effectLst>
            </c:spPr>
          </c:dPt>
          <c:dPt>
            <c:idx val="5"/>
            <c:bubble3D val="0"/>
            <c:spPr>
              <a:solidFill>
                <a:schemeClr val="accent4">
                  <a:lumMod val="60000"/>
                </a:schemeClr>
              </a:solidFill>
              <a:ln>
                <a:noFill/>
              </a:ln>
              <a:effectLst>
                <a:outerShdw blurRad="254000" sx="102000" sy="102000" algn="ctr" rotWithShape="0">
                  <a:prstClr val="black">
                    <a:alpha val="20000"/>
                  </a:prstClr>
                </a:outerShdw>
              </a:effectLst>
            </c:spPr>
          </c:dPt>
          <c:dPt>
            <c:idx val="6"/>
            <c:bubble3D val="0"/>
            <c:spPr>
              <a:solidFill>
                <a:schemeClr val="accent6">
                  <a:lumMod val="80000"/>
                  <a:lumOff val="20000"/>
                </a:schemeClr>
              </a:solidFill>
              <a:ln>
                <a:noFill/>
              </a:ln>
              <a:effectLst>
                <a:outerShdw blurRad="254000" sx="102000" sy="102000" algn="ctr" rotWithShape="0">
                  <a:prstClr val="black">
                    <a:alpha val="20000"/>
                  </a:prstClr>
                </a:outerShdw>
              </a:effectLst>
            </c:spPr>
          </c:dPt>
          <c:dPt>
            <c:idx val="7"/>
            <c:bubble3D val="0"/>
            <c:spPr>
              <a:solidFill>
                <a:schemeClr val="accent5">
                  <a:lumMod val="80000"/>
                  <a:lumOff val="20000"/>
                </a:schemeClr>
              </a:solidFill>
              <a:ln>
                <a:noFill/>
              </a:ln>
              <a:effectLst>
                <a:outerShdw blurRad="254000" sx="102000" sy="102000" algn="ctr" rotWithShape="0">
                  <a:prstClr val="black">
                    <a:alpha val="20000"/>
                  </a:prstClr>
                </a:outerShdw>
              </a:effectLst>
            </c:spPr>
          </c:dPt>
          <c:dPt>
            <c:idx val="8"/>
            <c:bubble3D val="0"/>
            <c:spPr>
              <a:solidFill>
                <a:schemeClr val="accent4">
                  <a:lumMod val="80000"/>
                  <a:lumOff val="20000"/>
                </a:schemeClr>
              </a:solidFill>
              <a:ln>
                <a:noFill/>
              </a:ln>
              <a:effectLst>
                <a:outerShdw blurRad="254000" sx="102000" sy="102000" algn="ctr" rotWithShape="0">
                  <a:prstClr val="black">
                    <a:alpha val="20000"/>
                  </a:prstClr>
                </a:outerShdw>
              </a:effectLst>
            </c:spPr>
          </c:dPt>
          <c:dPt>
            <c:idx val="9"/>
            <c:bubble3D val="0"/>
            <c:spPr>
              <a:solidFill>
                <a:schemeClr val="accent6">
                  <a:lumMod val="80000"/>
                </a:schemeClr>
              </a:solidFill>
              <a:ln>
                <a:noFill/>
              </a:ln>
              <a:effectLst>
                <a:outerShdw blurRad="254000" sx="102000" sy="102000" algn="ctr" rotWithShape="0">
                  <a:prstClr val="black">
                    <a:alpha val="20000"/>
                  </a:prstClr>
                </a:outerShdw>
              </a:effectLst>
            </c:spPr>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dk1">
                      <a:lumMod val="50000"/>
                      <a:lumOff val="50000"/>
                    </a:schemeClr>
                  </a:solidFill>
                  <a:prstDash val="solid"/>
                  <a:round/>
                </a:ln>
                <a:effectLst/>
              </c:spPr>
            </c:leaderLines>
            <c:extLst>
              <c:ext xmlns:c15="http://schemas.microsoft.com/office/drawing/2012/chart" uri="{CE6537A1-D6FC-4f65-9D91-7224C49458BB}"/>
            </c:extLst>
          </c:dLbls>
          <c:cat>
            <c:strRef>
              <c:f>Sheet1!$A$4:$A$13</c:f>
              <c:strCache>
                <c:ptCount val="10"/>
                <c:pt idx="0">
                  <c:v>Saudi Arabia</c:v>
                </c:pt>
                <c:pt idx="1">
                  <c:v>Kuwait</c:v>
                </c:pt>
                <c:pt idx="2">
                  <c:v>Hongkong</c:v>
                </c:pt>
                <c:pt idx="3">
                  <c:v>UAE</c:v>
                </c:pt>
                <c:pt idx="4">
                  <c:v>Singapore</c:v>
                </c:pt>
                <c:pt idx="5">
                  <c:v>Malaysia</c:v>
                </c:pt>
                <c:pt idx="6">
                  <c:v>Qatar</c:v>
                </c:pt>
                <c:pt idx="7">
                  <c:v>Bahrain</c:v>
                </c:pt>
                <c:pt idx="8">
                  <c:v>Oman</c:v>
                </c:pt>
                <c:pt idx="9">
                  <c:v>Cyprus</c:v>
                </c:pt>
              </c:strCache>
            </c:strRef>
          </c:cat>
          <c:val>
            <c:numRef>
              <c:f>Sheet1!$G$4:$G$13</c:f>
              <c:numCache>
                <c:formatCode>#,##0</c:formatCode>
                <c:ptCount val="10"/>
                <c:pt idx="0">
                  <c:v>58220</c:v>
                </c:pt>
                <c:pt idx="1">
                  <c:v>22002</c:v>
                </c:pt>
                <c:pt idx="2" formatCode="General">
                  <c:v>17.638999999999999</c:v>
                </c:pt>
                <c:pt idx="3">
                  <c:v>17099</c:v>
                </c:pt>
                <c:pt idx="4">
                  <c:v>9804</c:v>
                </c:pt>
                <c:pt idx="5">
                  <c:v>8444</c:v>
                </c:pt>
                <c:pt idx="6">
                  <c:v>5660</c:v>
                </c:pt>
                <c:pt idx="7">
                  <c:v>4585</c:v>
                </c:pt>
                <c:pt idx="8">
                  <c:v>2427</c:v>
                </c:pt>
                <c:pt idx="9" formatCode="General">
                  <c:v>888</c:v>
                </c:pt>
              </c:numCache>
            </c:numRef>
          </c:val>
        </c:ser>
        <c:dLbls>
          <c:dLblPos val="ctr"/>
          <c:showLegendKey val="0"/>
          <c:showVal val="0"/>
          <c:showCatName val="1"/>
          <c:showSerName val="0"/>
          <c:showPercent val="0"/>
          <c:showBubbleSize val="0"/>
          <c:showLeaderLines val="1"/>
        </c:dLbls>
        <c:firstSliceAng val="0"/>
      </c:pieChart>
      <c:spPr>
        <a:noFill/>
        <a:ln>
          <a:noFill/>
        </a:ln>
        <a:effectLst/>
      </c:spPr>
    </c:plotArea>
    <c:legend>
      <c:legendPos val="r"/>
      <c:layout>
        <c:manualLayout>
          <c:xMode val="edge"/>
          <c:yMode val="edge"/>
          <c:x val="0.68049673577585812"/>
          <c:y val="0.17856909120062481"/>
          <c:w val="0.30615881401811729"/>
          <c:h val="0.6428618175987503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2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noFill/>
    <a:ln w="9525" cap="flat" cmpd="sng" algn="ctr">
      <a:noFill/>
      <a:prstDash val="solid"/>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Total</c:v>
                </c:pt>
              </c:strCache>
            </c:strRef>
          </c:tx>
          <c:spPr>
            <a:solidFill>
              <a:schemeClr val="tx2">
                <a:lumMod val="60000"/>
                <a:lumOff val="40000"/>
              </a:schemeClr>
            </a:solidFill>
          </c:spPr>
          <c:invertIfNegative val="0"/>
          <c:cat>
            <c:numRef>
              <c:f>Sheet1!$A$2:$A$5</c:f>
              <c:numCache>
                <c:formatCode>General</c:formatCode>
                <c:ptCount val="4"/>
                <c:pt idx="0">
                  <c:v>2010</c:v>
                </c:pt>
                <c:pt idx="1">
                  <c:v>2011</c:v>
                </c:pt>
                <c:pt idx="2">
                  <c:v>2012</c:v>
                </c:pt>
                <c:pt idx="3">
                  <c:v>2013</c:v>
                </c:pt>
              </c:numCache>
            </c:numRef>
          </c:cat>
          <c:val>
            <c:numRef>
              <c:f>Sheet1!$B$2:$B$5</c:f>
              <c:numCache>
                <c:formatCode>0</c:formatCode>
                <c:ptCount val="4"/>
                <c:pt idx="0">
                  <c:v>18.763000000000002</c:v>
                </c:pt>
                <c:pt idx="1">
                  <c:v>20.117000000000001</c:v>
                </c:pt>
                <c:pt idx="2">
                  <c:v>21.390999999999998</c:v>
                </c:pt>
                <c:pt idx="3">
                  <c:v>22.968</c:v>
                </c:pt>
              </c:numCache>
            </c:numRef>
          </c:val>
        </c:ser>
        <c:dLbls>
          <c:showLegendKey val="0"/>
          <c:showVal val="0"/>
          <c:showCatName val="0"/>
          <c:showSerName val="0"/>
          <c:showPercent val="0"/>
          <c:showBubbleSize val="0"/>
        </c:dLbls>
        <c:gapWidth val="150"/>
        <c:axId val="357212824"/>
        <c:axId val="357213216"/>
      </c:barChart>
      <c:barChart>
        <c:barDir val="col"/>
        <c:grouping val="clustered"/>
        <c:varyColors val="0"/>
        <c:ser>
          <c:idx val="2"/>
          <c:order val="1"/>
          <c:tx>
            <c:strRef>
              <c:f>Sheet1!$C$1</c:f>
              <c:strCache>
                <c:ptCount val="1"/>
                <c:pt idx="0">
                  <c:v>Qatar</c:v>
                </c:pt>
              </c:strCache>
            </c:strRef>
          </c:tx>
          <c:spPr>
            <a:solidFill>
              <a:schemeClr val="accent4">
                <a:lumMod val="75000"/>
              </a:schemeClr>
            </a:solidFill>
          </c:spPr>
          <c:invertIfNegative val="0"/>
          <c:val>
            <c:numRef>
              <c:f>Sheet1!$C$2:$C$5</c:f>
              <c:numCache>
                <c:formatCode>General</c:formatCode>
                <c:ptCount val="4"/>
                <c:pt idx="0">
                  <c:v>0.247</c:v>
                </c:pt>
                <c:pt idx="1">
                  <c:v>0.28299999999999997</c:v>
                </c:pt>
                <c:pt idx="2">
                  <c:v>0.32200000000000001</c:v>
                </c:pt>
                <c:pt idx="3">
                  <c:v>0.41199999999999998</c:v>
                </c:pt>
              </c:numCache>
            </c:numRef>
          </c:val>
        </c:ser>
        <c:dLbls>
          <c:showLegendKey val="0"/>
          <c:showVal val="0"/>
          <c:showCatName val="0"/>
          <c:showSerName val="0"/>
          <c:showPercent val="0"/>
          <c:showBubbleSize val="0"/>
        </c:dLbls>
        <c:gapWidth val="150"/>
        <c:axId val="357214000"/>
        <c:axId val="357213608"/>
      </c:barChart>
      <c:catAx>
        <c:axId val="357212824"/>
        <c:scaling>
          <c:orientation val="minMax"/>
        </c:scaling>
        <c:delete val="0"/>
        <c:axPos val="b"/>
        <c:numFmt formatCode="General" sourceLinked="1"/>
        <c:majorTickMark val="out"/>
        <c:minorTickMark val="none"/>
        <c:tickLblPos val="nextTo"/>
        <c:crossAx val="357213216"/>
        <c:crosses val="autoZero"/>
        <c:auto val="1"/>
        <c:lblAlgn val="ctr"/>
        <c:lblOffset val="100"/>
        <c:noMultiLvlLbl val="0"/>
      </c:catAx>
      <c:valAx>
        <c:axId val="357213216"/>
        <c:scaling>
          <c:orientation val="minMax"/>
          <c:max val="25"/>
          <c:min val="0"/>
        </c:scaling>
        <c:delete val="0"/>
        <c:axPos val="l"/>
        <c:majorGridlines>
          <c:spPr>
            <a:ln>
              <a:prstDash val="sysDot"/>
            </a:ln>
          </c:spPr>
        </c:majorGridlines>
        <c:title>
          <c:tx>
            <c:rich>
              <a:bodyPr rot="-5400000" vert="horz"/>
              <a:lstStyle/>
              <a:p>
                <a:pPr>
                  <a:defRPr/>
                </a:pPr>
                <a:r>
                  <a:rPr lang="en-PH" dirty="0" smtClean="0"/>
                  <a:t>Total Remittances</a:t>
                </a:r>
                <a:endParaRPr lang="en-PH" dirty="0"/>
              </a:p>
            </c:rich>
          </c:tx>
          <c:layout/>
          <c:overlay val="0"/>
        </c:title>
        <c:numFmt formatCode="0" sourceLinked="1"/>
        <c:majorTickMark val="out"/>
        <c:minorTickMark val="none"/>
        <c:tickLblPos val="nextTo"/>
        <c:crossAx val="357212824"/>
        <c:crosses val="autoZero"/>
        <c:crossBetween val="between"/>
      </c:valAx>
      <c:valAx>
        <c:axId val="357213608"/>
        <c:scaling>
          <c:orientation val="minMax"/>
          <c:max val="1"/>
        </c:scaling>
        <c:delete val="0"/>
        <c:axPos val="r"/>
        <c:title>
          <c:tx>
            <c:rich>
              <a:bodyPr rot="-5400000" vert="horz"/>
              <a:lstStyle/>
              <a:p>
                <a:pPr>
                  <a:defRPr/>
                </a:pPr>
                <a:r>
                  <a:rPr lang="en-PH" dirty="0" smtClean="0"/>
                  <a:t>Qatar Remittances</a:t>
                </a:r>
                <a:endParaRPr lang="en-PH" dirty="0"/>
              </a:p>
            </c:rich>
          </c:tx>
          <c:layout/>
          <c:overlay val="0"/>
        </c:title>
        <c:numFmt formatCode="General" sourceLinked="1"/>
        <c:majorTickMark val="out"/>
        <c:minorTickMark val="none"/>
        <c:tickLblPos val="nextTo"/>
        <c:crossAx val="357214000"/>
        <c:crosses val="max"/>
        <c:crossBetween val="between"/>
        <c:majorUnit val="0.2"/>
        <c:minorUnit val="1.0000000000000002E-2"/>
      </c:valAx>
      <c:catAx>
        <c:axId val="357214000"/>
        <c:scaling>
          <c:orientation val="minMax"/>
        </c:scaling>
        <c:delete val="1"/>
        <c:axPos val="b"/>
        <c:majorTickMark val="out"/>
        <c:minorTickMark val="none"/>
        <c:tickLblPos val="nextTo"/>
        <c:crossAx val="357213608"/>
        <c:crosses val="autoZero"/>
        <c:auto val="1"/>
        <c:lblAlgn val="ctr"/>
        <c:lblOffset val="100"/>
        <c:noMultiLvlLbl val="0"/>
      </c:catAx>
      <c:spPr>
        <a:solidFill>
          <a:schemeClr val="bg1">
            <a:lumMod val="85000"/>
          </a:schemeClr>
        </a:solidFill>
      </c:spPr>
    </c:plotArea>
    <c:legend>
      <c:legendPos val="b"/>
      <c:layout/>
      <c:overlay val="0"/>
      <c:txPr>
        <a:bodyPr/>
        <a:lstStyle/>
        <a:p>
          <a:pPr>
            <a:defRPr sz="1100"/>
          </a:pPr>
          <a:endParaRPr lang="en-US"/>
        </a:p>
      </c:txPr>
    </c:legend>
    <c:plotVisOnly val="1"/>
    <c:dispBlanksAs val="gap"/>
    <c:showDLblsOverMax val="0"/>
  </c:chart>
  <c:spPr>
    <a:noFill/>
    <a:ln>
      <a:noFill/>
    </a:ln>
  </c:spPr>
  <c:txPr>
    <a:bodyPr/>
    <a:lstStyle/>
    <a:p>
      <a:pPr>
        <a:defRPr>
          <a:latin typeface="Segoe UI" panose="020B0502040204020203" pitchFamily="34" charset="0"/>
          <a:ea typeface="Segoe UI" panose="020B0502040204020203" pitchFamily="34" charset="0"/>
          <a:cs typeface="Segoe UI" panose="020B0502040204020203"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ata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_rels/data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FCD2EF-07B9-40FA-95A1-E4F0C41B61CD}"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PH"/>
        </a:p>
      </dgm:t>
    </dgm:pt>
    <dgm:pt modelId="{7FA23888-2421-4266-9F70-957DF0B927A3}">
      <dgm:prSet phldrT="[Text]"/>
      <dgm:spPr/>
      <dgm:t>
        <a:bodyPr/>
        <a:lstStyle/>
        <a:p>
          <a:r>
            <a:rPr lang="en-US" altLang="en-US" b="1" dirty="0" err="1" smtClean="0">
              <a:solidFill>
                <a:schemeClr val="tx2"/>
              </a:solidFill>
              <a:latin typeface="Segoe UI" panose="020B0502040204020203" pitchFamily="34" charset="0"/>
              <a:ea typeface="Segoe UI" panose="020B0502040204020203" pitchFamily="34" charset="0"/>
              <a:cs typeface="Segoe UI" panose="020B0502040204020203" pitchFamily="34" charset="0"/>
            </a:rPr>
            <a:t>Landbased</a:t>
          </a:r>
          <a:r>
            <a:rPr lang="en-US" altLang="en-US"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 </a:t>
          </a:r>
          <a:r>
            <a:rPr lang="en-US" altLang="en-US" dirty="0" smtClean="0">
              <a:latin typeface="Segoe UI" panose="020B0502040204020203" pitchFamily="34" charset="0"/>
              <a:ea typeface="Segoe UI" panose="020B0502040204020203" pitchFamily="34" charset="0"/>
              <a:cs typeface="Segoe UI" panose="020B0502040204020203" pitchFamily="34" charset="0"/>
            </a:rPr>
            <a:t>almost </a:t>
          </a:r>
          <a:r>
            <a:rPr lang="en-US" altLang="en-US" b="1" dirty="0" smtClean="0">
              <a:latin typeface="Segoe UI" panose="020B0502040204020203" pitchFamily="34" charset="0"/>
              <a:ea typeface="Segoe UI" panose="020B0502040204020203" pitchFamily="34" charset="0"/>
              <a:cs typeface="Segoe UI" panose="020B0502040204020203" pitchFamily="34" charset="0"/>
            </a:rPr>
            <a:t>1.40 m </a:t>
          </a:r>
          <a:endParaRPr lang="en-PH" dirty="0"/>
        </a:p>
      </dgm:t>
    </dgm:pt>
    <dgm:pt modelId="{A1D6C23E-0BB8-457A-BFFF-F913DBB0FFE7}" type="parTrans" cxnId="{C87CFCBD-677A-4AC4-8FCE-F5CD832B4838}">
      <dgm:prSet/>
      <dgm:spPr/>
      <dgm:t>
        <a:bodyPr/>
        <a:lstStyle/>
        <a:p>
          <a:endParaRPr lang="en-PH"/>
        </a:p>
      </dgm:t>
    </dgm:pt>
    <dgm:pt modelId="{9B0245A1-B136-4B72-BF68-6E4081D6AE12}" type="sibTrans" cxnId="{C87CFCBD-677A-4AC4-8FCE-F5CD832B4838}">
      <dgm:prSet/>
      <dgm:spPr/>
      <dgm:t>
        <a:bodyPr/>
        <a:lstStyle/>
        <a:p>
          <a:endParaRPr lang="en-PH"/>
        </a:p>
      </dgm:t>
    </dgm:pt>
    <dgm:pt modelId="{70164BC4-F8C3-4D37-A3F6-FA5A0AF640E0}">
      <dgm:prSet phldrT="[Text]"/>
      <dgm:spPr/>
      <dgm:t>
        <a:bodyPr/>
        <a:lstStyle/>
        <a:p>
          <a:r>
            <a:rPr lang="en-US" altLang="en-US" b="1" dirty="0" err="1" smtClean="0">
              <a:solidFill>
                <a:schemeClr val="tx2"/>
              </a:solidFill>
              <a:latin typeface="Segoe UI" panose="020B0502040204020203" pitchFamily="34" charset="0"/>
              <a:ea typeface="Segoe UI" panose="020B0502040204020203" pitchFamily="34" charset="0"/>
              <a:cs typeface="Segoe UI" panose="020B0502040204020203" pitchFamily="34" charset="0"/>
            </a:rPr>
            <a:t>Seabased</a:t>
          </a:r>
          <a:endParaRPr lang="en-US" altLang="en-US" b="1" dirty="0" smtClean="0">
            <a:solidFill>
              <a:schemeClr val="tx2"/>
            </a:solidFill>
            <a:latin typeface="Segoe UI" panose="020B0502040204020203" pitchFamily="34" charset="0"/>
            <a:ea typeface="Segoe UI" panose="020B0502040204020203" pitchFamily="34" charset="0"/>
            <a:cs typeface="Segoe UI" panose="020B0502040204020203" pitchFamily="34" charset="0"/>
          </a:endParaRPr>
        </a:p>
        <a:p>
          <a:r>
            <a:rPr lang="en-US" altLang="en-US" dirty="0" smtClean="0">
              <a:latin typeface="Segoe UI" panose="020B0502040204020203" pitchFamily="34" charset="0"/>
              <a:ea typeface="Segoe UI" panose="020B0502040204020203" pitchFamily="34" charset="0"/>
              <a:cs typeface="Segoe UI" panose="020B0502040204020203" pitchFamily="34" charset="0"/>
            </a:rPr>
            <a:t>more than </a:t>
          </a:r>
          <a:r>
            <a:rPr lang="en-US" altLang="en-US" b="1" dirty="0" smtClean="0">
              <a:latin typeface="Segoe UI" panose="020B0502040204020203" pitchFamily="34" charset="0"/>
              <a:ea typeface="Segoe UI" panose="020B0502040204020203" pitchFamily="34" charset="0"/>
              <a:cs typeface="Segoe UI" panose="020B0502040204020203" pitchFamily="34" charset="0"/>
            </a:rPr>
            <a:t>363 k </a:t>
          </a:r>
          <a:endParaRPr lang="en-PH" dirty="0"/>
        </a:p>
      </dgm:t>
    </dgm:pt>
    <dgm:pt modelId="{468DE4DE-623C-4309-857E-3AFBD616A378}" type="sibTrans" cxnId="{8B8E564C-91D0-4417-9EB2-0A5A8B7C82E0}">
      <dgm:prSet/>
      <dgm:spPr/>
      <dgm:t>
        <a:bodyPr/>
        <a:lstStyle/>
        <a:p>
          <a:endParaRPr lang="en-PH"/>
        </a:p>
      </dgm:t>
    </dgm:pt>
    <dgm:pt modelId="{B199802E-4DE9-4797-9CE3-D143D516C556}" type="parTrans" cxnId="{8B8E564C-91D0-4417-9EB2-0A5A8B7C82E0}">
      <dgm:prSet/>
      <dgm:spPr/>
      <dgm:t>
        <a:bodyPr/>
        <a:lstStyle/>
        <a:p>
          <a:endParaRPr lang="en-PH"/>
        </a:p>
      </dgm:t>
    </dgm:pt>
    <dgm:pt modelId="{CEBB4401-F0BC-47B7-A124-58016EE7D299}" type="pres">
      <dgm:prSet presAssocID="{25FCD2EF-07B9-40FA-95A1-E4F0C41B61CD}" presName="compositeShape" presStyleCnt="0">
        <dgm:presLayoutVars>
          <dgm:chMax val="2"/>
          <dgm:dir/>
          <dgm:resizeHandles val="exact"/>
        </dgm:presLayoutVars>
      </dgm:prSet>
      <dgm:spPr/>
      <dgm:t>
        <a:bodyPr/>
        <a:lstStyle/>
        <a:p>
          <a:endParaRPr lang="en-PH"/>
        </a:p>
      </dgm:t>
    </dgm:pt>
    <dgm:pt modelId="{E8E48703-268A-4F26-AA0B-0BB60F1E85BA}" type="pres">
      <dgm:prSet presAssocID="{25FCD2EF-07B9-40FA-95A1-E4F0C41B61CD}" presName="divider" presStyleLbl="fgShp" presStyleIdx="0" presStyleCnt="1"/>
      <dgm:spPr>
        <a:solidFill>
          <a:schemeClr val="accent4">
            <a:lumMod val="75000"/>
          </a:schemeClr>
        </a:solidFill>
      </dgm:spPr>
    </dgm:pt>
    <dgm:pt modelId="{7DC5D6FD-07D5-4F52-ABD7-288C4E6DCBC8}" type="pres">
      <dgm:prSet presAssocID="{70164BC4-F8C3-4D37-A3F6-FA5A0AF640E0}" presName="downArrow" presStyleLbl="node1" presStyleIdx="0" presStyleCnt="2"/>
      <dgm:spPr>
        <a:solidFill>
          <a:schemeClr val="accent4">
            <a:lumMod val="75000"/>
          </a:schemeClr>
        </a:solidFill>
      </dgm:spPr>
    </dgm:pt>
    <dgm:pt modelId="{CA8CFF1E-595D-412B-B43E-0780EFA8F3F9}" type="pres">
      <dgm:prSet presAssocID="{70164BC4-F8C3-4D37-A3F6-FA5A0AF640E0}" presName="downArrowText" presStyleLbl="revTx" presStyleIdx="0" presStyleCnt="2">
        <dgm:presLayoutVars>
          <dgm:bulletEnabled val="1"/>
        </dgm:presLayoutVars>
      </dgm:prSet>
      <dgm:spPr/>
      <dgm:t>
        <a:bodyPr/>
        <a:lstStyle/>
        <a:p>
          <a:endParaRPr lang="en-PH"/>
        </a:p>
      </dgm:t>
    </dgm:pt>
    <dgm:pt modelId="{021585A0-A318-4533-9C30-AE2C22213674}" type="pres">
      <dgm:prSet presAssocID="{7FA23888-2421-4266-9F70-957DF0B927A3}" presName="upArrow" presStyleLbl="node1" presStyleIdx="1" presStyleCnt="2"/>
      <dgm:spPr>
        <a:solidFill>
          <a:schemeClr val="accent4">
            <a:lumMod val="75000"/>
          </a:schemeClr>
        </a:solidFill>
      </dgm:spPr>
    </dgm:pt>
    <dgm:pt modelId="{220D5E53-DFB6-40C6-A12D-F70539A57016}" type="pres">
      <dgm:prSet presAssocID="{7FA23888-2421-4266-9F70-957DF0B927A3}" presName="upArrowText" presStyleLbl="revTx" presStyleIdx="1" presStyleCnt="2">
        <dgm:presLayoutVars>
          <dgm:bulletEnabled val="1"/>
        </dgm:presLayoutVars>
      </dgm:prSet>
      <dgm:spPr/>
      <dgm:t>
        <a:bodyPr/>
        <a:lstStyle/>
        <a:p>
          <a:endParaRPr lang="en-PH"/>
        </a:p>
      </dgm:t>
    </dgm:pt>
  </dgm:ptLst>
  <dgm:cxnLst>
    <dgm:cxn modelId="{C87CFCBD-677A-4AC4-8FCE-F5CD832B4838}" srcId="{25FCD2EF-07B9-40FA-95A1-E4F0C41B61CD}" destId="{7FA23888-2421-4266-9F70-957DF0B927A3}" srcOrd="1" destOrd="0" parTransId="{A1D6C23E-0BB8-457A-BFFF-F913DBB0FFE7}" sibTransId="{9B0245A1-B136-4B72-BF68-6E4081D6AE12}"/>
    <dgm:cxn modelId="{E6CE7995-D53B-4F99-BC93-3B77FD167E67}" type="presOf" srcId="{25FCD2EF-07B9-40FA-95A1-E4F0C41B61CD}" destId="{CEBB4401-F0BC-47B7-A124-58016EE7D299}" srcOrd="0" destOrd="0" presId="urn:microsoft.com/office/officeart/2005/8/layout/arrow3"/>
    <dgm:cxn modelId="{8B8E564C-91D0-4417-9EB2-0A5A8B7C82E0}" srcId="{25FCD2EF-07B9-40FA-95A1-E4F0C41B61CD}" destId="{70164BC4-F8C3-4D37-A3F6-FA5A0AF640E0}" srcOrd="0" destOrd="0" parTransId="{B199802E-4DE9-4797-9CE3-D143D516C556}" sibTransId="{468DE4DE-623C-4309-857E-3AFBD616A378}"/>
    <dgm:cxn modelId="{5B1B8F5D-00AC-4EF6-B6C0-EAA0B8AE3E09}" type="presOf" srcId="{70164BC4-F8C3-4D37-A3F6-FA5A0AF640E0}" destId="{CA8CFF1E-595D-412B-B43E-0780EFA8F3F9}" srcOrd="0" destOrd="0" presId="urn:microsoft.com/office/officeart/2005/8/layout/arrow3"/>
    <dgm:cxn modelId="{20AD1AE0-D038-4C01-8806-1041B712D271}" type="presOf" srcId="{7FA23888-2421-4266-9F70-957DF0B927A3}" destId="{220D5E53-DFB6-40C6-A12D-F70539A57016}" srcOrd="0" destOrd="0" presId="urn:microsoft.com/office/officeart/2005/8/layout/arrow3"/>
    <dgm:cxn modelId="{7749D4BD-E1AB-4E0C-96AE-F46C327EBA7F}" type="presParOf" srcId="{CEBB4401-F0BC-47B7-A124-58016EE7D299}" destId="{E8E48703-268A-4F26-AA0B-0BB60F1E85BA}" srcOrd="0" destOrd="0" presId="urn:microsoft.com/office/officeart/2005/8/layout/arrow3"/>
    <dgm:cxn modelId="{044D2F11-320C-4915-8D3B-B8675FCD6E1E}" type="presParOf" srcId="{CEBB4401-F0BC-47B7-A124-58016EE7D299}" destId="{7DC5D6FD-07D5-4F52-ABD7-288C4E6DCBC8}" srcOrd="1" destOrd="0" presId="urn:microsoft.com/office/officeart/2005/8/layout/arrow3"/>
    <dgm:cxn modelId="{27F019A7-787A-444C-B358-526B04D9746D}" type="presParOf" srcId="{CEBB4401-F0BC-47B7-A124-58016EE7D299}" destId="{CA8CFF1E-595D-412B-B43E-0780EFA8F3F9}" srcOrd="2" destOrd="0" presId="urn:microsoft.com/office/officeart/2005/8/layout/arrow3"/>
    <dgm:cxn modelId="{68CC4E80-0F34-410D-8C92-8B2E97F5C184}" type="presParOf" srcId="{CEBB4401-F0BC-47B7-A124-58016EE7D299}" destId="{021585A0-A318-4533-9C30-AE2C22213674}" srcOrd="3" destOrd="0" presId="urn:microsoft.com/office/officeart/2005/8/layout/arrow3"/>
    <dgm:cxn modelId="{31EB21FE-D41B-4C52-98EF-A25252546AFA}" type="presParOf" srcId="{CEBB4401-F0BC-47B7-A124-58016EE7D299}" destId="{220D5E53-DFB6-40C6-A12D-F70539A57016}"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236D5E4-65C7-4F03-8B6D-E3FADDC57758}" type="doc">
      <dgm:prSet loTypeId="urn:microsoft.com/office/officeart/2008/layout/VerticalCurvedList" loCatId="list" qsTypeId="urn:microsoft.com/office/officeart/2005/8/quickstyle/simple1" qsCatId="simple" csTypeId="urn:microsoft.com/office/officeart/2005/8/colors/accent4_2" csCatId="accent4" phldr="1"/>
      <dgm:spPr/>
      <dgm:t>
        <a:bodyPr/>
        <a:lstStyle/>
        <a:p>
          <a:endParaRPr lang="en-PH"/>
        </a:p>
      </dgm:t>
    </dgm:pt>
    <dgm:pt modelId="{AB644AE4-F705-43CD-95BD-179562D7011E}">
      <dgm:prSet phldrT="[Text]" custT="1"/>
      <dgm:spPr/>
      <dgm:t>
        <a:bodyPr/>
        <a:lstStyle/>
        <a:p>
          <a:r>
            <a:rPr lang="en-US" sz="1400" dirty="0" smtClean="0">
              <a:latin typeface="Segoe UI" panose="020B0502040204020203" pitchFamily="34" charset="0"/>
              <a:ea typeface="Segoe UI" panose="020B0502040204020203" pitchFamily="34" charset="0"/>
              <a:cs typeface="Segoe UI" panose="020B0502040204020203" pitchFamily="34" charset="0"/>
            </a:rPr>
            <a:t>The sample should have included returnees from Saudi Arabia</a:t>
          </a:r>
          <a:endParaRPr lang="en-PH" sz="1400" dirty="0">
            <a:latin typeface="Segoe UI" panose="020B0502040204020203" pitchFamily="34" charset="0"/>
            <a:ea typeface="Segoe UI" panose="020B0502040204020203" pitchFamily="34" charset="0"/>
            <a:cs typeface="Segoe UI" panose="020B0502040204020203" pitchFamily="34" charset="0"/>
          </a:endParaRPr>
        </a:p>
      </dgm:t>
    </dgm:pt>
    <dgm:pt modelId="{FE8E64CD-69E7-4113-8412-BDFBC298B295}" type="parTrans" cxnId="{941C4265-5963-4F96-BA8A-F5D73C6A15E8}">
      <dgm:prSet/>
      <dgm:spPr/>
      <dgm:t>
        <a:bodyPr/>
        <a:lstStyle/>
        <a:p>
          <a:endParaRPr lang="en-PH" sz="2000">
            <a:latin typeface="Segoe UI" panose="020B0502040204020203" pitchFamily="34" charset="0"/>
            <a:ea typeface="Segoe UI" panose="020B0502040204020203" pitchFamily="34" charset="0"/>
            <a:cs typeface="Segoe UI" panose="020B0502040204020203" pitchFamily="34" charset="0"/>
          </a:endParaRPr>
        </a:p>
      </dgm:t>
    </dgm:pt>
    <dgm:pt modelId="{5B2B98CF-4F2C-4BEF-A5AD-8E21C0BB221B}" type="sibTrans" cxnId="{941C4265-5963-4F96-BA8A-F5D73C6A15E8}">
      <dgm:prSet/>
      <dgm:spPr/>
      <dgm:t>
        <a:bodyPr/>
        <a:lstStyle/>
        <a:p>
          <a:endParaRPr lang="en-PH" sz="2000">
            <a:latin typeface="Segoe UI" panose="020B0502040204020203" pitchFamily="34" charset="0"/>
            <a:ea typeface="Segoe UI" panose="020B0502040204020203" pitchFamily="34" charset="0"/>
            <a:cs typeface="Segoe UI" panose="020B0502040204020203" pitchFamily="34" charset="0"/>
          </a:endParaRPr>
        </a:p>
      </dgm:t>
    </dgm:pt>
    <dgm:pt modelId="{BA998010-883E-47FE-8ED1-E7918FD9A529}">
      <dgm:prSet phldrT="[Text]" custT="1"/>
      <dgm:spPr/>
      <dgm:t>
        <a:bodyPr/>
        <a:lstStyle/>
        <a:p>
          <a:r>
            <a:rPr lang="en-US" sz="1400" dirty="0" smtClean="0">
              <a:latin typeface="Segoe UI" panose="020B0502040204020203" pitchFamily="34" charset="0"/>
              <a:ea typeface="Segoe UI" panose="020B0502040204020203" pitchFamily="34" charset="0"/>
              <a:cs typeface="Segoe UI" panose="020B0502040204020203" pitchFamily="34" charset="0"/>
            </a:rPr>
            <a:t>Due to sampling limitations, respondents did not include</a:t>
          </a:r>
          <a:r>
            <a:rPr lang="en-US" sz="1400" b="1" dirty="0" smtClean="0">
              <a:latin typeface="Segoe UI" panose="020B0502040204020203" pitchFamily="34" charset="0"/>
              <a:ea typeface="Segoe UI" panose="020B0502040204020203" pitchFamily="34" charset="0"/>
              <a:cs typeface="Segoe UI" panose="020B0502040204020203" pitchFamily="34" charset="0"/>
            </a:rPr>
            <a:t> </a:t>
          </a:r>
          <a:r>
            <a:rPr lang="en-US" sz="1400" b="0" dirty="0" smtClean="0">
              <a:latin typeface="Segoe UI" panose="020B0502040204020203" pitchFamily="34" charset="0"/>
              <a:ea typeface="Segoe UI" panose="020B0502040204020203" pitchFamily="34" charset="0"/>
              <a:cs typeface="Segoe UI" panose="020B0502040204020203" pitchFamily="34" charset="0"/>
            </a:rPr>
            <a:t>permanent</a:t>
          </a:r>
          <a:r>
            <a:rPr lang="en-US" sz="1400" b="1" dirty="0" smtClean="0">
              <a:latin typeface="Segoe UI" panose="020B0502040204020203" pitchFamily="34" charset="0"/>
              <a:ea typeface="Segoe UI" panose="020B0502040204020203" pitchFamily="34" charset="0"/>
              <a:cs typeface="Segoe UI" panose="020B0502040204020203" pitchFamily="34" charset="0"/>
            </a:rPr>
            <a:t> </a:t>
          </a:r>
          <a:r>
            <a:rPr lang="en-US" sz="1400" dirty="0" smtClean="0">
              <a:latin typeface="Segoe UI" panose="020B0502040204020203" pitchFamily="34" charset="0"/>
              <a:ea typeface="Segoe UI" panose="020B0502040204020203" pitchFamily="34" charset="0"/>
              <a:cs typeface="Segoe UI" panose="020B0502040204020203" pitchFamily="34" charset="0"/>
            </a:rPr>
            <a:t>returnees </a:t>
          </a:r>
          <a:endParaRPr lang="en-PH" sz="1400" dirty="0">
            <a:latin typeface="Segoe UI" panose="020B0502040204020203" pitchFamily="34" charset="0"/>
            <a:ea typeface="Segoe UI" panose="020B0502040204020203" pitchFamily="34" charset="0"/>
            <a:cs typeface="Segoe UI" panose="020B0502040204020203" pitchFamily="34" charset="0"/>
          </a:endParaRPr>
        </a:p>
      </dgm:t>
    </dgm:pt>
    <dgm:pt modelId="{820CE7BA-C23C-452E-9292-3B667440FF16}" type="parTrans" cxnId="{3C7334C9-5A64-4974-A817-2BD0529D7D2F}">
      <dgm:prSet/>
      <dgm:spPr/>
      <dgm:t>
        <a:bodyPr/>
        <a:lstStyle/>
        <a:p>
          <a:endParaRPr lang="en-PH">
            <a:latin typeface="Segoe UI" panose="020B0502040204020203" pitchFamily="34" charset="0"/>
            <a:ea typeface="Segoe UI" panose="020B0502040204020203" pitchFamily="34" charset="0"/>
            <a:cs typeface="Segoe UI" panose="020B0502040204020203" pitchFamily="34" charset="0"/>
          </a:endParaRPr>
        </a:p>
      </dgm:t>
    </dgm:pt>
    <dgm:pt modelId="{F16D63CC-6DB5-42AD-880D-14F362CB39A4}" type="sibTrans" cxnId="{3C7334C9-5A64-4974-A817-2BD0529D7D2F}">
      <dgm:prSet/>
      <dgm:spPr/>
      <dgm:t>
        <a:bodyPr/>
        <a:lstStyle/>
        <a:p>
          <a:endParaRPr lang="en-PH">
            <a:latin typeface="Segoe UI" panose="020B0502040204020203" pitchFamily="34" charset="0"/>
            <a:ea typeface="Segoe UI" panose="020B0502040204020203" pitchFamily="34" charset="0"/>
            <a:cs typeface="Segoe UI" panose="020B0502040204020203" pitchFamily="34" charset="0"/>
          </a:endParaRPr>
        </a:p>
      </dgm:t>
    </dgm:pt>
    <dgm:pt modelId="{8F23EB71-895B-406C-BDF4-1D5FE483AE32}">
      <dgm:prSet phldrT="[Text]" custT="1"/>
      <dgm:spPr/>
      <dgm:t>
        <a:bodyPr/>
        <a:lstStyle/>
        <a:p>
          <a:r>
            <a:rPr lang="en-PH" sz="1400" dirty="0" smtClean="0">
              <a:latin typeface="Segoe UI" panose="020B0502040204020203" pitchFamily="34" charset="0"/>
              <a:ea typeface="Segoe UI" panose="020B0502040204020203" pitchFamily="34" charset="0"/>
              <a:cs typeface="Segoe UI" panose="020B0502040204020203" pitchFamily="34" charset="0"/>
            </a:rPr>
            <a:t>The sample should have included other sectors such as hotel, food and beverage, which also employ low-skilled workers</a:t>
          </a:r>
          <a:endParaRPr lang="en-PH" sz="1400" dirty="0">
            <a:latin typeface="Segoe UI" panose="020B0502040204020203" pitchFamily="34" charset="0"/>
            <a:ea typeface="Segoe UI" panose="020B0502040204020203" pitchFamily="34" charset="0"/>
            <a:cs typeface="Segoe UI" panose="020B0502040204020203" pitchFamily="34" charset="0"/>
          </a:endParaRPr>
        </a:p>
      </dgm:t>
    </dgm:pt>
    <dgm:pt modelId="{426B9B59-AAE3-43F4-815A-AC36FC128FDE}" type="parTrans" cxnId="{B55DE507-C6CB-46B3-8605-DBF531CE9509}">
      <dgm:prSet/>
      <dgm:spPr/>
      <dgm:t>
        <a:bodyPr/>
        <a:lstStyle/>
        <a:p>
          <a:endParaRPr lang="en-PH">
            <a:latin typeface="Segoe UI" panose="020B0502040204020203" pitchFamily="34" charset="0"/>
            <a:ea typeface="Segoe UI" panose="020B0502040204020203" pitchFamily="34" charset="0"/>
            <a:cs typeface="Segoe UI" panose="020B0502040204020203" pitchFamily="34" charset="0"/>
          </a:endParaRPr>
        </a:p>
      </dgm:t>
    </dgm:pt>
    <dgm:pt modelId="{7EB92284-A205-4DD0-B5B1-DBECD59B6AD0}" type="sibTrans" cxnId="{B55DE507-C6CB-46B3-8605-DBF531CE9509}">
      <dgm:prSet/>
      <dgm:spPr/>
      <dgm:t>
        <a:bodyPr/>
        <a:lstStyle/>
        <a:p>
          <a:endParaRPr lang="en-PH">
            <a:latin typeface="Segoe UI" panose="020B0502040204020203" pitchFamily="34" charset="0"/>
            <a:ea typeface="Segoe UI" panose="020B0502040204020203" pitchFamily="34" charset="0"/>
            <a:cs typeface="Segoe UI" panose="020B0502040204020203" pitchFamily="34" charset="0"/>
          </a:endParaRPr>
        </a:p>
      </dgm:t>
    </dgm:pt>
    <dgm:pt modelId="{51055E40-E1A8-48FE-A7D8-25393389877C}">
      <dgm:prSet phldrT="[Text]" custT="1"/>
      <dgm:spPr/>
      <dgm:t>
        <a:bodyPr/>
        <a:lstStyle/>
        <a:p>
          <a:r>
            <a:rPr lang="en-PH" sz="1400" dirty="0" smtClean="0">
              <a:latin typeface="Segoe UI" panose="020B0502040204020203" pitchFamily="34" charset="0"/>
              <a:ea typeface="Segoe UI" panose="020B0502040204020203" pitchFamily="34" charset="0"/>
              <a:cs typeface="Segoe UI" panose="020B0502040204020203" pitchFamily="34" charset="0"/>
            </a:rPr>
            <a:t>The sample of 350 is small considering the variation of deployment of low-skilled workers among origin countries</a:t>
          </a:r>
          <a:endParaRPr lang="en-PH" sz="1400" dirty="0">
            <a:latin typeface="Segoe UI" panose="020B0502040204020203" pitchFamily="34" charset="0"/>
            <a:ea typeface="Segoe UI" panose="020B0502040204020203" pitchFamily="34" charset="0"/>
            <a:cs typeface="Segoe UI" panose="020B0502040204020203" pitchFamily="34" charset="0"/>
          </a:endParaRPr>
        </a:p>
      </dgm:t>
    </dgm:pt>
    <dgm:pt modelId="{C8D36245-759C-4DF7-AB93-7344567D4017}" type="parTrans" cxnId="{D697D1FC-769E-444B-AD74-4FFC2E6F26A9}">
      <dgm:prSet/>
      <dgm:spPr/>
      <dgm:t>
        <a:bodyPr/>
        <a:lstStyle/>
        <a:p>
          <a:endParaRPr lang="en-PH">
            <a:latin typeface="Segoe UI" panose="020B0502040204020203" pitchFamily="34" charset="0"/>
            <a:ea typeface="Segoe UI" panose="020B0502040204020203" pitchFamily="34" charset="0"/>
            <a:cs typeface="Segoe UI" panose="020B0502040204020203" pitchFamily="34" charset="0"/>
          </a:endParaRPr>
        </a:p>
      </dgm:t>
    </dgm:pt>
    <dgm:pt modelId="{A49F81AA-76EB-4017-B070-9860D2E30E55}" type="sibTrans" cxnId="{D697D1FC-769E-444B-AD74-4FFC2E6F26A9}">
      <dgm:prSet/>
      <dgm:spPr/>
      <dgm:t>
        <a:bodyPr/>
        <a:lstStyle/>
        <a:p>
          <a:endParaRPr lang="en-PH">
            <a:latin typeface="Segoe UI" panose="020B0502040204020203" pitchFamily="34" charset="0"/>
            <a:ea typeface="Segoe UI" panose="020B0502040204020203" pitchFamily="34" charset="0"/>
            <a:cs typeface="Segoe UI" panose="020B0502040204020203" pitchFamily="34" charset="0"/>
          </a:endParaRPr>
        </a:p>
      </dgm:t>
    </dgm:pt>
    <dgm:pt modelId="{7EE77266-F22F-457F-8409-9335B00257B8}">
      <dgm:prSet phldrT="[Text]" custT="1"/>
      <dgm:spPr/>
      <dgm:t>
        <a:bodyPr/>
        <a:lstStyle/>
        <a:p>
          <a:r>
            <a:rPr lang="en-PH" sz="1400" dirty="0" smtClean="0">
              <a:latin typeface="Segoe UI" panose="020B0502040204020203" pitchFamily="34" charset="0"/>
              <a:ea typeface="Segoe UI" panose="020B0502040204020203" pitchFamily="34" charset="0"/>
              <a:cs typeface="Segoe UI" panose="020B0502040204020203" pitchFamily="34" charset="0"/>
            </a:rPr>
            <a:t>The sample specifically targets Qatar returnees and is time-bounded, the intercept could have expanded to placement agencies that deploy workers to Qatar</a:t>
          </a:r>
          <a:endParaRPr lang="en-PH" sz="1400" dirty="0">
            <a:latin typeface="Segoe UI" panose="020B0502040204020203" pitchFamily="34" charset="0"/>
            <a:ea typeface="Segoe UI" panose="020B0502040204020203" pitchFamily="34" charset="0"/>
            <a:cs typeface="Segoe UI" panose="020B0502040204020203" pitchFamily="34" charset="0"/>
          </a:endParaRPr>
        </a:p>
      </dgm:t>
    </dgm:pt>
    <dgm:pt modelId="{E26D21AE-A6FA-481F-AD99-9C5AE6DD7874}" type="parTrans" cxnId="{9A8976D4-79A3-4749-92EC-CDEF513A220F}">
      <dgm:prSet/>
      <dgm:spPr/>
      <dgm:t>
        <a:bodyPr/>
        <a:lstStyle/>
        <a:p>
          <a:endParaRPr lang="en-PH">
            <a:latin typeface="Segoe UI" panose="020B0502040204020203" pitchFamily="34" charset="0"/>
            <a:ea typeface="Segoe UI" panose="020B0502040204020203" pitchFamily="34" charset="0"/>
            <a:cs typeface="Segoe UI" panose="020B0502040204020203" pitchFamily="34" charset="0"/>
          </a:endParaRPr>
        </a:p>
      </dgm:t>
    </dgm:pt>
    <dgm:pt modelId="{796317BE-64EE-4468-8DD1-A6D05F6D87E9}" type="sibTrans" cxnId="{9A8976D4-79A3-4749-92EC-CDEF513A220F}">
      <dgm:prSet/>
      <dgm:spPr/>
      <dgm:t>
        <a:bodyPr/>
        <a:lstStyle/>
        <a:p>
          <a:endParaRPr lang="en-PH">
            <a:latin typeface="Segoe UI" panose="020B0502040204020203" pitchFamily="34" charset="0"/>
            <a:ea typeface="Segoe UI" panose="020B0502040204020203" pitchFamily="34" charset="0"/>
            <a:cs typeface="Segoe UI" panose="020B0502040204020203" pitchFamily="34" charset="0"/>
          </a:endParaRPr>
        </a:p>
      </dgm:t>
    </dgm:pt>
    <dgm:pt modelId="{F9BF10EB-4071-40A2-9B32-4A9A4D29C9E9}" type="pres">
      <dgm:prSet presAssocID="{6236D5E4-65C7-4F03-8B6D-E3FADDC57758}" presName="Name0" presStyleCnt="0">
        <dgm:presLayoutVars>
          <dgm:chMax val="7"/>
          <dgm:chPref val="7"/>
          <dgm:dir/>
        </dgm:presLayoutVars>
      </dgm:prSet>
      <dgm:spPr/>
      <dgm:t>
        <a:bodyPr/>
        <a:lstStyle/>
        <a:p>
          <a:endParaRPr lang="en-PH"/>
        </a:p>
      </dgm:t>
    </dgm:pt>
    <dgm:pt modelId="{438CE6B3-6348-43A6-A899-7C15516C0796}" type="pres">
      <dgm:prSet presAssocID="{6236D5E4-65C7-4F03-8B6D-E3FADDC57758}" presName="Name1" presStyleCnt="0"/>
      <dgm:spPr/>
    </dgm:pt>
    <dgm:pt modelId="{5E6F0C34-2C22-40DF-B24E-E98B2398A561}" type="pres">
      <dgm:prSet presAssocID="{6236D5E4-65C7-4F03-8B6D-E3FADDC57758}" presName="cycle" presStyleCnt="0"/>
      <dgm:spPr/>
    </dgm:pt>
    <dgm:pt modelId="{5C68217E-2919-41BF-B288-3F3478B7F073}" type="pres">
      <dgm:prSet presAssocID="{6236D5E4-65C7-4F03-8B6D-E3FADDC57758}" presName="srcNode" presStyleLbl="node1" presStyleIdx="0" presStyleCnt="5"/>
      <dgm:spPr/>
    </dgm:pt>
    <dgm:pt modelId="{F16B1B8F-4837-47E0-B173-9BCCC0D00418}" type="pres">
      <dgm:prSet presAssocID="{6236D5E4-65C7-4F03-8B6D-E3FADDC57758}" presName="conn" presStyleLbl="parChTrans1D2" presStyleIdx="0" presStyleCnt="1"/>
      <dgm:spPr/>
      <dgm:t>
        <a:bodyPr/>
        <a:lstStyle/>
        <a:p>
          <a:endParaRPr lang="en-PH"/>
        </a:p>
      </dgm:t>
    </dgm:pt>
    <dgm:pt modelId="{2F017EFE-56FA-475E-B5BD-828A12405DAF}" type="pres">
      <dgm:prSet presAssocID="{6236D5E4-65C7-4F03-8B6D-E3FADDC57758}" presName="extraNode" presStyleLbl="node1" presStyleIdx="0" presStyleCnt="5"/>
      <dgm:spPr/>
    </dgm:pt>
    <dgm:pt modelId="{1206A62B-3D11-434E-A51F-E029C7769E9B}" type="pres">
      <dgm:prSet presAssocID="{6236D5E4-65C7-4F03-8B6D-E3FADDC57758}" presName="dstNode" presStyleLbl="node1" presStyleIdx="0" presStyleCnt="5"/>
      <dgm:spPr/>
    </dgm:pt>
    <dgm:pt modelId="{F486EA8A-750C-494C-9313-A4BA22C3E52F}" type="pres">
      <dgm:prSet presAssocID="{AB644AE4-F705-43CD-95BD-179562D7011E}" presName="text_1" presStyleLbl="node1" presStyleIdx="0" presStyleCnt="5">
        <dgm:presLayoutVars>
          <dgm:bulletEnabled val="1"/>
        </dgm:presLayoutVars>
      </dgm:prSet>
      <dgm:spPr/>
      <dgm:t>
        <a:bodyPr/>
        <a:lstStyle/>
        <a:p>
          <a:endParaRPr lang="en-PH"/>
        </a:p>
      </dgm:t>
    </dgm:pt>
    <dgm:pt modelId="{BE1716E4-949A-489A-843C-14017B42FD4B}" type="pres">
      <dgm:prSet presAssocID="{AB644AE4-F705-43CD-95BD-179562D7011E}" presName="accent_1" presStyleCnt="0"/>
      <dgm:spPr/>
    </dgm:pt>
    <dgm:pt modelId="{9C5895A2-691B-4771-8170-8E350937CE13}" type="pres">
      <dgm:prSet presAssocID="{AB644AE4-F705-43CD-95BD-179562D7011E}" presName="accentRepeatNode" presStyleLbl="solidFgAcc1" presStyleIdx="0" presStyleCnt="5"/>
      <dgm:spPr/>
    </dgm:pt>
    <dgm:pt modelId="{86C54279-74C9-449F-A95B-B28BF5D35A00}" type="pres">
      <dgm:prSet presAssocID="{BA998010-883E-47FE-8ED1-E7918FD9A529}" presName="text_2" presStyleLbl="node1" presStyleIdx="1" presStyleCnt="5">
        <dgm:presLayoutVars>
          <dgm:bulletEnabled val="1"/>
        </dgm:presLayoutVars>
      </dgm:prSet>
      <dgm:spPr/>
      <dgm:t>
        <a:bodyPr/>
        <a:lstStyle/>
        <a:p>
          <a:endParaRPr lang="en-PH"/>
        </a:p>
      </dgm:t>
    </dgm:pt>
    <dgm:pt modelId="{08066AFF-65A3-4314-AE5F-BE423E005B89}" type="pres">
      <dgm:prSet presAssocID="{BA998010-883E-47FE-8ED1-E7918FD9A529}" presName="accent_2" presStyleCnt="0"/>
      <dgm:spPr/>
    </dgm:pt>
    <dgm:pt modelId="{AC8ADE7F-764D-4DD3-93C2-40BAAF53A6B6}" type="pres">
      <dgm:prSet presAssocID="{BA998010-883E-47FE-8ED1-E7918FD9A529}" presName="accentRepeatNode" presStyleLbl="solidFgAcc1" presStyleIdx="1" presStyleCnt="5"/>
      <dgm:spPr/>
    </dgm:pt>
    <dgm:pt modelId="{07679B92-2F41-43D4-B47D-F796939AB84A}" type="pres">
      <dgm:prSet presAssocID="{8F23EB71-895B-406C-BDF4-1D5FE483AE32}" presName="text_3" presStyleLbl="node1" presStyleIdx="2" presStyleCnt="5">
        <dgm:presLayoutVars>
          <dgm:bulletEnabled val="1"/>
        </dgm:presLayoutVars>
      </dgm:prSet>
      <dgm:spPr/>
      <dgm:t>
        <a:bodyPr/>
        <a:lstStyle/>
        <a:p>
          <a:endParaRPr lang="en-PH"/>
        </a:p>
      </dgm:t>
    </dgm:pt>
    <dgm:pt modelId="{41E92C92-BFCC-4978-BD96-0F92E679D0FC}" type="pres">
      <dgm:prSet presAssocID="{8F23EB71-895B-406C-BDF4-1D5FE483AE32}" presName="accent_3" presStyleCnt="0"/>
      <dgm:spPr/>
    </dgm:pt>
    <dgm:pt modelId="{F4774057-8B0F-4A3F-BBD3-2D75C4D623FD}" type="pres">
      <dgm:prSet presAssocID="{8F23EB71-895B-406C-BDF4-1D5FE483AE32}" presName="accentRepeatNode" presStyleLbl="solidFgAcc1" presStyleIdx="2" presStyleCnt="5"/>
      <dgm:spPr/>
    </dgm:pt>
    <dgm:pt modelId="{358131E2-2DF6-4569-A195-9EFA2432098C}" type="pres">
      <dgm:prSet presAssocID="{51055E40-E1A8-48FE-A7D8-25393389877C}" presName="text_4" presStyleLbl="node1" presStyleIdx="3" presStyleCnt="5">
        <dgm:presLayoutVars>
          <dgm:bulletEnabled val="1"/>
        </dgm:presLayoutVars>
      </dgm:prSet>
      <dgm:spPr/>
      <dgm:t>
        <a:bodyPr/>
        <a:lstStyle/>
        <a:p>
          <a:endParaRPr lang="en-PH"/>
        </a:p>
      </dgm:t>
    </dgm:pt>
    <dgm:pt modelId="{92499400-87DB-4EDC-8C3A-DB4A0A4B184E}" type="pres">
      <dgm:prSet presAssocID="{51055E40-E1A8-48FE-A7D8-25393389877C}" presName="accent_4" presStyleCnt="0"/>
      <dgm:spPr/>
    </dgm:pt>
    <dgm:pt modelId="{3BDC7F52-CC8F-47CA-B32C-66DA38E32D5B}" type="pres">
      <dgm:prSet presAssocID="{51055E40-E1A8-48FE-A7D8-25393389877C}" presName="accentRepeatNode" presStyleLbl="solidFgAcc1" presStyleIdx="3" presStyleCnt="5"/>
      <dgm:spPr/>
    </dgm:pt>
    <dgm:pt modelId="{5CAE835C-E4CB-4F82-BADC-BAAB9BF15CDF}" type="pres">
      <dgm:prSet presAssocID="{7EE77266-F22F-457F-8409-9335B00257B8}" presName="text_5" presStyleLbl="node1" presStyleIdx="4" presStyleCnt="5">
        <dgm:presLayoutVars>
          <dgm:bulletEnabled val="1"/>
        </dgm:presLayoutVars>
      </dgm:prSet>
      <dgm:spPr/>
      <dgm:t>
        <a:bodyPr/>
        <a:lstStyle/>
        <a:p>
          <a:endParaRPr lang="en-PH"/>
        </a:p>
      </dgm:t>
    </dgm:pt>
    <dgm:pt modelId="{140D1993-846F-459C-9EE6-5B481D0D38AB}" type="pres">
      <dgm:prSet presAssocID="{7EE77266-F22F-457F-8409-9335B00257B8}" presName="accent_5" presStyleCnt="0"/>
      <dgm:spPr/>
    </dgm:pt>
    <dgm:pt modelId="{AF6E3AF1-5FF2-4343-975D-893E5700F14F}" type="pres">
      <dgm:prSet presAssocID="{7EE77266-F22F-457F-8409-9335B00257B8}" presName="accentRepeatNode" presStyleLbl="solidFgAcc1" presStyleIdx="4" presStyleCnt="5"/>
      <dgm:spPr/>
    </dgm:pt>
  </dgm:ptLst>
  <dgm:cxnLst>
    <dgm:cxn modelId="{941C4265-5963-4F96-BA8A-F5D73C6A15E8}" srcId="{6236D5E4-65C7-4F03-8B6D-E3FADDC57758}" destId="{AB644AE4-F705-43CD-95BD-179562D7011E}" srcOrd="0" destOrd="0" parTransId="{FE8E64CD-69E7-4113-8412-BDFBC298B295}" sibTransId="{5B2B98CF-4F2C-4BEF-A5AD-8E21C0BB221B}"/>
    <dgm:cxn modelId="{D697D1FC-769E-444B-AD74-4FFC2E6F26A9}" srcId="{6236D5E4-65C7-4F03-8B6D-E3FADDC57758}" destId="{51055E40-E1A8-48FE-A7D8-25393389877C}" srcOrd="3" destOrd="0" parTransId="{C8D36245-759C-4DF7-AB93-7344567D4017}" sibTransId="{A49F81AA-76EB-4017-B070-9860D2E30E55}"/>
    <dgm:cxn modelId="{8606E9F2-69F9-4954-B496-4C23C65B8F69}" type="presOf" srcId="{7EE77266-F22F-457F-8409-9335B00257B8}" destId="{5CAE835C-E4CB-4F82-BADC-BAAB9BF15CDF}" srcOrd="0" destOrd="0" presId="urn:microsoft.com/office/officeart/2008/layout/VerticalCurvedList"/>
    <dgm:cxn modelId="{B55DE507-C6CB-46B3-8605-DBF531CE9509}" srcId="{6236D5E4-65C7-4F03-8B6D-E3FADDC57758}" destId="{8F23EB71-895B-406C-BDF4-1D5FE483AE32}" srcOrd="2" destOrd="0" parTransId="{426B9B59-AAE3-43F4-815A-AC36FC128FDE}" sibTransId="{7EB92284-A205-4DD0-B5B1-DBECD59B6AD0}"/>
    <dgm:cxn modelId="{D36E24B5-C6B1-43B9-8B18-8D93560D63BC}" type="presOf" srcId="{51055E40-E1A8-48FE-A7D8-25393389877C}" destId="{358131E2-2DF6-4569-A195-9EFA2432098C}" srcOrd="0" destOrd="0" presId="urn:microsoft.com/office/officeart/2008/layout/VerticalCurvedList"/>
    <dgm:cxn modelId="{1A90A9FA-F684-49FC-B3AA-00F240BFFF5A}" type="presOf" srcId="{BA998010-883E-47FE-8ED1-E7918FD9A529}" destId="{86C54279-74C9-449F-A95B-B28BF5D35A00}" srcOrd="0" destOrd="0" presId="urn:microsoft.com/office/officeart/2008/layout/VerticalCurvedList"/>
    <dgm:cxn modelId="{8981C88F-01BD-44F9-8732-81F57F292646}" type="presOf" srcId="{5B2B98CF-4F2C-4BEF-A5AD-8E21C0BB221B}" destId="{F16B1B8F-4837-47E0-B173-9BCCC0D00418}" srcOrd="0" destOrd="0" presId="urn:microsoft.com/office/officeart/2008/layout/VerticalCurvedList"/>
    <dgm:cxn modelId="{9A8976D4-79A3-4749-92EC-CDEF513A220F}" srcId="{6236D5E4-65C7-4F03-8B6D-E3FADDC57758}" destId="{7EE77266-F22F-457F-8409-9335B00257B8}" srcOrd="4" destOrd="0" parTransId="{E26D21AE-A6FA-481F-AD99-9C5AE6DD7874}" sibTransId="{796317BE-64EE-4468-8DD1-A6D05F6D87E9}"/>
    <dgm:cxn modelId="{7E5A03F9-2254-4DF2-AEB7-7A748AFCB181}" type="presOf" srcId="{8F23EB71-895B-406C-BDF4-1D5FE483AE32}" destId="{07679B92-2F41-43D4-B47D-F796939AB84A}" srcOrd="0" destOrd="0" presId="urn:microsoft.com/office/officeart/2008/layout/VerticalCurvedList"/>
    <dgm:cxn modelId="{196B58EF-AD52-4AEC-B1C4-73C677EADB53}" type="presOf" srcId="{6236D5E4-65C7-4F03-8B6D-E3FADDC57758}" destId="{F9BF10EB-4071-40A2-9B32-4A9A4D29C9E9}" srcOrd="0" destOrd="0" presId="urn:microsoft.com/office/officeart/2008/layout/VerticalCurvedList"/>
    <dgm:cxn modelId="{3C7334C9-5A64-4974-A817-2BD0529D7D2F}" srcId="{6236D5E4-65C7-4F03-8B6D-E3FADDC57758}" destId="{BA998010-883E-47FE-8ED1-E7918FD9A529}" srcOrd="1" destOrd="0" parTransId="{820CE7BA-C23C-452E-9292-3B667440FF16}" sibTransId="{F16D63CC-6DB5-42AD-880D-14F362CB39A4}"/>
    <dgm:cxn modelId="{4DBE86FC-122F-4F78-868A-8669BCEAC427}" type="presOf" srcId="{AB644AE4-F705-43CD-95BD-179562D7011E}" destId="{F486EA8A-750C-494C-9313-A4BA22C3E52F}" srcOrd="0" destOrd="0" presId="urn:microsoft.com/office/officeart/2008/layout/VerticalCurvedList"/>
    <dgm:cxn modelId="{BF8FE4D3-AADD-4EB0-BFE5-5E50B15D3BC6}" type="presParOf" srcId="{F9BF10EB-4071-40A2-9B32-4A9A4D29C9E9}" destId="{438CE6B3-6348-43A6-A899-7C15516C0796}" srcOrd="0" destOrd="0" presId="urn:microsoft.com/office/officeart/2008/layout/VerticalCurvedList"/>
    <dgm:cxn modelId="{DB6147DB-C450-4812-A6B4-E623E7C78D84}" type="presParOf" srcId="{438CE6B3-6348-43A6-A899-7C15516C0796}" destId="{5E6F0C34-2C22-40DF-B24E-E98B2398A561}" srcOrd="0" destOrd="0" presId="urn:microsoft.com/office/officeart/2008/layout/VerticalCurvedList"/>
    <dgm:cxn modelId="{AE19B7B8-934A-4095-9E80-B186B6B3BC66}" type="presParOf" srcId="{5E6F0C34-2C22-40DF-B24E-E98B2398A561}" destId="{5C68217E-2919-41BF-B288-3F3478B7F073}" srcOrd="0" destOrd="0" presId="urn:microsoft.com/office/officeart/2008/layout/VerticalCurvedList"/>
    <dgm:cxn modelId="{54CB9E28-C47B-4BFF-B68D-68D23E04E305}" type="presParOf" srcId="{5E6F0C34-2C22-40DF-B24E-E98B2398A561}" destId="{F16B1B8F-4837-47E0-B173-9BCCC0D00418}" srcOrd="1" destOrd="0" presId="urn:microsoft.com/office/officeart/2008/layout/VerticalCurvedList"/>
    <dgm:cxn modelId="{2174D88C-175E-482B-AF12-179A1FF3342B}" type="presParOf" srcId="{5E6F0C34-2C22-40DF-B24E-E98B2398A561}" destId="{2F017EFE-56FA-475E-B5BD-828A12405DAF}" srcOrd="2" destOrd="0" presId="urn:microsoft.com/office/officeart/2008/layout/VerticalCurvedList"/>
    <dgm:cxn modelId="{15C43B59-9FA7-4BFD-94A0-B660BDBB19A0}" type="presParOf" srcId="{5E6F0C34-2C22-40DF-B24E-E98B2398A561}" destId="{1206A62B-3D11-434E-A51F-E029C7769E9B}" srcOrd="3" destOrd="0" presId="urn:microsoft.com/office/officeart/2008/layout/VerticalCurvedList"/>
    <dgm:cxn modelId="{D29200A8-C818-4E4A-BAE9-D54CE31B930D}" type="presParOf" srcId="{438CE6B3-6348-43A6-A899-7C15516C0796}" destId="{F486EA8A-750C-494C-9313-A4BA22C3E52F}" srcOrd="1" destOrd="0" presId="urn:microsoft.com/office/officeart/2008/layout/VerticalCurvedList"/>
    <dgm:cxn modelId="{BB25360F-F06F-46C1-A808-3DA15E07E78F}" type="presParOf" srcId="{438CE6B3-6348-43A6-A899-7C15516C0796}" destId="{BE1716E4-949A-489A-843C-14017B42FD4B}" srcOrd="2" destOrd="0" presId="urn:microsoft.com/office/officeart/2008/layout/VerticalCurvedList"/>
    <dgm:cxn modelId="{67E56597-1AAB-4AB1-BB01-4194952DAE9F}" type="presParOf" srcId="{BE1716E4-949A-489A-843C-14017B42FD4B}" destId="{9C5895A2-691B-4771-8170-8E350937CE13}" srcOrd="0" destOrd="0" presId="urn:microsoft.com/office/officeart/2008/layout/VerticalCurvedList"/>
    <dgm:cxn modelId="{50932422-E9BF-4463-80C9-D463123D75B7}" type="presParOf" srcId="{438CE6B3-6348-43A6-A899-7C15516C0796}" destId="{86C54279-74C9-449F-A95B-B28BF5D35A00}" srcOrd="3" destOrd="0" presId="urn:microsoft.com/office/officeart/2008/layout/VerticalCurvedList"/>
    <dgm:cxn modelId="{631D7DED-01C0-43BF-9DF1-3528D10608E9}" type="presParOf" srcId="{438CE6B3-6348-43A6-A899-7C15516C0796}" destId="{08066AFF-65A3-4314-AE5F-BE423E005B89}" srcOrd="4" destOrd="0" presId="urn:microsoft.com/office/officeart/2008/layout/VerticalCurvedList"/>
    <dgm:cxn modelId="{4D8D0F23-D71D-498D-B1CB-97792C8DB7C5}" type="presParOf" srcId="{08066AFF-65A3-4314-AE5F-BE423E005B89}" destId="{AC8ADE7F-764D-4DD3-93C2-40BAAF53A6B6}" srcOrd="0" destOrd="0" presId="urn:microsoft.com/office/officeart/2008/layout/VerticalCurvedList"/>
    <dgm:cxn modelId="{14A78A33-EBD5-4D05-B73F-83E0EF28595C}" type="presParOf" srcId="{438CE6B3-6348-43A6-A899-7C15516C0796}" destId="{07679B92-2F41-43D4-B47D-F796939AB84A}" srcOrd="5" destOrd="0" presId="urn:microsoft.com/office/officeart/2008/layout/VerticalCurvedList"/>
    <dgm:cxn modelId="{0776DC1B-D404-4669-88E1-7D8823EB6775}" type="presParOf" srcId="{438CE6B3-6348-43A6-A899-7C15516C0796}" destId="{41E92C92-BFCC-4978-BD96-0F92E679D0FC}" srcOrd="6" destOrd="0" presId="urn:microsoft.com/office/officeart/2008/layout/VerticalCurvedList"/>
    <dgm:cxn modelId="{1BE6941C-3B19-4982-BEC9-07A58589DA62}" type="presParOf" srcId="{41E92C92-BFCC-4978-BD96-0F92E679D0FC}" destId="{F4774057-8B0F-4A3F-BBD3-2D75C4D623FD}" srcOrd="0" destOrd="0" presId="urn:microsoft.com/office/officeart/2008/layout/VerticalCurvedList"/>
    <dgm:cxn modelId="{AFEFC36B-D538-4377-9740-CFC94AD4599D}" type="presParOf" srcId="{438CE6B3-6348-43A6-A899-7C15516C0796}" destId="{358131E2-2DF6-4569-A195-9EFA2432098C}" srcOrd="7" destOrd="0" presId="urn:microsoft.com/office/officeart/2008/layout/VerticalCurvedList"/>
    <dgm:cxn modelId="{F259D01F-3C67-43B8-92CD-ECCD72E56A35}" type="presParOf" srcId="{438CE6B3-6348-43A6-A899-7C15516C0796}" destId="{92499400-87DB-4EDC-8C3A-DB4A0A4B184E}" srcOrd="8" destOrd="0" presId="urn:microsoft.com/office/officeart/2008/layout/VerticalCurvedList"/>
    <dgm:cxn modelId="{8A589E30-FF0B-405A-9EB0-AF761C3C9B52}" type="presParOf" srcId="{92499400-87DB-4EDC-8C3A-DB4A0A4B184E}" destId="{3BDC7F52-CC8F-47CA-B32C-66DA38E32D5B}" srcOrd="0" destOrd="0" presId="urn:microsoft.com/office/officeart/2008/layout/VerticalCurvedList"/>
    <dgm:cxn modelId="{24881286-90A1-4623-93A3-64A7EDAF5AAA}" type="presParOf" srcId="{438CE6B3-6348-43A6-A899-7C15516C0796}" destId="{5CAE835C-E4CB-4F82-BADC-BAAB9BF15CDF}" srcOrd="9" destOrd="0" presId="urn:microsoft.com/office/officeart/2008/layout/VerticalCurvedList"/>
    <dgm:cxn modelId="{3310F856-F65D-4B40-BC4B-9A3DEFA4C08B}" type="presParOf" srcId="{438CE6B3-6348-43A6-A899-7C15516C0796}" destId="{140D1993-846F-459C-9EE6-5B481D0D38AB}" srcOrd="10" destOrd="0" presId="urn:microsoft.com/office/officeart/2008/layout/VerticalCurvedList"/>
    <dgm:cxn modelId="{D0D1EF9B-8139-4A9B-B726-FFC9A8459488}" type="presParOf" srcId="{140D1993-846F-459C-9EE6-5B481D0D38AB}" destId="{AF6E3AF1-5FF2-4343-975D-893E5700F14F}"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236D5E4-65C7-4F03-8B6D-E3FADDC57758}" type="doc">
      <dgm:prSet loTypeId="urn:microsoft.com/office/officeart/2008/layout/VerticalCurvedList" loCatId="list" qsTypeId="urn:microsoft.com/office/officeart/2005/8/quickstyle/simple1" qsCatId="simple" csTypeId="urn:microsoft.com/office/officeart/2005/8/colors/accent4_2" csCatId="accent4" phldr="1"/>
      <dgm:spPr/>
      <dgm:t>
        <a:bodyPr/>
        <a:lstStyle/>
        <a:p>
          <a:endParaRPr lang="en-PH"/>
        </a:p>
      </dgm:t>
    </dgm:pt>
    <dgm:pt modelId="{AB644AE4-F705-43CD-95BD-179562D7011E}">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dirty="0" smtClean="0">
              <a:latin typeface="Segoe UI" panose="020B0502040204020203" pitchFamily="34" charset="0"/>
              <a:ea typeface="Segoe UI" panose="020B0502040204020203" pitchFamily="34" charset="0"/>
              <a:cs typeface="Segoe UI" panose="020B0502040204020203" pitchFamily="34" charset="0"/>
            </a:rPr>
            <a:t>Low turn-out of respondents at the BMC offices since the survey was administered during the off peak season (May-July)</a:t>
          </a:r>
          <a:endParaRPr lang="en-PH" sz="1400" dirty="0">
            <a:latin typeface="Segoe UI" panose="020B0502040204020203" pitchFamily="34" charset="0"/>
            <a:ea typeface="Segoe UI" panose="020B0502040204020203" pitchFamily="34" charset="0"/>
            <a:cs typeface="Segoe UI" panose="020B0502040204020203" pitchFamily="34" charset="0"/>
          </a:endParaRPr>
        </a:p>
      </dgm:t>
    </dgm:pt>
    <dgm:pt modelId="{FE8E64CD-69E7-4113-8412-BDFBC298B295}" type="parTrans" cxnId="{941C4265-5963-4F96-BA8A-F5D73C6A15E8}">
      <dgm:prSet/>
      <dgm:spPr/>
      <dgm:t>
        <a:bodyPr/>
        <a:lstStyle/>
        <a:p>
          <a:endParaRPr lang="en-PH" sz="2000">
            <a:latin typeface="Segoe UI" panose="020B0502040204020203" pitchFamily="34" charset="0"/>
            <a:ea typeface="Segoe UI" panose="020B0502040204020203" pitchFamily="34" charset="0"/>
            <a:cs typeface="Segoe UI" panose="020B0502040204020203" pitchFamily="34" charset="0"/>
          </a:endParaRPr>
        </a:p>
      </dgm:t>
    </dgm:pt>
    <dgm:pt modelId="{5B2B98CF-4F2C-4BEF-A5AD-8E21C0BB221B}" type="sibTrans" cxnId="{941C4265-5963-4F96-BA8A-F5D73C6A15E8}">
      <dgm:prSet/>
      <dgm:spPr/>
      <dgm:t>
        <a:bodyPr/>
        <a:lstStyle/>
        <a:p>
          <a:endParaRPr lang="en-PH" sz="2000">
            <a:latin typeface="Segoe UI" panose="020B0502040204020203" pitchFamily="34" charset="0"/>
            <a:ea typeface="Segoe UI" panose="020B0502040204020203" pitchFamily="34" charset="0"/>
            <a:cs typeface="Segoe UI" panose="020B0502040204020203" pitchFamily="34" charset="0"/>
          </a:endParaRPr>
        </a:p>
      </dgm:t>
    </dgm:pt>
    <dgm:pt modelId="{BA998010-883E-47FE-8ED1-E7918FD9A529}">
      <dgm:prSet phldrT="[Text]" custT="1"/>
      <dgm:spPr/>
      <dgm:t>
        <a:bodyPr/>
        <a:lstStyle/>
        <a:p>
          <a:r>
            <a:rPr lang="en-US" sz="1400" dirty="0" smtClean="0">
              <a:latin typeface="Segoe UI" panose="020B0502040204020203" pitchFamily="34" charset="0"/>
              <a:ea typeface="Segoe UI" panose="020B0502040204020203" pitchFamily="34" charset="0"/>
              <a:cs typeface="Segoe UI" panose="020B0502040204020203" pitchFamily="34" charset="0"/>
            </a:rPr>
            <a:t>Each interview averages to 30-45 minutes, depending on the respondent’s recall</a:t>
          </a:r>
          <a:endParaRPr lang="en-PH" sz="1400" dirty="0">
            <a:latin typeface="Segoe UI" panose="020B0502040204020203" pitchFamily="34" charset="0"/>
            <a:ea typeface="Segoe UI" panose="020B0502040204020203" pitchFamily="34" charset="0"/>
            <a:cs typeface="Segoe UI" panose="020B0502040204020203" pitchFamily="34" charset="0"/>
          </a:endParaRPr>
        </a:p>
      </dgm:t>
    </dgm:pt>
    <dgm:pt modelId="{820CE7BA-C23C-452E-9292-3B667440FF16}" type="parTrans" cxnId="{3C7334C9-5A64-4974-A817-2BD0529D7D2F}">
      <dgm:prSet/>
      <dgm:spPr/>
      <dgm:t>
        <a:bodyPr/>
        <a:lstStyle/>
        <a:p>
          <a:endParaRPr lang="en-PH">
            <a:latin typeface="Segoe UI" panose="020B0502040204020203" pitchFamily="34" charset="0"/>
            <a:ea typeface="Segoe UI" panose="020B0502040204020203" pitchFamily="34" charset="0"/>
            <a:cs typeface="Segoe UI" panose="020B0502040204020203" pitchFamily="34" charset="0"/>
          </a:endParaRPr>
        </a:p>
      </dgm:t>
    </dgm:pt>
    <dgm:pt modelId="{F16D63CC-6DB5-42AD-880D-14F362CB39A4}" type="sibTrans" cxnId="{3C7334C9-5A64-4974-A817-2BD0529D7D2F}">
      <dgm:prSet/>
      <dgm:spPr/>
      <dgm:t>
        <a:bodyPr/>
        <a:lstStyle/>
        <a:p>
          <a:endParaRPr lang="en-PH">
            <a:latin typeface="Segoe UI" panose="020B0502040204020203" pitchFamily="34" charset="0"/>
            <a:ea typeface="Segoe UI" panose="020B0502040204020203" pitchFamily="34" charset="0"/>
            <a:cs typeface="Segoe UI" panose="020B0502040204020203" pitchFamily="34" charset="0"/>
          </a:endParaRPr>
        </a:p>
      </dgm:t>
    </dgm:pt>
    <dgm:pt modelId="{8F23EB71-895B-406C-BDF4-1D5FE483AE32}">
      <dgm:prSet phldrT="[Text]" custT="1"/>
      <dgm:spPr/>
      <dgm:t>
        <a:bodyPr/>
        <a:lstStyle/>
        <a:p>
          <a:r>
            <a:rPr lang="en-PH" sz="1400" dirty="0" smtClean="0">
              <a:latin typeface="Segoe UI" panose="020B0502040204020203" pitchFamily="34" charset="0"/>
              <a:ea typeface="Segoe UI" panose="020B0502040204020203" pitchFamily="34" charset="0"/>
              <a:cs typeface="Segoe UI" panose="020B0502040204020203" pitchFamily="34" charset="0"/>
            </a:rPr>
            <a:t>Majority of the workers only recall the total amount paid to recruiter </a:t>
          </a:r>
          <a:r>
            <a:rPr lang="en-US" sz="1400" dirty="0" smtClean="0">
              <a:latin typeface="Segoe UI" panose="020B0502040204020203" pitchFamily="34" charset="0"/>
              <a:ea typeface="Segoe UI" panose="020B0502040204020203" pitchFamily="34" charset="0"/>
              <a:cs typeface="Segoe UI" panose="020B0502040204020203" pitchFamily="34" charset="0"/>
            </a:rPr>
            <a:t>for obtaining the travel documents and necessary clearances</a:t>
          </a:r>
          <a:endParaRPr lang="en-PH" sz="1400" dirty="0">
            <a:latin typeface="Segoe UI" panose="020B0502040204020203" pitchFamily="34" charset="0"/>
            <a:ea typeface="Segoe UI" panose="020B0502040204020203" pitchFamily="34" charset="0"/>
            <a:cs typeface="Segoe UI" panose="020B0502040204020203" pitchFamily="34" charset="0"/>
          </a:endParaRPr>
        </a:p>
      </dgm:t>
    </dgm:pt>
    <dgm:pt modelId="{426B9B59-AAE3-43F4-815A-AC36FC128FDE}" type="parTrans" cxnId="{B55DE507-C6CB-46B3-8605-DBF531CE9509}">
      <dgm:prSet/>
      <dgm:spPr/>
      <dgm:t>
        <a:bodyPr/>
        <a:lstStyle/>
        <a:p>
          <a:endParaRPr lang="en-PH">
            <a:latin typeface="Segoe UI" panose="020B0502040204020203" pitchFamily="34" charset="0"/>
            <a:ea typeface="Segoe UI" panose="020B0502040204020203" pitchFamily="34" charset="0"/>
            <a:cs typeface="Segoe UI" panose="020B0502040204020203" pitchFamily="34" charset="0"/>
          </a:endParaRPr>
        </a:p>
      </dgm:t>
    </dgm:pt>
    <dgm:pt modelId="{7EB92284-A205-4DD0-B5B1-DBECD59B6AD0}" type="sibTrans" cxnId="{B55DE507-C6CB-46B3-8605-DBF531CE9509}">
      <dgm:prSet/>
      <dgm:spPr/>
      <dgm:t>
        <a:bodyPr/>
        <a:lstStyle/>
        <a:p>
          <a:endParaRPr lang="en-PH">
            <a:latin typeface="Segoe UI" panose="020B0502040204020203" pitchFamily="34" charset="0"/>
            <a:ea typeface="Segoe UI" panose="020B0502040204020203" pitchFamily="34" charset="0"/>
            <a:cs typeface="Segoe UI" panose="020B0502040204020203" pitchFamily="34" charset="0"/>
          </a:endParaRPr>
        </a:p>
      </dgm:t>
    </dgm:pt>
    <dgm:pt modelId="{51055E40-E1A8-48FE-A7D8-25393389877C}">
      <dgm:prSet phldrT="[Text]" custT="1"/>
      <dgm:spPr/>
      <dgm:t>
        <a:bodyPr/>
        <a:lstStyle/>
        <a:p>
          <a:r>
            <a:rPr lang="en-US" sz="1400" dirty="0" smtClean="0">
              <a:latin typeface="Segoe UI" panose="020B0502040204020203" pitchFamily="34" charset="0"/>
              <a:ea typeface="Segoe UI" panose="020B0502040204020203" pitchFamily="34" charset="0"/>
              <a:cs typeface="Segoe UI" panose="020B0502040204020203" pitchFamily="34" charset="0"/>
            </a:rPr>
            <a:t>Domestic workers were more open in providing information</a:t>
          </a:r>
          <a:endParaRPr lang="en-PH" sz="1400" dirty="0">
            <a:latin typeface="Segoe UI" panose="020B0502040204020203" pitchFamily="34" charset="0"/>
            <a:ea typeface="Segoe UI" panose="020B0502040204020203" pitchFamily="34" charset="0"/>
            <a:cs typeface="Segoe UI" panose="020B0502040204020203" pitchFamily="34" charset="0"/>
          </a:endParaRPr>
        </a:p>
      </dgm:t>
    </dgm:pt>
    <dgm:pt modelId="{C8D36245-759C-4DF7-AB93-7344567D4017}" type="parTrans" cxnId="{D697D1FC-769E-444B-AD74-4FFC2E6F26A9}">
      <dgm:prSet/>
      <dgm:spPr/>
      <dgm:t>
        <a:bodyPr/>
        <a:lstStyle/>
        <a:p>
          <a:endParaRPr lang="en-PH">
            <a:latin typeface="Segoe UI" panose="020B0502040204020203" pitchFamily="34" charset="0"/>
            <a:ea typeface="Segoe UI" panose="020B0502040204020203" pitchFamily="34" charset="0"/>
            <a:cs typeface="Segoe UI" panose="020B0502040204020203" pitchFamily="34" charset="0"/>
          </a:endParaRPr>
        </a:p>
      </dgm:t>
    </dgm:pt>
    <dgm:pt modelId="{A49F81AA-76EB-4017-B070-9860D2E30E55}" type="sibTrans" cxnId="{D697D1FC-769E-444B-AD74-4FFC2E6F26A9}">
      <dgm:prSet/>
      <dgm:spPr/>
      <dgm:t>
        <a:bodyPr/>
        <a:lstStyle/>
        <a:p>
          <a:endParaRPr lang="en-PH">
            <a:latin typeface="Segoe UI" panose="020B0502040204020203" pitchFamily="34" charset="0"/>
            <a:ea typeface="Segoe UI" panose="020B0502040204020203" pitchFamily="34" charset="0"/>
            <a:cs typeface="Segoe UI" panose="020B0502040204020203" pitchFamily="34" charset="0"/>
          </a:endParaRPr>
        </a:p>
      </dgm:t>
    </dgm:pt>
    <dgm:pt modelId="{7EE77266-F22F-457F-8409-9335B00257B8}">
      <dgm:prSet phldrT="[Text]" custT="1"/>
      <dgm:spPr/>
      <dgm:t>
        <a:bodyPr/>
        <a:lstStyle/>
        <a:p>
          <a:r>
            <a:rPr lang="en-US" sz="1400" dirty="0" smtClean="0">
              <a:latin typeface="Segoe UI" panose="020B0502040204020203" pitchFamily="34" charset="0"/>
              <a:ea typeface="Segoe UI" panose="020B0502040204020203" pitchFamily="34" charset="0"/>
              <a:cs typeface="Segoe UI" panose="020B0502040204020203" pitchFamily="34" charset="0"/>
            </a:rPr>
            <a:t>During synchronization, enumerators reported problems: “syncing interruptions” and “cancellation” </a:t>
          </a:r>
          <a:endParaRPr lang="en-PH" sz="1400" dirty="0">
            <a:latin typeface="Segoe UI" panose="020B0502040204020203" pitchFamily="34" charset="0"/>
            <a:ea typeface="Segoe UI" panose="020B0502040204020203" pitchFamily="34" charset="0"/>
            <a:cs typeface="Segoe UI" panose="020B0502040204020203" pitchFamily="34" charset="0"/>
          </a:endParaRPr>
        </a:p>
      </dgm:t>
    </dgm:pt>
    <dgm:pt modelId="{E26D21AE-A6FA-481F-AD99-9C5AE6DD7874}" type="parTrans" cxnId="{9A8976D4-79A3-4749-92EC-CDEF513A220F}">
      <dgm:prSet/>
      <dgm:spPr/>
      <dgm:t>
        <a:bodyPr/>
        <a:lstStyle/>
        <a:p>
          <a:endParaRPr lang="en-PH">
            <a:latin typeface="Segoe UI" panose="020B0502040204020203" pitchFamily="34" charset="0"/>
            <a:ea typeface="Segoe UI" panose="020B0502040204020203" pitchFamily="34" charset="0"/>
            <a:cs typeface="Segoe UI" panose="020B0502040204020203" pitchFamily="34" charset="0"/>
          </a:endParaRPr>
        </a:p>
      </dgm:t>
    </dgm:pt>
    <dgm:pt modelId="{796317BE-64EE-4468-8DD1-A6D05F6D87E9}" type="sibTrans" cxnId="{9A8976D4-79A3-4749-92EC-CDEF513A220F}">
      <dgm:prSet/>
      <dgm:spPr/>
      <dgm:t>
        <a:bodyPr/>
        <a:lstStyle/>
        <a:p>
          <a:endParaRPr lang="en-PH">
            <a:latin typeface="Segoe UI" panose="020B0502040204020203" pitchFamily="34" charset="0"/>
            <a:ea typeface="Segoe UI" panose="020B0502040204020203" pitchFamily="34" charset="0"/>
            <a:cs typeface="Segoe UI" panose="020B0502040204020203" pitchFamily="34" charset="0"/>
          </a:endParaRPr>
        </a:p>
      </dgm:t>
    </dgm:pt>
    <dgm:pt modelId="{F9BF10EB-4071-40A2-9B32-4A9A4D29C9E9}" type="pres">
      <dgm:prSet presAssocID="{6236D5E4-65C7-4F03-8B6D-E3FADDC57758}" presName="Name0" presStyleCnt="0">
        <dgm:presLayoutVars>
          <dgm:chMax val="7"/>
          <dgm:chPref val="7"/>
          <dgm:dir/>
        </dgm:presLayoutVars>
      </dgm:prSet>
      <dgm:spPr/>
      <dgm:t>
        <a:bodyPr/>
        <a:lstStyle/>
        <a:p>
          <a:endParaRPr lang="en-PH"/>
        </a:p>
      </dgm:t>
    </dgm:pt>
    <dgm:pt modelId="{438CE6B3-6348-43A6-A899-7C15516C0796}" type="pres">
      <dgm:prSet presAssocID="{6236D5E4-65C7-4F03-8B6D-E3FADDC57758}" presName="Name1" presStyleCnt="0"/>
      <dgm:spPr/>
    </dgm:pt>
    <dgm:pt modelId="{5E6F0C34-2C22-40DF-B24E-E98B2398A561}" type="pres">
      <dgm:prSet presAssocID="{6236D5E4-65C7-4F03-8B6D-E3FADDC57758}" presName="cycle" presStyleCnt="0"/>
      <dgm:spPr/>
    </dgm:pt>
    <dgm:pt modelId="{5C68217E-2919-41BF-B288-3F3478B7F073}" type="pres">
      <dgm:prSet presAssocID="{6236D5E4-65C7-4F03-8B6D-E3FADDC57758}" presName="srcNode" presStyleLbl="node1" presStyleIdx="0" presStyleCnt="5"/>
      <dgm:spPr/>
    </dgm:pt>
    <dgm:pt modelId="{F16B1B8F-4837-47E0-B173-9BCCC0D00418}" type="pres">
      <dgm:prSet presAssocID="{6236D5E4-65C7-4F03-8B6D-E3FADDC57758}" presName="conn" presStyleLbl="parChTrans1D2" presStyleIdx="0" presStyleCnt="1"/>
      <dgm:spPr/>
      <dgm:t>
        <a:bodyPr/>
        <a:lstStyle/>
        <a:p>
          <a:endParaRPr lang="en-PH"/>
        </a:p>
      </dgm:t>
    </dgm:pt>
    <dgm:pt modelId="{2F017EFE-56FA-475E-B5BD-828A12405DAF}" type="pres">
      <dgm:prSet presAssocID="{6236D5E4-65C7-4F03-8B6D-E3FADDC57758}" presName="extraNode" presStyleLbl="node1" presStyleIdx="0" presStyleCnt="5"/>
      <dgm:spPr/>
    </dgm:pt>
    <dgm:pt modelId="{1206A62B-3D11-434E-A51F-E029C7769E9B}" type="pres">
      <dgm:prSet presAssocID="{6236D5E4-65C7-4F03-8B6D-E3FADDC57758}" presName="dstNode" presStyleLbl="node1" presStyleIdx="0" presStyleCnt="5"/>
      <dgm:spPr/>
    </dgm:pt>
    <dgm:pt modelId="{F486EA8A-750C-494C-9313-A4BA22C3E52F}" type="pres">
      <dgm:prSet presAssocID="{AB644AE4-F705-43CD-95BD-179562D7011E}" presName="text_1" presStyleLbl="node1" presStyleIdx="0" presStyleCnt="5">
        <dgm:presLayoutVars>
          <dgm:bulletEnabled val="1"/>
        </dgm:presLayoutVars>
      </dgm:prSet>
      <dgm:spPr/>
      <dgm:t>
        <a:bodyPr/>
        <a:lstStyle/>
        <a:p>
          <a:endParaRPr lang="en-PH"/>
        </a:p>
      </dgm:t>
    </dgm:pt>
    <dgm:pt modelId="{BE1716E4-949A-489A-843C-14017B42FD4B}" type="pres">
      <dgm:prSet presAssocID="{AB644AE4-F705-43CD-95BD-179562D7011E}" presName="accent_1" presStyleCnt="0"/>
      <dgm:spPr/>
    </dgm:pt>
    <dgm:pt modelId="{9C5895A2-691B-4771-8170-8E350937CE13}" type="pres">
      <dgm:prSet presAssocID="{AB644AE4-F705-43CD-95BD-179562D7011E}" presName="accentRepeatNode" presStyleLbl="solidFgAcc1" presStyleIdx="0" presStyleCnt="5"/>
      <dgm:spPr/>
    </dgm:pt>
    <dgm:pt modelId="{86C54279-74C9-449F-A95B-B28BF5D35A00}" type="pres">
      <dgm:prSet presAssocID="{BA998010-883E-47FE-8ED1-E7918FD9A529}" presName="text_2" presStyleLbl="node1" presStyleIdx="1" presStyleCnt="5">
        <dgm:presLayoutVars>
          <dgm:bulletEnabled val="1"/>
        </dgm:presLayoutVars>
      </dgm:prSet>
      <dgm:spPr/>
      <dgm:t>
        <a:bodyPr/>
        <a:lstStyle/>
        <a:p>
          <a:endParaRPr lang="en-PH"/>
        </a:p>
      </dgm:t>
    </dgm:pt>
    <dgm:pt modelId="{08066AFF-65A3-4314-AE5F-BE423E005B89}" type="pres">
      <dgm:prSet presAssocID="{BA998010-883E-47FE-8ED1-E7918FD9A529}" presName="accent_2" presStyleCnt="0"/>
      <dgm:spPr/>
    </dgm:pt>
    <dgm:pt modelId="{AC8ADE7F-764D-4DD3-93C2-40BAAF53A6B6}" type="pres">
      <dgm:prSet presAssocID="{BA998010-883E-47FE-8ED1-E7918FD9A529}" presName="accentRepeatNode" presStyleLbl="solidFgAcc1" presStyleIdx="1" presStyleCnt="5"/>
      <dgm:spPr/>
    </dgm:pt>
    <dgm:pt modelId="{07679B92-2F41-43D4-B47D-F796939AB84A}" type="pres">
      <dgm:prSet presAssocID="{8F23EB71-895B-406C-BDF4-1D5FE483AE32}" presName="text_3" presStyleLbl="node1" presStyleIdx="2" presStyleCnt="5">
        <dgm:presLayoutVars>
          <dgm:bulletEnabled val="1"/>
        </dgm:presLayoutVars>
      </dgm:prSet>
      <dgm:spPr/>
      <dgm:t>
        <a:bodyPr/>
        <a:lstStyle/>
        <a:p>
          <a:endParaRPr lang="en-PH"/>
        </a:p>
      </dgm:t>
    </dgm:pt>
    <dgm:pt modelId="{41E92C92-BFCC-4978-BD96-0F92E679D0FC}" type="pres">
      <dgm:prSet presAssocID="{8F23EB71-895B-406C-BDF4-1D5FE483AE32}" presName="accent_3" presStyleCnt="0"/>
      <dgm:spPr/>
    </dgm:pt>
    <dgm:pt modelId="{F4774057-8B0F-4A3F-BBD3-2D75C4D623FD}" type="pres">
      <dgm:prSet presAssocID="{8F23EB71-895B-406C-BDF4-1D5FE483AE32}" presName="accentRepeatNode" presStyleLbl="solidFgAcc1" presStyleIdx="2" presStyleCnt="5"/>
      <dgm:spPr/>
    </dgm:pt>
    <dgm:pt modelId="{358131E2-2DF6-4569-A195-9EFA2432098C}" type="pres">
      <dgm:prSet presAssocID="{51055E40-E1A8-48FE-A7D8-25393389877C}" presName="text_4" presStyleLbl="node1" presStyleIdx="3" presStyleCnt="5">
        <dgm:presLayoutVars>
          <dgm:bulletEnabled val="1"/>
        </dgm:presLayoutVars>
      </dgm:prSet>
      <dgm:spPr/>
      <dgm:t>
        <a:bodyPr/>
        <a:lstStyle/>
        <a:p>
          <a:endParaRPr lang="en-PH"/>
        </a:p>
      </dgm:t>
    </dgm:pt>
    <dgm:pt modelId="{92499400-87DB-4EDC-8C3A-DB4A0A4B184E}" type="pres">
      <dgm:prSet presAssocID="{51055E40-E1A8-48FE-A7D8-25393389877C}" presName="accent_4" presStyleCnt="0"/>
      <dgm:spPr/>
    </dgm:pt>
    <dgm:pt modelId="{3BDC7F52-CC8F-47CA-B32C-66DA38E32D5B}" type="pres">
      <dgm:prSet presAssocID="{51055E40-E1A8-48FE-A7D8-25393389877C}" presName="accentRepeatNode" presStyleLbl="solidFgAcc1" presStyleIdx="3" presStyleCnt="5"/>
      <dgm:spPr/>
    </dgm:pt>
    <dgm:pt modelId="{5CAE835C-E4CB-4F82-BADC-BAAB9BF15CDF}" type="pres">
      <dgm:prSet presAssocID="{7EE77266-F22F-457F-8409-9335B00257B8}" presName="text_5" presStyleLbl="node1" presStyleIdx="4" presStyleCnt="5">
        <dgm:presLayoutVars>
          <dgm:bulletEnabled val="1"/>
        </dgm:presLayoutVars>
      </dgm:prSet>
      <dgm:spPr/>
      <dgm:t>
        <a:bodyPr/>
        <a:lstStyle/>
        <a:p>
          <a:endParaRPr lang="en-PH"/>
        </a:p>
      </dgm:t>
    </dgm:pt>
    <dgm:pt modelId="{140D1993-846F-459C-9EE6-5B481D0D38AB}" type="pres">
      <dgm:prSet presAssocID="{7EE77266-F22F-457F-8409-9335B00257B8}" presName="accent_5" presStyleCnt="0"/>
      <dgm:spPr/>
    </dgm:pt>
    <dgm:pt modelId="{AF6E3AF1-5FF2-4343-975D-893E5700F14F}" type="pres">
      <dgm:prSet presAssocID="{7EE77266-F22F-457F-8409-9335B00257B8}" presName="accentRepeatNode" presStyleLbl="solidFgAcc1" presStyleIdx="4" presStyleCnt="5"/>
      <dgm:spPr/>
    </dgm:pt>
  </dgm:ptLst>
  <dgm:cxnLst>
    <dgm:cxn modelId="{6E33E133-36BC-4984-8DAA-C83C4FA531F7}" type="presOf" srcId="{8F23EB71-895B-406C-BDF4-1D5FE483AE32}" destId="{07679B92-2F41-43D4-B47D-F796939AB84A}" srcOrd="0" destOrd="0" presId="urn:microsoft.com/office/officeart/2008/layout/VerticalCurvedList"/>
    <dgm:cxn modelId="{25C7F4FD-FC68-458E-B7C4-E422A015EBDC}" type="presOf" srcId="{6236D5E4-65C7-4F03-8B6D-E3FADDC57758}" destId="{F9BF10EB-4071-40A2-9B32-4A9A4D29C9E9}" srcOrd="0" destOrd="0" presId="urn:microsoft.com/office/officeart/2008/layout/VerticalCurvedList"/>
    <dgm:cxn modelId="{941C4265-5963-4F96-BA8A-F5D73C6A15E8}" srcId="{6236D5E4-65C7-4F03-8B6D-E3FADDC57758}" destId="{AB644AE4-F705-43CD-95BD-179562D7011E}" srcOrd="0" destOrd="0" parTransId="{FE8E64CD-69E7-4113-8412-BDFBC298B295}" sibTransId="{5B2B98CF-4F2C-4BEF-A5AD-8E21C0BB221B}"/>
    <dgm:cxn modelId="{D697D1FC-769E-444B-AD74-4FFC2E6F26A9}" srcId="{6236D5E4-65C7-4F03-8B6D-E3FADDC57758}" destId="{51055E40-E1A8-48FE-A7D8-25393389877C}" srcOrd="3" destOrd="0" parTransId="{C8D36245-759C-4DF7-AB93-7344567D4017}" sibTransId="{A49F81AA-76EB-4017-B070-9860D2E30E55}"/>
    <dgm:cxn modelId="{B55DE507-C6CB-46B3-8605-DBF531CE9509}" srcId="{6236D5E4-65C7-4F03-8B6D-E3FADDC57758}" destId="{8F23EB71-895B-406C-BDF4-1D5FE483AE32}" srcOrd="2" destOrd="0" parTransId="{426B9B59-AAE3-43F4-815A-AC36FC128FDE}" sibTransId="{7EB92284-A205-4DD0-B5B1-DBECD59B6AD0}"/>
    <dgm:cxn modelId="{12D852F0-F22B-430F-9670-DA9664EAB73B}" type="presOf" srcId="{5B2B98CF-4F2C-4BEF-A5AD-8E21C0BB221B}" destId="{F16B1B8F-4837-47E0-B173-9BCCC0D00418}" srcOrd="0" destOrd="0" presId="urn:microsoft.com/office/officeart/2008/layout/VerticalCurvedList"/>
    <dgm:cxn modelId="{9A8976D4-79A3-4749-92EC-CDEF513A220F}" srcId="{6236D5E4-65C7-4F03-8B6D-E3FADDC57758}" destId="{7EE77266-F22F-457F-8409-9335B00257B8}" srcOrd="4" destOrd="0" parTransId="{E26D21AE-A6FA-481F-AD99-9C5AE6DD7874}" sibTransId="{796317BE-64EE-4468-8DD1-A6D05F6D87E9}"/>
    <dgm:cxn modelId="{D3CC6DD5-2545-4CDF-97CD-D4BAF68D0F9A}" type="presOf" srcId="{7EE77266-F22F-457F-8409-9335B00257B8}" destId="{5CAE835C-E4CB-4F82-BADC-BAAB9BF15CDF}" srcOrd="0" destOrd="0" presId="urn:microsoft.com/office/officeart/2008/layout/VerticalCurvedList"/>
    <dgm:cxn modelId="{649EB98B-CA27-4449-8310-126ADA432C9D}" type="presOf" srcId="{51055E40-E1A8-48FE-A7D8-25393389877C}" destId="{358131E2-2DF6-4569-A195-9EFA2432098C}" srcOrd="0" destOrd="0" presId="urn:microsoft.com/office/officeart/2008/layout/VerticalCurvedList"/>
    <dgm:cxn modelId="{BD53B9F8-C562-4580-956A-B234FCC3ED11}" type="presOf" srcId="{AB644AE4-F705-43CD-95BD-179562D7011E}" destId="{F486EA8A-750C-494C-9313-A4BA22C3E52F}" srcOrd="0" destOrd="0" presId="urn:microsoft.com/office/officeart/2008/layout/VerticalCurvedList"/>
    <dgm:cxn modelId="{3C7334C9-5A64-4974-A817-2BD0529D7D2F}" srcId="{6236D5E4-65C7-4F03-8B6D-E3FADDC57758}" destId="{BA998010-883E-47FE-8ED1-E7918FD9A529}" srcOrd="1" destOrd="0" parTransId="{820CE7BA-C23C-452E-9292-3B667440FF16}" sibTransId="{F16D63CC-6DB5-42AD-880D-14F362CB39A4}"/>
    <dgm:cxn modelId="{D60CDF7E-D2EB-4FB9-A41F-32136BDB749E}" type="presOf" srcId="{BA998010-883E-47FE-8ED1-E7918FD9A529}" destId="{86C54279-74C9-449F-A95B-B28BF5D35A00}" srcOrd="0" destOrd="0" presId="urn:microsoft.com/office/officeart/2008/layout/VerticalCurvedList"/>
    <dgm:cxn modelId="{8338175C-DF08-4984-ACE4-B29CD2B40BE9}" type="presParOf" srcId="{F9BF10EB-4071-40A2-9B32-4A9A4D29C9E9}" destId="{438CE6B3-6348-43A6-A899-7C15516C0796}" srcOrd="0" destOrd="0" presId="urn:microsoft.com/office/officeart/2008/layout/VerticalCurvedList"/>
    <dgm:cxn modelId="{577D63E5-8B13-4DE4-90CC-FE766DAC9AED}" type="presParOf" srcId="{438CE6B3-6348-43A6-A899-7C15516C0796}" destId="{5E6F0C34-2C22-40DF-B24E-E98B2398A561}" srcOrd="0" destOrd="0" presId="urn:microsoft.com/office/officeart/2008/layout/VerticalCurvedList"/>
    <dgm:cxn modelId="{D83DCE32-3B06-4525-8247-94C45D66F12F}" type="presParOf" srcId="{5E6F0C34-2C22-40DF-B24E-E98B2398A561}" destId="{5C68217E-2919-41BF-B288-3F3478B7F073}" srcOrd="0" destOrd="0" presId="urn:microsoft.com/office/officeart/2008/layout/VerticalCurvedList"/>
    <dgm:cxn modelId="{1ACB19BF-A6A4-474D-8FE9-DDAACCE24FD2}" type="presParOf" srcId="{5E6F0C34-2C22-40DF-B24E-E98B2398A561}" destId="{F16B1B8F-4837-47E0-B173-9BCCC0D00418}" srcOrd="1" destOrd="0" presId="urn:microsoft.com/office/officeart/2008/layout/VerticalCurvedList"/>
    <dgm:cxn modelId="{ADAB357C-E98C-45F5-B2FC-00F1FA450893}" type="presParOf" srcId="{5E6F0C34-2C22-40DF-B24E-E98B2398A561}" destId="{2F017EFE-56FA-475E-B5BD-828A12405DAF}" srcOrd="2" destOrd="0" presId="urn:microsoft.com/office/officeart/2008/layout/VerticalCurvedList"/>
    <dgm:cxn modelId="{12C38D55-4E58-40F8-845D-28263C6A82CF}" type="presParOf" srcId="{5E6F0C34-2C22-40DF-B24E-E98B2398A561}" destId="{1206A62B-3D11-434E-A51F-E029C7769E9B}" srcOrd="3" destOrd="0" presId="urn:microsoft.com/office/officeart/2008/layout/VerticalCurvedList"/>
    <dgm:cxn modelId="{E8B4405D-F95A-46A1-AD33-A698B2A6B08E}" type="presParOf" srcId="{438CE6B3-6348-43A6-A899-7C15516C0796}" destId="{F486EA8A-750C-494C-9313-A4BA22C3E52F}" srcOrd="1" destOrd="0" presId="urn:microsoft.com/office/officeart/2008/layout/VerticalCurvedList"/>
    <dgm:cxn modelId="{3BCF7F26-163C-46D6-993F-471D067D7E90}" type="presParOf" srcId="{438CE6B3-6348-43A6-A899-7C15516C0796}" destId="{BE1716E4-949A-489A-843C-14017B42FD4B}" srcOrd="2" destOrd="0" presId="urn:microsoft.com/office/officeart/2008/layout/VerticalCurvedList"/>
    <dgm:cxn modelId="{2219E055-6DAC-42D1-AB17-77DC361CD135}" type="presParOf" srcId="{BE1716E4-949A-489A-843C-14017B42FD4B}" destId="{9C5895A2-691B-4771-8170-8E350937CE13}" srcOrd="0" destOrd="0" presId="urn:microsoft.com/office/officeart/2008/layout/VerticalCurvedList"/>
    <dgm:cxn modelId="{3955CD33-62AC-44AF-A789-0DA042FBB8C7}" type="presParOf" srcId="{438CE6B3-6348-43A6-A899-7C15516C0796}" destId="{86C54279-74C9-449F-A95B-B28BF5D35A00}" srcOrd="3" destOrd="0" presId="urn:microsoft.com/office/officeart/2008/layout/VerticalCurvedList"/>
    <dgm:cxn modelId="{E956B371-5535-406D-A73B-BBA97F96C5E2}" type="presParOf" srcId="{438CE6B3-6348-43A6-A899-7C15516C0796}" destId="{08066AFF-65A3-4314-AE5F-BE423E005B89}" srcOrd="4" destOrd="0" presId="urn:microsoft.com/office/officeart/2008/layout/VerticalCurvedList"/>
    <dgm:cxn modelId="{C871644A-2C25-4A0F-831A-5900ADF3E176}" type="presParOf" srcId="{08066AFF-65A3-4314-AE5F-BE423E005B89}" destId="{AC8ADE7F-764D-4DD3-93C2-40BAAF53A6B6}" srcOrd="0" destOrd="0" presId="urn:microsoft.com/office/officeart/2008/layout/VerticalCurvedList"/>
    <dgm:cxn modelId="{580283B5-AF2E-4AD3-8F93-0CDE909E282B}" type="presParOf" srcId="{438CE6B3-6348-43A6-A899-7C15516C0796}" destId="{07679B92-2F41-43D4-B47D-F796939AB84A}" srcOrd="5" destOrd="0" presId="urn:microsoft.com/office/officeart/2008/layout/VerticalCurvedList"/>
    <dgm:cxn modelId="{780A9C12-9C59-4FA6-BBFE-1008AFC8FE7D}" type="presParOf" srcId="{438CE6B3-6348-43A6-A899-7C15516C0796}" destId="{41E92C92-BFCC-4978-BD96-0F92E679D0FC}" srcOrd="6" destOrd="0" presId="urn:microsoft.com/office/officeart/2008/layout/VerticalCurvedList"/>
    <dgm:cxn modelId="{E796262B-A9CC-4B8B-ACE1-849DAA11C95F}" type="presParOf" srcId="{41E92C92-BFCC-4978-BD96-0F92E679D0FC}" destId="{F4774057-8B0F-4A3F-BBD3-2D75C4D623FD}" srcOrd="0" destOrd="0" presId="urn:microsoft.com/office/officeart/2008/layout/VerticalCurvedList"/>
    <dgm:cxn modelId="{F84A194A-3AF6-4D4E-96EF-0E2474C2A519}" type="presParOf" srcId="{438CE6B3-6348-43A6-A899-7C15516C0796}" destId="{358131E2-2DF6-4569-A195-9EFA2432098C}" srcOrd="7" destOrd="0" presId="urn:microsoft.com/office/officeart/2008/layout/VerticalCurvedList"/>
    <dgm:cxn modelId="{48E8040E-6669-4A1B-81EE-0C9F833656DE}" type="presParOf" srcId="{438CE6B3-6348-43A6-A899-7C15516C0796}" destId="{92499400-87DB-4EDC-8C3A-DB4A0A4B184E}" srcOrd="8" destOrd="0" presId="urn:microsoft.com/office/officeart/2008/layout/VerticalCurvedList"/>
    <dgm:cxn modelId="{26141CD0-2ECA-41C0-B5F3-1307887A294E}" type="presParOf" srcId="{92499400-87DB-4EDC-8C3A-DB4A0A4B184E}" destId="{3BDC7F52-CC8F-47CA-B32C-66DA38E32D5B}" srcOrd="0" destOrd="0" presId="urn:microsoft.com/office/officeart/2008/layout/VerticalCurvedList"/>
    <dgm:cxn modelId="{6E45A084-8C85-4694-A822-E1891C3D499A}" type="presParOf" srcId="{438CE6B3-6348-43A6-A899-7C15516C0796}" destId="{5CAE835C-E4CB-4F82-BADC-BAAB9BF15CDF}" srcOrd="9" destOrd="0" presId="urn:microsoft.com/office/officeart/2008/layout/VerticalCurvedList"/>
    <dgm:cxn modelId="{A3420082-A2EF-4702-B1ED-52249E0816F2}" type="presParOf" srcId="{438CE6B3-6348-43A6-A899-7C15516C0796}" destId="{140D1993-846F-459C-9EE6-5B481D0D38AB}" srcOrd="10" destOrd="0" presId="urn:microsoft.com/office/officeart/2008/layout/VerticalCurvedList"/>
    <dgm:cxn modelId="{86CCB619-9537-4E96-A338-6507542BDF78}" type="presParOf" srcId="{140D1993-846F-459C-9EE6-5B481D0D38AB}" destId="{AF6E3AF1-5FF2-4343-975D-893E5700F14F}"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C52589-0546-44D4-B382-3DBF31B5AB55}" type="doc">
      <dgm:prSet loTypeId="urn:microsoft.com/office/officeart/2005/8/layout/hList7" loCatId="picture" qsTypeId="urn:microsoft.com/office/officeart/2005/8/quickstyle/simple1" qsCatId="simple" csTypeId="urn:microsoft.com/office/officeart/2005/8/colors/accent4_4" csCatId="accent4" phldr="1"/>
      <dgm:spPr/>
      <dgm:t>
        <a:bodyPr/>
        <a:lstStyle/>
        <a:p>
          <a:endParaRPr lang="en-PH"/>
        </a:p>
      </dgm:t>
    </dgm:pt>
    <dgm:pt modelId="{BD10A861-F2BC-42AE-B01D-0058A45F2C42}">
      <dgm:prSet phldrT="[Text]" custT="1"/>
      <dgm:spPr/>
      <dgm:t>
        <a:bodyPr/>
        <a:lstStyle/>
        <a:p>
          <a:r>
            <a:rPr lang="en-US" altLang="en-US" sz="1600" dirty="0" smtClean="0">
              <a:latin typeface="Segoe UI" panose="020B0502040204020203" pitchFamily="34" charset="0"/>
              <a:ea typeface="Segoe UI" panose="020B0502040204020203" pitchFamily="34" charset="0"/>
              <a:cs typeface="Segoe UI" panose="020B0502040204020203" pitchFamily="34" charset="0"/>
            </a:rPr>
            <a:t>Employment opportunities</a:t>
          </a:r>
          <a:endParaRPr lang="en-PH" sz="1600" dirty="0">
            <a:latin typeface="Segoe UI" panose="020B0502040204020203" pitchFamily="34" charset="0"/>
            <a:ea typeface="Segoe UI" panose="020B0502040204020203" pitchFamily="34" charset="0"/>
            <a:cs typeface="Segoe UI" panose="020B0502040204020203" pitchFamily="34" charset="0"/>
          </a:endParaRPr>
        </a:p>
      </dgm:t>
    </dgm:pt>
    <dgm:pt modelId="{545B3FEB-DA3A-4B1D-A147-EB448584E1DB}" type="parTrans" cxnId="{BFC5ECB1-3A55-4CBA-B617-22FD0965F2C8}">
      <dgm:prSet/>
      <dgm:spPr/>
      <dgm:t>
        <a:bodyPr/>
        <a:lstStyle/>
        <a:p>
          <a:endParaRPr lang="en-PH" sz="2400">
            <a:latin typeface="Segoe UI" panose="020B0502040204020203" pitchFamily="34" charset="0"/>
            <a:ea typeface="Segoe UI" panose="020B0502040204020203" pitchFamily="34" charset="0"/>
            <a:cs typeface="Segoe UI" panose="020B0502040204020203" pitchFamily="34" charset="0"/>
          </a:endParaRPr>
        </a:p>
      </dgm:t>
    </dgm:pt>
    <dgm:pt modelId="{273931DF-F971-4040-96CF-7C2B46E51C9E}" type="sibTrans" cxnId="{BFC5ECB1-3A55-4CBA-B617-22FD0965F2C8}">
      <dgm:prSet/>
      <dgm:spPr/>
      <dgm:t>
        <a:bodyPr/>
        <a:lstStyle/>
        <a:p>
          <a:endParaRPr lang="en-PH" sz="2400">
            <a:latin typeface="Segoe UI" panose="020B0502040204020203" pitchFamily="34" charset="0"/>
            <a:ea typeface="Segoe UI" panose="020B0502040204020203" pitchFamily="34" charset="0"/>
            <a:cs typeface="Segoe UI" panose="020B0502040204020203" pitchFamily="34" charset="0"/>
          </a:endParaRPr>
        </a:p>
      </dgm:t>
    </dgm:pt>
    <dgm:pt modelId="{B3A28ABA-25F5-46FF-A86C-3FED293F55C5}">
      <dgm:prSet phldrT="[Text]" custT="1"/>
      <dgm:spPr/>
      <dgm:t>
        <a:bodyPr/>
        <a:lstStyle/>
        <a:p>
          <a:r>
            <a:rPr lang="en-US" altLang="en-US" sz="1600" dirty="0" smtClean="0">
              <a:latin typeface="Segoe UI" panose="020B0502040204020203" pitchFamily="34" charset="0"/>
              <a:ea typeface="Segoe UI" panose="020B0502040204020203" pitchFamily="34" charset="0"/>
              <a:cs typeface="Segoe UI" panose="020B0502040204020203" pitchFamily="34" charset="0"/>
            </a:rPr>
            <a:t>Increased family income and improved family welfare</a:t>
          </a:r>
          <a:endParaRPr lang="en-PH" sz="1600" dirty="0">
            <a:latin typeface="Segoe UI" panose="020B0502040204020203" pitchFamily="34" charset="0"/>
            <a:ea typeface="Segoe UI" panose="020B0502040204020203" pitchFamily="34" charset="0"/>
            <a:cs typeface="Segoe UI" panose="020B0502040204020203" pitchFamily="34" charset="0"/>
          </a:endParaRPr>
        </a:p>
      </dgm:t>
    </dgm:pt>
    <dgm:pt modelId="{3144C516-DF03-4B1F-83CE-06EB455990F0}" type="parTrans" cxnId="{AE48D587-BE20-4CBE-800B-F0FA2364CF37}">
      <dgm:prSet/>
      <dgm:spPr/>
      <dgm:t>
        <a:bodyPr/>
        <a:lstStyle/>
        <a:p>
          <a:endParaRPr lang="en-PH" sz="2400">
            <a:latin typeface="Segoe UI" panose="020B0502040204020203" pitchFamily="34" charset="0"/>
            <a:ea typeface="Segoe UI" panose="020B0502040204020203" pitchFamily="34" charset="0"/>
            <a:cs typeface="Segoe UI" panose="020B0502040204020203" pitchFamily="34" charset="0"/>
          </a:endParaRPr>
        </a:p>
      </dgm:t>
    </dgm:pt>
    <dgm:pt modelId="{4E5CCD60-6FDF-4063-8D64-ACCC30980122}" type="sibTrans" cxnId="{AE48D587-BE20-4CBE-800B-F0FA2364CF37}">
      <dgm:prSet/>
      <dgm:spPr/>
      <dgm:t>
        <a:bodyPr/>
        <a:lstStyle/>
        <a:p>
          <a:endParaRPr lang="en-PH" sz="2400">
            <a:latin typeface="Segoe UI" panose="020B0502040204020203" pitchFamily="34" charset="0"/>
            <a:ea typeface="Segoe UI" panose="020B0502040204020203" pitchFamily="34" charset="0"/>
            <a:cs typeface="Segoe UI" panose="020B0502040204020203" pitchFamily="34" charset="0"/>
          </a:endParaRPr>
        </a:p>
      </dgm:t>
    </dgm:pt>
    <dgm:pt modelId="{2CDF8C5A-3C06-4E10-991B-9663E6E757AE}">
      <dgm:prSet phldrT="[Text]" custT="1"/>
      <dgm:spPr/>
      <dgm:t>
        <a:bodyPr/>
        <a:lstStyle/>
        <a:p>
          <a:r>
            <a:rPr lang="en-US" altLang="en-US" sz="1600" dirty="0" smtClean="0">
              <a:latin typeface="Segoe UI" panose="020B0502040204020203" pitchFamily="34" charset="0"/>
              <a:ea typeface="Segoe UI" panose="020B0502040204020203" pitchFamily="34" charset="0"/>
              <a:cs typeface="Segoe UI" panose="020B0502040204020203" pitchFamily="34" charset="0"/>
            </a:rPr>
            <a:t>Burgeoning challenges</a:t>
          </a:r>
          <a:endParaRPr lang="en-PH" sz="1600" dirty="0">
            <a:latin typeface="Segoe UI" panose="020B0502040204020203" pitchFamily="34" charset="0"/>
            <a:ea typeface="Segoe UI" panose="020B0502040204020203" pitchFamily="34" charset="0"/>
            <a:cs typeface="Segoe UI" panose="020B0502040204020203" pitchFamily="34" charset="0"/>
          </a:endParaRPr>
        </a:p>
      </dgm:t>
    </dgm:pt>
    <dgm:pt modelId="{44F584A5-AA52-4BE3-A6B6-8E409A051DF2}" type="parTrans" cxnId="{C1C31BF4-B2E0-4E50-B47D-CCF27055458B}">
      <dgm:prSet/>
      <dgm:spPr/>
      <dgm:t>
        <a:bodyPr/>
        <a:lstStyle/>
        <a:p>
          <a:endParaRPr lang="en-PH" sz="2400">
            <a:latin typeface="Segoe UI" panose="020B0502040204020203" pitchFamily="34" charset="0"/>
            <a:ea typeface="Segoe UI" panose="020B0502040204020203" pitchFamily="34" charset="0"/>
            <a:cs typeface="Segoe UI" panose="020B0502040204020203" pitchFamily="34" charset="0"/>
          </a:endParaRPr>
        </a:p>
      </dgm:t>
    </dgm:pt>
    <dgm:pt modelId="{7261F61D-14EF-4F06-A5C2-63D0A4C6DAB7}" type="sibTrans" cxnId="{C1C31BF4-B2E0-4E50-B47D-CCF27055458B}">
      <dgm:prSet/>
      <dgm:spPr/>
      <dgm:t>
        <a:bodyPr/>
        <a:lstStyle/>
        <a:p>
          <a:endParaRPr lang="en-PH" sz="2400">
            <a:latin typeface="Segoe UI" panose="020B0502040204020203" pitchFamily="34" charset="0"/>
            <a:ea typeface="Segoe UI" panose="020B0502040204020203" pitchFamily="34" charset="0"/>
            <a:cs typeface="Segoe UI" panose="020B0502040204020203" pitchFamily="34" charset="0"/>
          </a:endParaRPr>
        </a:p>
      </dgm:t>
    </dgm:pt>
    <dgm:pt modelId="{93B8E803-BD9E-45A0-B92A-F1E677A62406}" type="pres">
      <dgm:prSet presAssocID="{11C52589-0546-44D4-B382-3DBF31B5AB55}" presName="Name0" presStyleCnt="0">
        <dgm:presLayoutVars>
          <dgm:dir/>
          <dgm:resizeHandles val="exact"/>
        </dgm:presLayoutVars>
      </dgm:prSet>
      <dgm:spPr/>
      <dgm:t>
        <a:bodyPr/>
        <a:lstStyle/>
        <a:p>
          <a:endParaRPr lang="en-PH"/>
        </a:p>
      </dgm:t>
    </dgm:pt>
    <dgm:pt modelId="{911C2204-034F-4B43-93CE-F41AE5645C07}" type="pres">
      <dgm:prSet presAssocID="{11C52589-0546-44D4-B382-3DBF31B5AB55}" presName="fgShape" presStyleLbl="fgShp" presStyleIdx="0" presStyleCnt="1"/>
      <dgm:spPr/>
    </dgm:pt>
    <dgm:pt modelId="{60D46429-9007-42C8-AC78-70C09F679649}" type="pres">
      <dgm:prSet presAssocID="{11C52589-0546-44D4-B382-3DBF31B5AB55}" presName="linComp" presStyleCnt="0"/>
      <dgm:spPr/>
    </dgm:pt>
    <dgm:pt modelId="{092E14B3-1A63-42D6-8DF1-0AB19643F8BA}" type="pres">
      <dgm:prSet presAssocID="{BD10A861-F2BC-42AE-B01D-0058A45F2C42}" presName="compNode" presStyleCnt="0"/>
      <dgm:spPr/>
    </dgm:pt>
    <dgm:pt modelId="{F6609C75-9033-472E-A888-A9420B5287C1}" type="pres">
      <dgm:prSet presAssocID="{BD10A861-F2BC-42AE-B01D-0058A45F2C42}" presName="bkgdShape" presStyleLbl="node1" presStyleIdx="0" presStyleCnt="3"/>
      <dgm:spPr/>
      <dgm:t>
        <a:bodyPr/>
        <a:lstStyle/>
        <a:p>
          <a:endParaRPr lang="en-PH"/>
        </a:p>
      </dgm:t>
    </dgm:pt>
    <dgm:pt modelId="{7CBEFB11-24F0-4345-88EB-6CCB73368F64}" type="pres">
      <dgm:prSet presAssocID="{BD10A861-F2BC-42AE-B01D-0058A45F2C42}" presName="nodeTx" presStyleLbl="node1" presStyleIdx="0" presStyleCnt="3">
        <dgm:presLayoutVars>
          <dgm:bulletEnabled val="1"/>
        </dgm:presLayoutVars>
      </dgm:prSet>
      <dgm:spPr/>
      <dgm:t>
        <a:bodyPr/>
        <a:lstStyle/>
        <a:p>
          <a:endParaRPr lang="en-PH"/>
        </a:p>
      </dgm:t>
    </dgm:pt>
    <dgm:pt modelId="{E15F6B0F-AF8E-4B33-B0B9-350DCC272605}" type="pres">
      <dgm:prSet presAssocID="{BD10A861-F2BC-42AE-B01D-0058A45F2C42}" presName="invisiNode" presStyleLbl="node1" presStyleIdx="0" presStyleCnt="3"/>
      <dgm:spPr/>
    </dgm:pt>
    <dgm:pt modelId="{0AFFE9FC-84F5-4E1A-8EC9-59586DC50363}" type="pres">
      <dgm:prSet presAssocID="{BD10A861-F2BC-42AE-B01D-0058A45F2C42}"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5B0CC9D2-FB38-44F6-AB6B-B5C278BED9E4}" type="pres">
      <dgm:prSet presAssocID="{273931DF-F971-4040-96CF-7C2B46E51C9E}" presName="sibTrans" presStyleLbl="sibTrans2D1" presStyleIdx="0" presStyleCnt="0"/>
      <dgm:spPr/>
      <dgm:t>
        <a:bodyPr/>
        <a:lstStyle/>
        <a:p>
          <a:endParaRPr lang="en-PH"/>
        </a:p>
      </dgm:t>
    </dgm:pt>
    <dgm:pt modelId="{C44CA1D4-F7D0-4887-A5D7-7C2BC222BB41}" type="pres">
      <dgm:prSet presAssocID="{B3A28ABA-25F5-46FF-A86C-3FED293F55C5}" presName="compNode" presStyleCnt="0"/>
      <dgm:spPr/>
    </dgm:pt>
    <dgm:pt modelId="{27886E5A-926B-4E87-A539-252C040DDF19}" type="pres">
      <dgm:prSet presAssocID="{B3A28ABA-25F5-46FF-A86C-3FED293F55C5}" presName="bkgdShape" presStyleLbl="node1" presStyleIdx="1" presStyleCnt="3"/>
      <dgm:spPr/>
      <dgm:t>
        <a:bodyPr/>
        <a:lstStyle/>
        <a:p>
          <a:endParaRPr lang="en-PH"/>
        </a:p>
      </dgm:t>
    </dgm:pt>
    <dgm:pt modelId="{90B156FE-44C6-4BC7-82C1-14F7A41FD361}" type="pres">
      <dgm:prSet presAssocID="{B3A28ABA-25F5-46FF-A86C-3FED293F55C5}" presName="nodeTx" presStyleLbl="node1" presStyleIdx="1" presStyleCnt="3">
        <dgm:presLayoutVars>
          <dgm:bulletEnabled val="1"/>
        </dgm:presLayoutVars>
      </dgm:prSet>
      <dgm:spPr/>
      <dgm:t>
        <a:bodyPr/>
        <a:lstStyle/>
        <a:p>
          <a:endParaRPr lang="en-PH"/>
        </a:p>
      </dgm:t>
    </dgm:pt>
    <dgm:pt modelId="{8C213A3B-81FD-406F-B8B3-40AB9064D904}" type="pres">
      <dgm:prSet presAssocID="{B3A28ABA-25F5-46FF-A86C-3FED293F55C5}" presName="invisiNode" presStyleLbl="node1" presStyleIdx="1" presStyleCnt="3"/>
      <dgm:spPr/>
    </dgm:pt>
    <dgm:pt modelId="{9D2F2080-3650-4098-82A9-9EFF9B5D71FA}" type="pres">
      <dgm:prSet presAssocID="{B3A28ABA-25F5-46FF-A86C-3FED293F55C5}"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9000" r="-19000"/>
          </a:stretch>
        </a:blipFill>
      </dgm:spPr>
    </dgm:pt>
    <dgm:pt modelId="{132ABE24-F376-4AFC-9DEE-5075F87D98FC}" type="pres">
      <dgm:prSet presAssocID="{4E5CCD60-6FDF-4063-8D64-ACCC30980122}" presName="sibTrans" presStyleLbl="sibTrans2D1" presStyleIdx="0" presStyleCnt="0"/>
      <dgm:spPr/>
      <dgm:t>
        <a:bodyPr/>
        <a:lstStyle/>
        <a:p>
          <a:endParaRPr lang="en-PH"/>
        </a:p>
      </dgm:t>
    </dgm:pt>
    <dgm:pt modelId="{FDEAA17A-B63A-42EB-BC94-D27C0303D76A}" type="pres">
      <dgm:prSet presAssocID="{2CDF8C5A-3C06-4E10-991B-9663E6E757AE}" presName="compNode" presStyleCnt="0"/>
      <dgm:spPr/>
    </dgm:pt>
    <dgm:pt modelId="{1B83E4D2-C36B-4890-AEF4-AFC2DFB7B0F1}" type="pres">
      <dgm:prSet presAssocID="{2CDF8C5A-3C06-4E10-991B-9663E6E757AE}" presName="bkgdShape" presStyleLbl="node1" presStyleIdx="2" presStyleCnt="3"/>
      <dgm:spPr/>
      <dgm:t>
        <a:bodyPr/>
        <a:lstStyle/>
        <a:p>
          <a:endParaRPr lang="en-PH"/>
        </a:p>
      </dgm:t>
    </dgm:pt>
    <dgm:pt modelId="{AE7E8650-E939-477B-8209-6F1AB1B779F4}" type="pres">
      <dgm:prSet presAssocID="{2CDF8C5A-3C06-4E10-991B-9663E6E757AE}" presName="nodeTx" presStyleLbl="node1" presStyleIdx="2" presStyleCnt="3">
        <dgm:presLayoutVars>
          <dgm:bulletEnabled val="1"/>
        </dgm:presLayoutVars>
      </dgm:prSet>
      <dgm:spPr/>
      <dgm:t>
        <a:bodyPr/>
        <a:lstStyle/>
        <a:p>
          <a:endParaRPr lang="en-PH"/>
        </a:p>
      </dgm:t>
    </dgm:pt>
    <dgm:pt modelId="{6E37BC43-9C84-4837-BC0E-3106D8856502}" type="pres">
      <dgm:prSet presAssocID="{2CDF8C5A-3C06-4E10-991B-9663E6E757AE}" presName="invisiNode" presStyleLbl="node1" presStyleIdx="2" presStyleCnt="3"/>
      <dgm:spPr/>
    </dgm:pt>
    <dgm:pt modelId="{3207026D-9FD3-489F-A31E-5608504A00C7}" type="pres">
      <dgm:prSet presAssocID="{2CDF8C5A-3C06-4E10-991B-9663E6E757AE}"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5000" r="-15000"/>
          </a:stretch>
        </a:blipFill>
      </dgm:spPr>
    </dgm:pt>
  </dgm:ptLst>
  <dgm:cxnLst>
    <dgm:cxn modelId="{AE48D587-BE20-4CBE-800B-F0FA2364CF37}" srcId="{11C52589-0546-44D4-B382-3DBF31B5AB55}" destId="{B3A28ABA-25F5-46FF-A86C-3FED293F55C5}" srcOrd="1" destOrd="0" parTransId="{3144C516-DF03-4B1F-83CE-06EB455990F0}" sibTransId="{4E5CCD60-6FDF-4063-8D64-ACCC30980122}"/>
    <dgm:cxn modelId="{CA3EC04B-6775-46FF-8B27-AAE40F0B3EC1}" type="presOf" srcId="{273931DF-F971-4040-96CF-7C2B46E51C9E}" destId="{5B0CC9D2-FB38-44F6-AB6B-B5C278BED9E4}" srcOrd="0" destOrd="0" presId="urn:microsoft.com/office/officeart/2005/8/layout/hList7"/>
    <dgm:cxn modelId="{D64E6D00-C9C5-406A-9E5F-7662F3A3705D}" type="presOf" srcId="{B3A28ABA-25F5-46FF-A86C-3FED293F55C5}" destId="{90B156FE-44C6-4BC7-82C1-14F7A41FD361}" srcOrd="1" destOrd="0" presId="urn:microsoft.com/office/officeart/2005/8/layout/hList7"/>
    <dgm:cxn modelId="{BFC5ECB1-3A55-4CBA-B617-22FD0965F2C8}" srcId="{11C52589-0546-44D4-B382-3DBF31B5AB55}" destId="{BD10A861-F2BC-42AE-B01D-0058A45F2C42}" srcOrd="0" destOrd="0" parTransId="{545B3FEB-DA3A-4B1D-A147-EB448584E1DB}" sibTransId="{273931DF-F971-4040-96CF-7C2B46E51C9E}"/>
    <dgm:cxn modelId="{03E8C54A-320E-4CDA-A14F-A1DC1092D0BB}" type="presOf" srcId="{B3A28ABA-25F5-46FF-A86C-3FED293F55C5}" destId="{27886E5A-926B-4E87-A539-252C040DDF19}" srcOrd="0" destOrd="0" presId="urn:microsoft.com/office/officeart/2005/8/layout/hList7"/>
    <dgm:cxn modelId="{0FF71B8E-66C7-4A11-BA7B-BC6DFE70ABD5}" type="presOf" srcId="{2CDF8C5A-3C06-4E10-991B-9663E6E757AE}" destId="{AE7E8650-E939-477B-8209-6F1AB1B779F4}" srcOrd="1" destOrd="0" presId="urn:microsoft.com/office/officeart/2005/8/layout/hList7"/>
    <dgm:cxn modelId="{C1C31BF4-B2E0-4E50-B47D-CCF27055458B}" srcId="{11C52589-0546-44D4-B382-3DBF31B5AB55}" destId="{2CDF8C5A-3C06-4E10-991B-9663E6E757AE}" srcOrd="2" destOrd="0" parTransId="{44F584A5-AA52-4BE3-A6B6-8E409A051DF2}" sibTransId="{7261F61D-14EF-4F06-A5C2-63D0A4C6DAB7}"/>
    <dgm:cxn modelId="{FE6D88CF-3E9D-4441-87F9-7C6FB7FF4B09}" type="presOf" srcId="{BD10A861-F2BC-42AE-B01D-0058A45F2C42}" destId="{F6609C75-9033-472E-A888-A9420B5287C1}" srcOrd="0" destOrd="0" presId="urn:microsoft.com/office/officeart/2005/8/layout/hList7"/>
    <dgm:cxn modelId="{9E3FC572-28DC-4B8A-A345-EBB6D33CD394}" type="presOf" srcId="{BD10A861-F2BC-42AE-B01D-0058A45F2C42}" destId="{7CBEFB11-24F0-4345-88EB-6CCB73368F64}" srcOrd="1" destOrd="0" presId="urn:microsoft.com/office/officeart/2005/8/layout/hList7"/>
    <dgm:cxn modelId="{426FF0C8-1F54-4D88-87E3-019AFDEA2D19}" type="presOf" srcId="{4E5CCD60-6FDF-4063-8D64-ACCC30980122}" destId="{132ABE24-F376-4AFC-9DEE-5075F87D98FC}" srcOrd="0" destOrd="0" presId="urn:microsoft.com/office/officeart/2005/8/layout/hList7"/>
    <dgm:cxn modelId="{7492EF9A-5BA9-4A71-9021-4E5B846893EE}" type="presOf" srcId="{11C52589-0546-44D4-B382-3DBF31B5AB55}" destId="{93B8E803-BD9E-45A0-B92A-F1E677A62406}" srcOrd="0" destOrd="0" presId="urn:microsoft.com/office/officeart/2005/8/layout/hList7"/>
    <dgm:cxn modelId="{9D8DEFBA-BC69-4255-90F5-876D5370C15C}" type="presOf" srcId="{2CDF8C5A-3C06-4E10-991B-9663E6E757AE}" destId="{1B83E4D2-C36B-4890-AEF4-AFC2DFB7B0F1}" srcOrd="0" destOrd="0" presId="urn:microsoft.com/office/officeart/2005/8/layout/hList7"/>
    <dgm:cxn modelId="{1ABE5278-77FA-4242-8309-5564AD67377D}" type="presParOf" srcId="{93B8E803-BD9E-45A0-B92A-F1E677A62406}" destId="{911C2204-034F-4B43-93CE-F41AE5645C07}" srcOrd="0" destOrd="0" presId="urn:microsoft.com/office/officeart/2005/8/layout/hList7"/>
    <dgm:cxn modelId="{FD1A998E-7AC6-4AC9-9A8F-222D9DD3CD9D}" type="presParOf" srcId="{93B8E803-BD9E-45A0-B92A-F1E677A62406}" destId="{60D46429-9007-42C8-AC78-70C09F679649}" srcOrd="1" destOrd="0" presId="urn:microsoft.com/office/officeart/2005/8/layout/hList7"/>
    <dgm:cxn modelId="{BD68E0F6-3549-4A97-8622-4C2982AC70FF}" type="presParOf" srcId="{60D46429-9007-42C8-AC78-70C09F679649}" destId="{092E14B3-1A63-42D6-8DF1-0AB19643F8BA}" srcOrd="0" destOrd="0" presId="urn:microsoft.com/office/officeart/2005/8/layout/hList7"/>
    <dgm:cxn modelId="{D562303F-01F4-49DC-9743-7D23762D9774}" type="presParOf" srcId="{092E14B3-1A63-42D6-8DF1-0AB19643F8BA}" destId="{F6609C75-9033-472E-A888-A9420B5287C1}" srcOrd="0" destOrd="0" presId="urn:microsoft.com/office/officeart/2005/8/layout/hList7"/>
    <dgm:cxn modelId="{DDE89743-FBDD-46FA-8C71-31C2F84F9BD9}" type="presParOf" srcId="{092E14B3-1A63-42D6-8DF1-0AB19643F8BA}" destId="{7CBEFB11-24F0-4345-88EB-6CCB73368F64}" srcOrd="1" destOrd="0" presId="urn:microsoft.com/office/officeart/2005/8/layout/hList7"/>
    <dgm:cxn modelId="{D6828E60-FCC4-4FDC-B450-41AC52BDDB5A}" type="presParOf" srcId="{092E14B3-1A63-42D6-8DF1-0AB19643F8BA}" destId="{E15F6B0F-AF8E-4B33-B0B9-350DCC272605}" srcOrd="2" destOrd="0" presId="urn:microsoft.com/office/officeart/2005/8/layout/hList7"/>
    <dgm:cxn modelId="{B0860A0F-0E36-4A78-A723-4BA5324CF196}" type="presParOf" srcId="{092E14B3-1A63-42D6-8DF1-0AB19643F8BA}" destId="{0AFFE9FC-84F5-4E1A-8EC9-59586DC50363}" srcOrd="3" destOrd="0" presId="urn:microsoft.com/office/officeart/2005/8/layout/hList7"/>
    <dgm:cxn modelId="{082DFB5F-B023-4EF3-9B18-B2AC86D01A43}" type="presParOf" srcId="{60D46429-9007-42C8-AC78-70C09F679649}" destId="{5B0CC9D2-FB38-44F6-AB6B-B5C278BED9E4}" srcOrd="1" destOrd="0" presId="urn:microsoft.com/office/officeart/2005/8/layout/hList7"/>
    <dgm:cxn modelId="{39AB4E1C-1371-4E88-8589-6890733388FD}" type="presParOf" srcId="{60D46429-9007-42C8-AC78-70C09F679649}" destId="{C44CA1D4-F7D0-4887-A5D7-7C2BC222BB41}" srcOrd="2" destOrd="0" presId="urn:microsoft.com/office/officeart/2005/8/layout/hList7"/>
    <dgm:cxn modelId="{3124AA3B-CAB3-48EB-B16F-9E53269DE4DE}" type="presParOf" srcId="{C44CA1D4-F7D0-4887-A5D7-7C2BC222BB41}" destId="{27886E5A-926B-4E87-A539-252C040DDF19}" srcOrd="0" destOrd="0" presId="urn:microsoft.com/office/officeart/2005/8/layout/hList7"/>
    <dgm:cxn modelId="{68BADD22-D4D6-47E2-B5CF-065A7DEECB84}" type="presParOf" srcId="{C44CA1D4-F7D0-4887-A5D7-7C2BC222BB41}" destId="{90B156FE-44C6-4BC7-82C1-14F7A41FD361}" srcOrd="1" destOrd="0" presId="urn:microsoft.com/office/officeart/2005/8/layout/hList7"/>
    <dgm:cxn modelId="{0C9BC4FA-210E-4942-8525-F3900B6052D0}" type="presParOf" srcId="{C44CA1D4-F7D0-4887-A5D7-7C2BC222BB41}" destId="{8C213A3B-81FD-406F-B8B3-40AB9064D904}" srcOrd="2" destOrd="0" presId="urn:microsoft.com/office/officeart/2005/8/layout/hList7"/>
    <dgm:cxn modelId="{136F0426-774B-4322-B450-F4A898A06C7B}" type="presParOf" srcId="{C44CA1D4-F7D0-4887-A5D7-7C2BC222BB41}" destId="{9D2F2080-3650-4098-82A9-9EFF9B5D71FA}" srcOrd="3" destOrd="0" presId="urn:microsoft.com/office/officeart/2005/8/layout/hList7"/>
    <dgm:cxn modelId="{4C67A0FA-7186-4B4D-A949-948D203AFDB2}" type="presParOf" srcId="{60D46429-9007-42C8-AC78-70C09F679649}" destId="{132ABE24-F376-4AFC-9DEE-5075F87D98FC}" srcOrd="3" destOrd="0" presId="urn:microsoft.com/office/officeart/2005/8/layout/hList7"/>
    <dgm:cxn modelId="{D2B7422A-6F6B-44A5-B61E-26342ACC6363}" type="presParOf" srcId="{60D46429-9007-42C8-AC78-70C09F679649}" destId="{FDEAA17A-B63A-42EB-BC94-D27C0303D76A}" srcOrd="4" destOrd="0" presId="urn:microsoft.com/office/officeart/2005/8/layout/hList7"/>
    <dgm:cxn modelId="{E6B520F6-9DD7-4C9F-A7BA-461178E4EA9E}" type="presParOf" srcId="{FDEAA17A-B63A-42EB-BC94-D27C0303D76A}" destId="{1B83E4D2-C36B-4890-AEF4-AFC2DFB7B0F1}" srcOrd="0" destOrd="0" presId="urn:microsoft.com/office/officeart/2005/8/layout/hList7"/>
    <dgm:cxn modelId="{50726B03-4F6C-4CBA-BAC3-170DAB24FBD1}" type="presParOf" srcId="{FDEAA17A-B63A-42EB-BC94-D27C0303D76A}" destId="{AE7E8650-E939-477B-8209-6F1AB1B779F4}" srcOrd="1" destOrd="0" presId="urn:microsoft.com/office/officeart/2005/8/layout/hList7"/>
    <dgm:cxn modelId="{C1332EFA-0A02-4DF7-B09E-7D20D29FEA54}" type="presParOf" srcId="{FDEAA17A-B63A-42EB-BC94-D27C0303D76A}" destId="{6E37BC43-9C84-4837-BC0E-3106D8856502}" srcOrd="2" destOrd="0" presId="urn:microsoft.com/office/officeart/2005/8/layout/hList7"/>
    <dgm:cxn modelId="{3EC8BB2D-6DD2-4F99-9D60-03E270C968E3}" type="presParOf" srcId="{FDEAA17A-B63A-42EB-BC94-D27C0303D76A}" destId="{3207026D-9FD3-489F-A31E-5608504A00C7}"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0D84E5-FA72-4915-B517-A917EE17AC38}" type="doc">
      <dgm:prSet loTypeId="urn:microsoft.com/office/officeart/2008/layout/VerticalCurvedList" loCatId="list" qsTypeId="urn:microsoft.com/office/officeart/2005/8/quickstyle/simple1" qsCatId="simple" csTypeId="urn:microsoft.com/office/officeart/2005/8/colors/accent4_2" csCatId="accent4" phldr="1"/>
      <dgm:spPr/>
      <dgm:t>
        <a:bodyPr/>
        <a:lstStyle/>
        <a:p>
          <a:endParaRPr lang="en-PH"/>
        </a:p>
      </dgm:t>
    </dgm:pt>
    <dgm:pt modelId="{0379E3FC-6E0A-42B9-8647-2D9CA2F8176C}">
      <dgm:prSet phldrT="[Text]"/>
      <dgm:spPr/>
      <dgm:t>
        <a:bodyPr/>
        <a:lstStyle/>
        <a:p>
          <a:r>
            <a:rPr lang="en-US" altLang="en-US" b="1" dirty="0" smtClean="0">
              <a:latin typeface="Segoe UI" panose="020B0502040204020203" pitchFamily="34" charset="0"/>
              <a:ea typeface="Segoe UI" panose="020B0502040204020203" pitchFamily="34" charset="0"/>
              <a:cs typeface="Segoe UI" panose="020B0502040204020203" pitchFamily="34" charset="0"/>
            </a:rPr>
            <a:t>THE PRESIDENT’S SOCIAL CONTRACT WITH THE FILIPINO PEOPLE IN 2010</a:t>
          </a:r>
          <a:endParaRPr lang="en-PH" dirty="0">
            <a:latin typeface="Segoe UI" panose="020B0502040204020203" pitchFamily="34" charset="0"/>
            <a:ea typeface="Segoe UI" panose="020B0502040204020203" pitchFamily="34" charset="0"/>
            <a:cs typeface="Segoe UI" panose="020B0502040204020203" pitchFamily="34" charset="0"/>
          </a:endParaRPr>
        </a:p>
      </dgm:t>
    </dgm:pt>
    <dgm:pt modelId="{49CBAEF0-4E72-44B3-AB8A-F6FDA664BDE8}" type="parTrans" cxnId="{F18628FD-6981-4908-BB2D-5D83E77A18DB}">
      <dgm:prSet/>
      <dgm:spPr/>
      <dgm:t>
        <a:bodyPr/>
        <a:lstStyle/>
        <a:p>
          <a:endParaRPr lang="en-PH">
            <a:latin typeface="Segoe UI" panose="020B0502040204020203" pitchFamily="34" charset="0"/>
            <a:ea typeface="Segoe UI" panose="020B0502040204020203" pitchFamily="34" charset="0"/>
            <a:cs typeface="Segoe UI" panose="020B0502040204020203" pitchFamily="34" charset="0"/>
          </a:endParaRPr>
        </a:p>
      </dgm:t>
    </dgm:pt>
    <dgm:pt modelId="{1EEE71CF-E38F-4C87-895B-3D2F8E5CB96D}" type="sibTrans" cxnId="{F18628FD-6981-4908-BB2D-5D83E77A18DB}">
      <dgm:prSet/>
      <dgm:spPr/>
      <dgm:t>
        <a:bodyPr/>
        <a:lstStyle/>
        <a:p>
          <a:endParaRPr lang="en-PH">
            <a:latin typeface="Segoe UI" panose="020B0502040204020203" pitchFamily="34" charset="0"/>
            <a:ea typeface="Segoe UI" panose="020B0502040204020203" pitchFamily="34" charset="0"/>
            <a:cs typeface="Segoe UI" panose="020B0502040204020203" pitchFamily="34" charset="0"/>
          </a:endParaRPr>
        </a:p>
      </dgm:t>
    </dgm:pt>
    <dgm:pt modelId="{F833A9E1-E7E8-4944-8274-F4E6F1E63A5D}">
      <dgm:prSet phldrT="[Text]"/>
      <dgm:spPr/>
      <dgm:t>
        <a:bodyPr/>
        <a:lstStyle/>
        <a:p>
          <a:r>
            <a:rPr lang="en-US" altLang="en-US" b="1" cap="all" baseline="0" dirty="0" smtClean="0">
              <a:latin typeface="Segoe UI" panose="020B0502040204020203" pitchFamily="34" charset="0"/>
              <a:ea typeface="Segoe UI" panose="020B0502040204020203" pitchFamily="34" charset="0"/>
              <a:cs typeface="Segoe UI" panose="020B0502040204020203" pitchFamily="34" charset="0"/>
            </a:rPr>
            <a:t>Republic Act 10022 in 2010 (Amending RA 8042)</a:t>
          </a:r>
          <a:endParaRPr lang="en-PH" cap="all" baseline="0" dirty="0">
            <a:latin typeface="Segoe UI" panose="020B0502040204020203" pitchFamily="34" charset="0"/>
            <a:ea typeface="Segoe UI" panose="020B0502040204020203" pitchFamily="34" charset="0"/>
            <a:cs typeface="Segoe UI" panose="020B0502040204020203" pitchFamily="34" charset="0"/>
          </a:endParaRPr>
        </a:p>
      </dgm:t>
    </dgm:pt>
    <dgm:pt modelId="{E08584D0-F32B-44C1-8CA2-FAC5B775425A}" type="parTrans" cxnId="{C115F501-C3DC-4383-B36C-4C9106BA71E5}">
      <dgm:prSet/>
      <dgm:spPr/>
      <dgm:t>
        <a:bodyPr/>
        <a:lstStyle/>
        <a:p>
          <a:endParaRPr lang="en-PH">
            <a:latin typeface="Segoe UI" panose="020B0502040204020203" pitchFamily="34" charset="0"/>
            <a:ea typeface="Segoe UI" panose="020B0502040204020203" pitchFamily="34" charset="0"/>
            <a:cs typeface="Segoe UI" panose="020B0502040204020203" pitchFamily="34" charset="0"/>
          </a:endParaRPr>
        </a:p>
      </dgm:t>
    </dgm:pt>
    <dgm:pt modelId="{1865838B-4EC1-4D5A-93F3-3E567A068A63}" type="sibTrans" cxnId="{C115F501-C3DC-4383-B36C-4C9106BA71E5}">
      <dgm:prSet/>
      <dgm:spPr/>
      <dgm:t>
        <a:bodyPr/>
        <a:lstStyle/>
        <a:p>
          <a:endParaRPr lang="en-PH">
            <a:latin typeface="Segoe UI" panose="020B0502040204020203" pitchFamily="34" charset="0"/>
            <a:ea typeface="Segoe UI" panose="020B0502040204020203" pitchFamily="34" charset="0"/>
            <a:cs typeface="Segoe UI" panose="020B0502040204020203" pitchFamily="34" charset="0"/>
          </a:endParaRPr>
        </a:p>
      </dgm:t>
    </dgm:pt>
    <dgm:pt modelId="{D54A291A-4924-4902-B552-DA0FB007B0FE}">
      <dgm:prSet phldrT="[Text]"/>
      <dgm:spPr/>
      <dgm:t>
        <a:bodyPr/>
        <a:lstStyle/>
        <a:p>
          <a:r>
            <a:rPr lang="en-US" b="1" dirty="0" smtClean="0">
              <a:latin typeface="Segoe UI" panose="020B0502040204020203" pitchFamily="34" charset="0"/>
              <a:ea typeface="Segoe UI" panose="020B0502040204020203" pitchFamily="34" charset="0"/>
              <a:cs typeface="Segoe UI" panose="020B0502040204020203" pitchFamily="34" charset="0"/>
            </a:rPr>
            <a:t>THE 22- POINT LABOR AND EMPLOYMENT AGENDA  2010</a:t>
          </a:r>
          <a:endParaRPr lang="en-PH" dirty="0">
            <a:latin typeface="Segoe UI" panose="020B0502040204020203" pitchFamily="34" charset="0"/>
            <a:ea typeface="Segoe UI" panose="020B0502040204020203" pitchFamily="34" charset="0"/>
            <a:cs typeface="Segoe UI" panose="020B0502040204020203" pitchFamily="34" charset="0"/>
          </a:endParaRPr>
        </a:p>
      </dgm:t>
    </dgm:pt>
    <dgm:pt modelId="{8CA4DDC7-293B-42BF-8174-77279EFD96ED}" type="parTrans" cxnId="{A6F2D280-8DB5-45F0-B5AE-21358BAF4394}">
      <dgm:prSet/>
      <dgm:spPr/>
      <dgm:t>
        <a:bodyPr/>
        <a:lstStyle/>
        <a:p>
          <a:endParaRPr lang="en-PH">
            <a:latin typeface="Segoe UI" panose="020B0502040204020203" pitchFamily="34" charset="0"/>
            <a:ea typeface="Segoe UI" panose="020B0502040204020203" pitchFamily="34" charset="0"/>
            <a:cs typeface="Segoe UI" panose="020B0502040204020203" pitchFamily="34" charset="0"/>
          </a:endParaRPr>
        </a:p>
      </dgm:t>
    </dgm:pt>
    <dgm:pt modelId="{9AEB71BE-B0AD-45B6-95D1-EE4844F479D9}" type="sibTrans" cxnId="{A6F2D280-8DB5-45F0-B5AE-21358BAF4394}">
      <dgm:prSet/>
      <dgm:spPr/>
      <dgm:t>
        <a:bodyPr/>
        <a:lstStyle/>
        <a:p>
          <a:endParaRPr lang="en-PH">
            <a:latin typeface="Segoe UI" panose="020B0502040204020203" pitchFamily="34" charset="0"/>
            <a:ea typeface="Segoe UI" panose="020B0502040204020203" pitchFamily="34" charset="0"/>
            <a:cs typeface="Segoe UI" panose="020B0502040204020203" pitchFamily="34" charset="0"/>
          </a:endParaRPr>
        </a:p>
      </dgm:t>
    </dgm:pt>
    <dgm:pt modelId="{78DB060E-88F3-4826-B13C-77A0C4A050D3}">
      <dgm:prSet phldrT="[Text]"/>
      <dgm:spPr/>
      <dgm:t>
        <a:bodyPr/>
        <a:lstStyle/>
        <a:p>
          <a:r>
            <a:rPr lang="en-US" altLang="en-US" b="1" cap="all" baseline="0" dirty="0" smtClean="0">
              <a:latin typeface="Segoe UI" panose="020B0502040204020203" pitchFamily="34" charset="0"/>
              <a:ea typeface="Segoe UI" panose="020B0502040204020203" pitchFamily="34" charset="0"/>
              <a:cs typeface="Segoe UI" panose="020B0502040204020203" pitchFamily="34" charset="0"/>
            </a:rPr>
            <a:t>POEA Rules and Regulations of OE in 2002</a:t>
          </a:r>
          <a:endParaRPr lang="en-PH" cap="all" baseline="0" dirty="0">
            <a:latin typeface="Segoe UI" panose="020B0502040204020203" pitchFamily="34" charset="0"/>
            <a:ea typeface="Segoe UI" panose="020B0502040204020203" pitchFamily="34" charset="0"/>
            <a:cs typeface="Segoe UI" panose="020B0502040204020203" pitchFamily="34" charset="0"/>
          </a:endParaRPr>
        </a:p>
      </dgm:t>
    </dgm:pt>
    <dgm:pt modelId="{A463B611-16E6-4544-8C9C-415D01D35B4D}" type="parTrans" cxnId="{4CEAE6BF-A70C-428C-A3D7-75E57827796D}">
      <dgm:prSet/>
      <dgm:spPr/>
      <dgm:t>
        <a:bodyPr/>
        <a:lstStyle/>
        <a:p>
          <a:endParaRPr lang="en-PH">
            <a:latin typeface="Segoe UI" panose="020B0502040204020203" pitchFamily="34" charset="0"/>
            <a:ea typeface="Segoe UI" panose="020B0502040204020203" pitchFamily="34" charset="0"/>
            <a:cs typeface="Segoe UI" panose="020B0502040204020203" pitchFamily="34" charset="0"/>
          </a:endParaRPr>
        </a:p>
      </dgm:t>
    </dgm:pt>
    <dgm:pt modelId="{BDCBB40E-197B-4269-9CE9-3834F16DA45B}" type="sibTrans" cxnId="{4CEAE6BF-A70C-428C-A3D7-75E57827796D}">
      <dgm:prSet/>
      <dgm:spPr/>
      <dgm:t>
        <a:bodyPr/>
        <a:lstStyle/>
        <a:p>
          <a:endParaRPr lang="en-PH">
            <a:latin typeface="Segoe UI" panose="020B0502040204020203" pitchFamily="34" charset="0"/>
            <a:ea typeface="Segoe UI" panose="020B0502040204020203" pitchFamily="34" charset="0"/>
            <a:cs typeface="Segoe UI" panose="020B0502040204020203" pitchFamily="34" charset="0"/>
          </a:endParaRPr>
        </a:p>
      </dgm:t>
    </dgm:pt>
    <dgm:pt modelId="{5062BEFD-47FC-47FD-A667-067B1DDF6771}" type="pres">
      <dgm:prSet presAssocID="{070D84E5-FA72-4915-B517-A917EE17AC38}" presName="Name0" presStyleCnt="0">
        <dgm:presLayoutVars>
          <dgm:chMax val="7"/>
          <dgm:chPref val="7"/>
          <dgm:dir/>
        </dgm:presLayoutVars>
      </dgm:prSet>
      <dgm:spPr/>
      <dgm:t>
        <a:bodyPr/>
        <a:lstStyle/>
        <a:p>
          <a:endParaRPr lang="en-PH"/>
        </a:p>
      </dgm:t>
    </dgm:pt>
    <dgm:pt modelId="{090A7D68-7E66-4629-9A03-5C77AF0A83B2}" type="pres">
      <dgm:prSet presAssocID="{070D84E5-FA72-4915-B517-A917EE17AC38}" presName="Name1" presStyleCnt="0"/>
      <dgm:spPr/>
    </dgm:pt>
    <dgm:pt modelId="{6AA5ED6E-8F12-4C84-9703-8057407A8BDB}" type="pres">
      <dgm:prSet presAssocID="{070D84E5-FA72-4915-B517-A917EE17AC38}" presName="cycle" presStyleCnt="0"/>
      <dgm:spPr/>
    </dgm:pt>
    <dgm:pt modelId="{D40DED10-86FB-4218-9FEB-AABC88DC9FFC}" type="pres">
      <dgm:prSet presAssocID="{070D84E5-FA72-4915-B517-A917EE17AC38}" presName="srcNode" presStyleLbl="node1" presStyleIdx="0" presStyleCnt="4"/>
      <dgm:spPr/>
    </dgm:pt>
    <dgm:pt modelId="{EAF99304-E1BE-4390-A17E-0D26DAAD7975}" type="pres">
      <dgm:prSet presAssocID="{070D84E5-FA72-4915-B517-A917EE17AC38}" presName="conn" presStyleLbl="parChTrans1D2" presStyleIdx="0" presStyleCnt="1"/>
      <dgm:spPr/>
      <dgm:t>
        <a:bodyPr/>
        <a:lstStyle/>
        <a:p>
          <a:endParaRPr lang="en-PH"/>
        </a:p>
      </dgm:t>
    </dgm:pt>
    <dgm:pt modelId="{99D17507-B3A9-477E-92A8-641CF6570ECC}" type="pres">
      <dgm:prSet presAssocID="{070D84E5-FA72-4915-B517-A917EE17AC38}" presName="extraNode" presStyleLbl="node1" presStyleIdx="0" presStyleCnt="4"/>
      <dgm:spPr/>
    </dgm:pt>
    <dgm:pt modelId="{7F32351C-58E7-470B-AD2B-930D193D796D}" type="pres">
      <dgm:prSet presAssocID="{070D84E5-FA72-4915-B517-A917EE17AC38}" presName="dstNode" presStyleLbl="node1" presStyleIdx="0" presStyleCnt="4"/>
      <dgm:spPr/>
    </dgm:pt>
    <dgm:pt modelId="{FB0A65A3-C13B-4F77-A318-FAE3ADDC9649}" type="pres">
      <dgm:prSet presAssocID="{0379E3FC-6E0A-42B9-8647-2D9CA2F8176C}" presName="text_1" presStyleLbl="node1" presStyleIdx="0" presStyleCnt="4" custLinFactNeighborX="387" custLinFactNeighborY="3891">
        <dgm:presLayoutVars>
          <dgm:bulletEnabled val="1"/>
        </dgm:presLayoutVars>
      </dgm:prSet>
      <dgm:spPr/>
      <dgm:t>
        <a:bodyPr/>
        <a:lstStyle/>
        <a:p>
          <a:endParaRPr lang="en-PH"/>
        </a:p>
      </dgm:t>
    </dgm:pt>
    <dgm:pt modelId="{988027AF-097F-42E5-A989-80E665D16BAE}" type="pres">
      <dgm:prSet presAssocID="{0379E3FC-6E0A-42B9-8647-2D9CA2F8176C}" presName="accent_1" presStyleCnt="0"/>
      <dgm:spPr/>
    </dgm:pt>
    <dgm:pt modelId="{046CCE72-C72F-4D56-A194-4D8F9C34EE9E}" type="pres">
      <dgm:prSet presAssocID="{0379E3FC-6E0A-42B9-8647-2D9CA2F8176C}" presName="accentRepeatNode" presStyleLbl="solidFgAcc1" presStyleIdx="0" presStyleCnt="4"/>
      <dgm:spPr/>
    </dgm:pt>
    <dgm:pt modelId="{6E2499CD-A8E0-436C-8C71-BDA3CB7D91C1}" type="pres">
      <dgm:prSet presAssocID="{F833A9E1-E7E8-4944-8274-F4E6F1E63A5D}" presName="text_2" presStyleLbl="node1" presStyleIdx="1" presStyleCnt="4">
        <dgm:presLayoutVars>
          <dgm:bulletEnabled val="1"/>
        </dgm:presLayoutVars>
      </dgm:prSet>
      <dgm:spPr/>
      <dgm:t>
        <a:bodyPr/>
        <a:lstStyle/>
        <a:p>
          <a:endParaRPr lang="en-PH"/>
        </a:p>
      </dgm:t>
    </dgm:pt>
    <dgm:pt modelId="{135841CC-39AE-4FDE-98CD-239582B7D811}" type="pres">
      <dgm:prSet presAssocID="{F833A9E1-E7E8-4944-8274-F4E6F1E63A5D}" presName="accent_2" presStyleCnt="0"/>
      <dgm:spPr/>
    </dgm:pt>
    <dgm:pt modelId="{EAEECD21-4900-4113-92E7-159C75171AA7}" type="pres">
      <dgm:prSet presAssocID="{F833A9E1-E7E8-4944-8274-F4E6F1E63A5D}" presName="accentRepeatNode" presStyleLbl="solidFgAcc1" presStyleIdx="1" presStyleCnt="4"/>
      <dgm:spPr/>
    </dgm:pt>
    <dgm:pt modelId="{7A5E8BFF-2C0D-4205-A503-A317356CB0F2}" type="pres">
      <dgm:prSet presAssocID="{D54A291A-4924-4902-B552-DA0FB007B0FE}" presName="text_3" presStyleLbl="node1" presStyleIdx="2" presStyleCnt="4">
        <dgm:presLayoutVars>
          <dgm:bulletEnabled val="1"/>
        </dgm:presLayoutVars>
      </dgm:prSet>
      <dgm:spPr/>
      <dgm:t>
        <a:bodyPr/>
        <a:lstStyle/>
        <a:p>
          <a:endParaRPr lang="en-PH"/>
        </a:p>
      </dgm:t>
    </dgm:pt>
    <dgm:pt modelId="{A55F59C6-AB84-4835-A4CE-F7A950CE7526}" type="pres">
      <dgm:prSet presAssocID="{D54A291A-4924-4902-B552-DA0FB007B0FE}" presName="accent_3" presStyleCnt="0"/>
      <dgm:spPr/>
    </dgm:pt>
    <dgm:pt modelId="{4AA349E1-CB09-4E93-932E-C2BAC226149D}" type="pres">
      <dgm:prSet presAssocID="{D54A291A-4924-4902-B552-DA0FB007B0FE}" presName="accentRepeatNode" presStyleLbl="solidFgAcc1" presStyleIdx="2" presStyleCnt="4"/>
      <dgm:spPr/>
    </dgm:pt>
    <dgm:pt modelId="{B7D565DE-EE21-460E-A87A-9970A052388D}" type="pres">
      <dgm:prSet presAssocID="{78DB060E-88F3-4826-B13C-77A0C4A050D3}" presName="text_4" presStyleLbl="node1" presStyleIdx="3" presStyleCnt="4">
        <dgm:presLayoutVars>
          <dgm:bulletEnabled val="1"/>
        </dgm:presLayoutVars>
      </dgm:prSet>
      <dgm:spPr/>
      <dgm:t>
        <a:bodyPr/>
        <a:lstStyle/>
        <a:p>
          <a:endParaRPr lang="en-PH"/>
        </a:p>
      </dgm:t>
    </dgm:pt>
    <dgm:pt modelId="{18A7EFBA-6CC4-43A4-B0D2-1A40062AC44E}" type="pres">
      <dgm:prSet presAssocID="{78DB060E-88F3-4826-B13C-77A0C4A050D3}" presName="accent_4" presStyleCnt="0"/>
      <dgm:spPr/>
    </dgm:pt>
    <dgm:pt modelId="{5FB6D8FE-0104-4C83-85CE-19721FC3F454}" type="pres">
      <dgm:prSet presAssocID="{78DB060E-88F3-4826-B13C-77A0C4A050D3}" presName="accentRepeatNode" presStyleLbl="solidFgAcc1" presStyleIdx="3" presStyleCnt="4"/>
      <dgm:spPr/>
    </dgm:pt>
  </dgm:ptLst>
  <dgm:cxnLst>
    <dgm:cxn modelId="{C8C2B682-D2A5-4E8D-8B43-093241AACB25}" type="presOf" srcId="{1EEE71CF-E38F-4C87-895B-3D2F8E5CB96D}" destId="{EAF99304-E1BE-4390-A17E-0D26DAAD7975}" srcOrd="0" destOrd="0" presId="urn:microsoft.com/office/officeart/2008/layout/VerticalCurvedList"/>
    <dgm:cxn modelId="{59A2058C-FE22-4B52-B23D-B56C635435F5}" type="presOf" srcId="{0379E3FC-6E0A-42B9-8647-2D9CA2F8176C}" destId="{FB0A65A3-C13B-4F77-A318-FAE3ADDC9649}" srcOrd="0" destOrd="0" presId="urn:microsoft.com/office/officeart/2008/layout/VerticalCurvedList"/>
    <dgm:cxn modelId="{A6F2D280-8DB5-45F0-B5AE-21358BAF4394}" srcId="{070D84E5-FA72-4915-B517-A917EE17AC38}" destId="{D54A291A-4924-4902-B552-DA0FB007B0FE}" srcOrd="2" destOrd="0" parTransId="{8CA4DDC7-293B-42BF-8174-77279EFD96ED}" sibTransId="{9AEB71BE-B0AD-45B6-95D1-EE4844F479D9}"/>
    <dgm:cxn modelId="{6D3A130B-23A5-4B76-983D-50A422BB434E}" type="presOf" srcId="{78DB060E-88F3-4826-B13C-77A0C4A050D3}" destId="{B7D565DE-EE21-460E-A87A-9970A052388D}" srcOrd="0" destOrd="0" presId="urn:microsoft.com/office/officeart/2008/layout/VerticalCurvedList"/>
    <dgm:cxn modelId="{B9ED8FB0-A297-46D6-8987-1B4CEB1990F4}" type="presOf" srcId="{F833A9E1-E7E8-4944-8274-F4E6F1E63A5D}" destId="{6E2499CD-A8E0-436C-8C71-BDA3CB7D91C1}" srcOrd="0" destOrd="0" presId="urn:microsoft.com/office/officeart/2008/layout/VerticalCurvedList"/>
    <dgm:cxn modelId="{035F24D2-64C7-4B8D-9DAB-4427B9322361}" type="presOf" srcId="{D54A291A-4924-4902-B552-DA0FB007B0FE}" destId="{7A5E8BFF-2C0D-4205-A503-A317356CB0F2}" srcOrd="0" destOrd="0" presId="urn:microsoft.com/office/officeart/2008/layout/VerticalCurvedList"/>
    <dgm:cxn modelId="{4CEAE6BF-A70C-428C-A3D7-75E57827796D}" srcId="{070D84E5-FA72-4915-B517-A917EE17AC38}" destId="{78DB060E-88F3-4826-B13C-77A0C4A050D3}" srcOrd="3" destOrd="0" parTransId="{A463B611-16E6-4544-8C9C-415D01D35B4D}" sibTransId="{BDCBB40E-197B-4269-9CE9-3834F16DA45B}"/>
    <dgm:cxn modelId="{C115F501-C3DC-4383-B36C-4C9106BA71E5}" srcId="{070D84E5-FA72-4915-B517-A917EE17AC38}" destId="{F833A9E1-E7E8-4944-8274-F4E6F1E63A5D}" srcOrd="1" destOrd="0" parTransId="{E08584D0-F32B-44C1-8CA2-FAC5B775425A}" sibTransId="{1865838B-4EC1-4D5A-93F3-3E567A068A63}"/>
    <dgm:cxn modelId="{D775C420-4358-432A-857E-37F2A8AD8761}" type="presOf" srcId="{070D84E5-FA72-4915-B517-A917EE17AC38}" destId="{5062BEFD-47FC-47FD-A667-067B1DDF6771}" srcOrd="0" destOrd="0" presId="urn:microsoft.com/office/officeart/2008/layout/VerticalCurvedList"/>
    <dgm:cxn modelId="{F18628FD-6981-4908-BB2D-5D83E77A18DB}" srcId="{070D84E5-FA72-4915-B517-A917EE17AC38}" destId="{0379E3FC-6E0A-42B9-8647-2D9CA2F8176C}" srcOrd="0" destOrd="0" parTransId="{49CBAEF0-4E72-44B3-AB8A-F6FDA664BDE8}" sibTransId="{1EEE71CF-E38F-4C87-895B-3D2F8E5CB96D}"/>
    <dgm:cxn modelId="{9F9AF7D3-95D0-4BD7-8ACA-F3AD2167C7DC}" type="presParOf" srcId="{5062BEFD-47FC-47FD-A667-067B1DDF6771}" destId="{090A7D68-7E66-4629-9A03-5C77AF0A83B2}" srcOrd="0" destOrd="0" presId="urn:microsoft.com/office/officeart/2008/layout/VerticalCurvedList"/>
    <dgm:cxn modelId="{A79F6477-A2CA-4405-B067-A5404D06290C}" type="presParOf" srcId="{090A7D68-7E66-4629-9A03-5C77AF0A83B2}" destId="{6AA5ED6E-8F12-4C84-9703-8057407A8BDB}" srcOrd="0" destOrd="0" presId="urn:microsoft.com/office/officeart/2008/layout/VerticalCurvedList"/>
    <dgm:cxn modelId="{5F581B86-C830-4AB1-96D6-A42A2CD607EE}" type="presParOf" srcId="{6AA5ED6E-8F12-4C84-9703-8057407A8BDB}" destId="{D40DED10-86FB-4218-9FEB-AABC88DC9FFC}" srcOrd="0" destOrd="0" presId="urn:microsoft.com/office/officeart/2008/layout/VerticalCurvedList"/>
    <dgm:cxn modelId="{F84CA857-5D2A-47AF-8110-E46A390F91F2}" type="presParOf" srcId="{6AA5ED6E-8F12-4C84-9703-8057407A8BDB}" destId="{EAF99304-E1BE-4390-A17E-0D26DAAD7975}" srcOrd="1" destOrd="0" presId="urn:microsoft.com/office/officeart/2008/layout/VerticalCurvedList"/>
    <dgm:cxn modelId="{C7E62D27-36CF-4C9E-A63E-591E00DC7DB3}" type="presParOf" srcId="{6AA5ED6E-8F12-4C84-9703-8057407A8BDB}" destId="{99D17507-B3A9-477E-92A8-641CF6570ECC}" srcOrd="2" destOrd="0" presId="urn:microsoft.com/office/officeart/2008/layout/VerticalCurvedList"/>
    <dgm:cxn modelId="{A923F0EE-38BB-4B9D-B4D5-2145C3DFB8F6}" type="presParOf" srcId="{6AA5ED6E-8F12-4C84-9703-8057407A8BDB}" destId="{7F32351C-58E7-470B-AD2B-930D193D796D}" srcOrd="3" destOrd="0" presId="urn:microsoft.com/office/officeart/2008/layout/VerticalCurvedList"/>
    <dgm:cxn modelId="{C7F012A6-C198-4947-94A8-8F5EE5A3D3DC}" type="presParOf" srcId="{090A7D68-7E66-4629-9A03-5C77AF0A83B2}" destId="{FB0A65A3-C13B-4F77-A318-FAE3ADDC9649}" srcOrd="1" destOrd="0" presId="urn:microsoft.com/office/officeart/2008/layout/VerticalCurvedList"/>
    <dgm:cxn modelId="{13220701-6A12-4C78-8DD5-454AF99F1725}" type="presParOf" srcId="{090A7D68-7E66-4629-9A03-5C77AF0A83B2}" destId="{988027AF-097F-42E5-A989-80E665D16BAE}" srcOrd="2" destOrd="0" presId="urn:microsoft.com/office/officeart/2008/layout/VerticalCurvedList"/>
    <dgm:cxn modelId="{F585BE51-99B3-4FF8-9A5A-8898EF0839EE}" type="presParOf" srcId="{988027AF-097F-42E5-A989-80E665D16BAE}" destId="{046CCE72-C72F-4D56-A194-4D8F9C34EE9E}" srcOrd="0" destOrd="0" presId="urn:microsoft.com/office/officeart/2008/layout/VerticalCurvedList"/>
    <dgm:cxn modelId="{7C009482-0E81-4AA1-A770-E1E74ECF53ED}" type="presParOf" srcId="{090A7D68-7E66-4629-9A03-5C77AF0A83B2}" destId="{6E2499CD-A8E0-436C-8C71-BDA3CB7D91C1}" srcOrd="3" destOrd="0" presId="urn:microsoft.com/office/officeart/2008/layout/VerticalCurvedList"/>
    <dgm:cxn modelId="{8D95D4FF-CD27-4C3B-8F11-3533330711B7}" type="presParOf" srcId="{090A7D68-7E66-4629-9A03-5C77AF0A83B2}" destId="{135841CC-39AE-4FDE-98CD-239582B7D811}" srcOrd="4" destOrd="0" presId="urn:microsoft.com/office/officeart/2008/layout/VerticalCurvedList"/>
    <dgm:cxn modelId="{FB1426B3-F947-4962-B185-73F255C7E4B2}" type="presParOf" srcId="{135841CC-39AE-4FDE-98CD-239582B7D811}" destId="{EAEECD21-4900-4113-92E7-159C75171AA7}" srcOrd="0" destOrd="0" presId="urn:microsoft.com/office/officeart/2008/layout/VerticalCurvedList"/>
    <dgm:cxn modelId="{F21FC364-EEBE-4239-BA29-7A9ED1394772}" type="presParOf" srcId="{090A7D68-7E66-4629-9A03-5C77AF0A83B2}" destId="{7A5E8BFF-2C0D-4205-A503-A317356CB0F2}" srcOrd="5" destOrd="0" presId="urn:microsoft.com/office/officeart/2008/layout/VerticalCurvedList"/>
    <dgm:cxn modelId="{C6E8062A-F909-4585-9C61-41ACA5C4B547}" type="presParOf" srcId="{090A7D68-7E66-4629-9A03-5C77AF0A83B2}" destId="{A55F59C6-AB84-4835-A4CE-F7A950CE7526}" srcOrd="6" destOrd="0" presId="urn:microsoft.com/office/officeart/2008/layout/VerticalCurvedList"/>
    <dgm:cxn modelId="{AE252F69-AD66-4F10-9277-1BBB1D0BB8EB}" type="presParOf" srcId="{A55F59C6-AB84-4835-A4CE-F7A950CE7526}" destId="{4AA349E1-CB09-4E93-932E-C2BAC226149D}" srcOrd="0" destOrd="0" presId="urn:microsoft.com/office/officeart/2008/layout/VerticalCurvedList"/>
    <dgm:cxn modelId="{C5D266F0-F564-446B-961E-0D67483DC993}" type="presParOf" srcId="{090A7D68-7E66-4629-9A03-5C77AF0A83B2}" destId="{B7D565DE-EE21-460E-A87A-9970A052388D}" srcOrd="7" destOrd="0" presId="urn:microsoft.com/office/officeart/2008/layout/VerticalCurvedList"/>
    <dgm:cxn modelId="{91AE100D-60A1-4953-85BC-A2AA25C19C77}" type="presParOf" srcId="{090A7D68-7E66-4629-9A03-5C77AF0A83B2}" destId="{18A7EFBA-6CC4-43A4-B0D2-1A40062AC44E}" srcOrd="8" destOrd="0" presId="urn:microsoft.com/office/officeart/2008/layout/VerticalCurvedList"/>
    <dgm:cxn modelId="{F49E1DD8-E245-46B3-B97F-FA2DC515480E}" type="presParOf" srcId="{18A7EFBA-6CC4-43A4-B0D2-1A40062AC44E}" destId="{5FB6D8FE-0104-4C83-85CE-19721FC3F45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A4C4F4-0DBE-4DBF-80DB-7F519AF08AA4}" type="doc">
      <dgm:prSet loTypeId="urn:microsoft.com/office/officeart/2005/8/layout/arrow3" loCatId="relationship" qsTypeId="urn:microsoft.com/office/officeart/2005/8/quickstyle/simple1" qsCatId="simple" csTypeId="urn:microsoft.com/office/officeart/2005/8/colors/colorful5" csCatId="colorful" phldr="1"/>
      <dgm:spPr/>
      <dgm:t>
        <a:bodyPr/>
        <a:lstStyle/>
        <a:p>
          <a:endParaRPr lang="en-US"/>
        </a:p>
      </dgm:t>
    </dgm:pt>
    <dgm:pt modelId="{85A9ED9E-9DEA-4C41-8679-A928C85DD9E7}">
      <dgm:prSet phldrT="[Text]" custT="1"/>
      <dgm:spPr/>
      <dgm:t>
        <a:bodyPr/>
        <a:lstStyle/>
        <a:p>
          <a:r>
            <a:rPr lang="en-US" sz="1600" dirty="0" smtClean="0">
              <a:latin typeface="Segoe UI" pitchFamily="34" charset="0"/>
              <a:ea typeface="Segoe UI" pitchFamily="34" charset="0"/>
              <a:cs typeface="Segoe UI" pitchFamily="34" charset="0"/>
            </a:rPr>
            <a:t>The method is vulnerable to convenience sampling and high non-response rates, with the potential attendant problem of survey bias</a:t>
          </a:r>
          <a:endParaRPr lang="en-US" sz="1600" dirty="0">
            <a:latin typeface="Segoe UI" pitchFamily="34" charset="0"/>
            <a:ea typeface="Segoe UI" pitchFamily="34" charset="0"/>
            <a:cs typeface="Segoe UI" pitchFamily="34" charset="0"/>
          </a:endParaRPr>
        </a:p>
      </dgm:t>
    </dgm:pt>
    <dgm:pt modelId="{C034E057-6CC0-4AFB-BE40-2EFFACF6B5BB}" type="parTrans" cxnId="{DBB083E7-88F5-4FC1-AA67-9D6B4AA481A0}">
      <dgm:prSet/>
      <dgm:spPr/>
      <dgm:t>
        <a:bodyPr/>
        <a:lstStyle/>
        <a:p>
          <a:endParaRPr lang="en-US"/>
        </a:p>
      </dgm:t>
    </dgm:pt>
    <dgm:pt modelId="{1CF96D7B-E366-4365-B7F3-C5D46EB6E6C2}" type="sibTrans" cxnId="{DBB083E7-88F5-4FC1-AA67-9D6B4AA481A0}">
      <dgm:prSet/>
      <dgm:spPr/>
      <dgm:t>
        <a:bodyPr/>
        <a:lstStyle/>
        <a:p>
          <a:endParaRPr lang="en-US"/>
        </a:p>
      </dgm:t>
    </dgm:pt>
    <dgm:pt modelId="{774A9E3D-2491-43F3-B500-5279D3A3BE2A}">
      <dgm:prSet phldrT="[Text]" custT="1"/>
      <dgm:spPr/>
      <dgm:t>
        <a:bodyPr/>
        <a:lstStyle/>
        <a:p>
          <a:r>
            <a:rPr lang="en-US" sz="1600" dirty="0" smtClean="0">
              <a:latin typeface="Segoe UI" pitchFamily="34" charset="0"/>
              <a:ea typeface="Segoe UI" pitchFamily="34" charset="0"/>
              <a:cs typeface="Segoe UI" pitchFamily="34" charset="0"/>
            </a:rPr>
            <a:t>The intercept method is less expensive and allows greater control and flexibility for the interviewer</a:t>
          </a:r>
          <a:endParaRPr lang="en-US" sz="1600" dirty="0">
            <a:latin typeface="Segoe UI" pitchFamily="34" charset="0"/>
            <a:ea typeface="Segoe UI" pitchFamily="34" charset="0"/>
            <a:cs typeface="Segoe UI" pitchFamily="34" charset="0"/>
          </a:endParaRPr>
        </a:p>
      </dgm:t>
    </dgm:pt>
    <dgm:pt modelId="{B85A9680-B686-4BCE-A988-4361A1E70BAF}" type="parTrans" cxnId="{23281F58-3E2E-47BF-AC73-197C4A2F29AD}">
      <dgm:prSet/>
      <dgm:spPr/>
      <dgm:t>
        <a:bodyPr/>
        <a:lstStyle/>
        <a:p>
          <a:endParaRPr lang="en-US"/>
        </a:p>
      </dgm:t>
    </dgm:pt>
    <dgm:pt modelId="{D40C0359-917B-467D-9713-7531F2CD2336}" type="sibTrans" cxnId="{23281F58-3E2E-47BF-AC73-197C4A2F29AD}">
      <dgm:prSet/>
      <dgm:spPr/>
      <dgm:t>
        <a:bodyPr/>
        <a:lstStyle/>
        <a:p>
          <a:endParaRPr lang="en-US"/>
        </a:p>
      </dgm:t>
    </dgm:pt>
    <dgm:pt modelId="{A1A9183F-3EA3-4079-83B4-5D5396DFDA42}" type="pres">
      <dgm:prSet presAssocID="{BCA4C4F4-0DBE-4DBF-80DB-7F519AF08AA4}" presName="compositeShape" presStyleCnt="0">
        <dgm:presLayoutVars>
          <dgm:chMax val="2"/>
          <dgm:dir/>
          <dgm:resizeHandles val="exact"/>
        </dgm:presLayoutVars>
      </dgm:prSet>
      <dgm:spPr/>
      <dgm:t>
        <a:bodyPr/>
        <a:lstStyle/>
        <a:p>
          <a:endParaRPr lang="en-US"/>
        </a:p>
      </dgm:t>
    </dgm:pt>
    <dgm:pt modelId="{E26060D0-483A-469B-BB48-520615FE4A93}" type="pres">
      <dgm:prSet presAssocID="{BCA4C4F4-0DBE-4DBF-80DB-7F519AF08AA4}" presName="divider" presStyleLbl="fgShp" presStyleIdx="0" presStyleCnt="1" custLinFactNeighborY="473"/>
      <dgm:spPr>
        <a:noFill/>
        <a:ln>
          <a:noFill/>
        </a:ln>
      </dgm:spPr>
      <dgm:t>
        <a:bodyPr/>
        <a:lstStyle/>
        <a:p>
          <a:endParaRPr lang="en-US"/>
        </a:p>
      </dgm:t>
    </dgm:pt>
    <dgm:pt modelId="{AFA7C923-F69F-4755-8318-2B3AE2A69342}" type="pres">
      <dgm:prSet presAssocID="{85A9ED9E-9DEA-4C41-8679-A928C85DD9E7}" presName="downArrow" presStyleLbl="node1" presStyleIdx="0" presStyleCnt="2">
        <dgm:style>
          <a:lnRef idx="0">
            <a:schemeClr val="accent1"/>
          </a:lnRef>
          <a:fillRef idx="3">
            <a:schemeClr val="accent1"/>
          </a:fillRef>
          <a:effectRef idx="3">
            <a:schemeClr val="accent1"/>
          </a:effectRef>
          <a:fontRef idx="minor">
            <a:schemeClr val="lt1"/>
          </a:fontRef>
        </dgm:style>
      </dgm:prSet>
      <dgm:spPr/>
      <dgm:t>
        <a:bodyPr/>
        <a:lstStyle/>
        <a:p>
          <a:endParaRPr lang="en-US"/>
        </a:p>
      </dgm:t>
    </dgm:pt>
    <dgm:pt modelId="{97C5AA64-4588-4CA3-B9A7-6B47BB89AFAE}" type="pres">
      <dgm:prSet presAssocID="{85A9ED9E-9DEA-4C41-8679-A928C85DD9E7}" presName="downArrowText" presStyleLbl="revTx" presStyleIdx="0" presStyleCnt="2" custLinFactNeighborX="19560">
        <dgm:presLayoutVars>
          <dgm:bulletEnabled val="1"/>
        </dgm:presLayoutVars>
      </dgm:prSet>
      <dgm:spPr/>
      <dgm:t>
        <a:bodyPr/>
        <a:lstStyle/>
        <a:p>
          <a:endParaRPr lang="en-US"/>
        </a:p>
      </dgm:t>
    </dgm:pt>
    <dgm:pt modelId="{B5D1A310-330C-40A6-B2E9-E6F102C4AD6C}" type="pres">
      <dgm:prSet presAssocID="{774A9E3D-2491-43F3-B500-5279D3A3BE2A}" presName="upArrow" presStyleLbl="node1" presStyleIdx="1" presStyleCnt="2">
        <dgm:style>
          <a:lnRef idx="0">
            <a:schemeClr val="accent6"/>
          </a:lnRef>
          <a:fillRef idx="3">
            <a:schemeClr val="accent6"/>
          </a:fillRef>
          <a:effectRef idx="3">
            <a:schemeClr val="accent6"/>
          </a:effectRef>
          <a:fontRef idx="minor">
            <a:schemeClr val="lt1"/>
          </a:fontRef>
        </dgm:style>
      </dgm:prSet>
      <dgm:spPr/>
      <dgm:t>
        <a:bodyPr/>
        <a:lstStyle/>
        <a:p>
          <a:endParaRPr lang="en-US"/>
        </a:p>
      </dgm:t>
    </dgm:pt>
    <dgm:pt modelId="{B46E1340-7EA7-45BB-9DEA-25A630B2159E}" type="pres">
      <dgm:prSet presAssocID="{774A9E3D-2491-43F3-B500-5279D3A3BE2A}" presName="upArrowText" presStyleLbl="revTx" presStyleIdx="1" presStyleCnt="2">
        <dgm:presLayoutVars>
          <dgm:bulletEnabled val="1"/>
        </dgm:presLayoutVars>
      </dgm:prSet>
      <dgm:spPr/>
      <dgm:t>
        <a:bodyPr/>
        <a:lstStyle/>
        <a:p>
          <a:endParaRPr lang="en-US"/>
        </a:p>
      </dgm:t>
    </dgm:pt>
  </dgm:ptLst>
  <dgm:cxnLst>
    <dgm:cxn modelId="{5DB29EA5-0950-44EA-9FB6-079C91E9AFB2}" type="presOf" srcId="{774A9E3D-2491-43F3-B500-5279D3A3BE2A}" destId="{B46E1340-7EA7-45BB-9DEA-25A630B2159E}" srcOrd="0" destOrd="0" presId="urn:microsoft.com/office/officeart/2005/8/layout/arrow3"/>
    <dgm:cxn modelId="{35462B4C-817D-4496-A4F0-4A3F85D296FA}" type="presOf" srcId="{BCA4C4F4-0DBE-4DBF-80DB-7F519AF08AA4}" destId="{A1A9183F-3EA3-4079-83B4-5D5396DFDA42}" srcOrd="0" destOrd="0" presId="urn:microsoft.com/office/officeart/2005/8/layout/arrow3"/>
    <dgm:cxn modelId="{DBB083E7-88F5-4FC1-AA67-9D6B4AA481A0}" srcId="{BCA4C4F4-0DBE-4DBF-80DB-7F519AF08AA4}" destId="{85A9ED9E-9DEA-4C41-8679-A928C85DD9E7}" srcOrd="0" destOrd="0" parTransId="{C034E057-6CC0-4AFB-BE40-2EFFACF6B5BB}" sibTransId="{1CF96D7B-E366-4365-B7F3-C5D46EB6E6C2}"/>
    <dgm:cxn modelId="{C3DD2A64-EB17-431B-B727-891C3D373625}" type="presOf" srcId="{85A9ED9E-9DEA-4C41-8679-A928C85DD9E7}" destId="{97C5AA64-4588-4CA3-B9A7-6B47BB89AFAE}" srcOrd="0" destOrd="0" presId="urn:microsoft.com/office/officeart/2005/8/layout/arrow3"/>
    <dgm:cxn modelId="{23281F58-3E2E-47BF-AC73-197C4A2F29AD}" srcId="{BCA4C4F4-0DBE-4DBF-80DB-7F519AF08AA4}" destId="{774A9E3D-2491-43F3-B500-5279D3A3BE2A}" srcOrd="1" destOrd="0" parTransId="{B85A9680-B686-4BCE-A988-4361A1E70BAF}" sibTransId="{D40C0359-917B-467D-9713-7531F2CD2336}"/>
    <dgm:cxn modelId="{A01E019A-D69F-4151-B604-5AD02B89CBD6}" type="presParOf" srcId="{A1A9183F-3EA3-4079-83B4-5D5396DFDA42}" destId="{E26060D0-483A-469B-BB48-520615FE4A93}" srcOrd="0" destOrd="0" presId="urn:microsoft.com/office/officeart/2005/8/layout/arrow3"/>
    <dgm:cxn modelId="{A430FA31-9B27-4041-BF37-867CF3AE7310}" type="presParOf" srcId="{A1A9183F-3EA3-4079-83B4-5D5396DFDA42}" destId="{AFA7C923-F69F-4755-8318-2B3AE2A69342}" srcOrd="1" destOrd="0" presId="urn:microsoft.com/office/officeart/2005/8/layout/arrow3"/>
    <dgm:cxn modelId="{354C96D9-9E68-4FF3-88C9-66B6A06D4446}" type="presParOf" srcId="{A1A9183F-3EA3-4079-83B4-5D5396DFDA42}" destId="{97C5AA64-4588-4CA3-B9A7-6B47BB89AFAE}" srcOrd="2" destOrd="0" presId="urn:microsoft.com/office/officeart/2005/8/layout/arrow3"/>
    <dgm:cxn modelId="{7EBE0CB3-FA11-40C1-81EA-9E85CB1DD6BB}" type="presParOf" srcId="{A1A9183F-3EA3-4079-83B4-5D5396DFDA42}" destId="{B5D1A310-330C-40A6-B2E9-E6F102C4AD6C}" srcOrd="3" destOrd="0" presId="urn:microsoft.com/office/officeart/2005/8/layout/arrow3"/>
    <dgm:cxn modelId="{527D78C6-C5FE-47FD-A49E-38DFE792AC20}" type="presParOf" srcId="{A1A9183F-3EA3-4079-83B4-5D5396DFDA42}" destId="{B46E1340-7EA7-45BB-9DEA-25A630B2159E}" srcOrd="4" destOrd="0" presId="urn:microsoft.com/office/officeart/2005/8/layout/arrow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ABAB8F-A51D-46A9-A283-208323E16D05}" type="doc">
      <dgm:prSet loTypeId="urn:microsoft.com/office/officeart/2008/layout/AlternatingPictureBlocks" loCatId="picture" qsTypeId="urn:microsoft.com/office/officeart/2005/8/quickstyle/simple1" qsCatId="simple" csTypeId="urn:microsoft.com/office/officeart/2005/8/colors/accent4_4" csCatId="accent4" phldr="1"/>
      <dgm:spPr/>
      <dgm:t>
        <a:bodyPr/>
        <a:lstStyle/>
        <a:p>
          <a:endParaRPr lang="en-PH"/>
        </a:p>
      </dgm:t>
    </dgm:pt>
    <dgm:pt modelId="{2FEAC8EE-BD0C-49F7-9559-990023BF474D}">
      <dgm:prSet phldrT="[Text]" custT="1"/>
      <dgm:spPr/>
      <dgm:t>
        <a:bodyPr/>
        <a:lstStyle/>
        <a:p>
          <a:r>
            <a:rPr lang="en-PH" sz="1600" dirty="0" smtClean="0">
              <a:latin typeface="Segoe UI" panose="020B0502040204020203" pitchFamily="34" charset="0"/>
              <a:ea typeface="Segoe UI" panose="020B0502040204020203" pitchFamily="34" charset="0"/>
              <a:cs typeface="Segoe UI" panose="020B0502040204020203" pitchFamily="34" charset="0"/>
            </a:rPr>
            <a:t>Non-Government Organizations</a:t>
          </a:r>
          <a:endParaRPr lang="en-PH" sz="1600" dirty="0">
            <a:latin typeface="Segoe UI" panose="020B0502040204020203" pitchFamily="34" charset="0"/>
            <a:ea typeface="Segoe UI" panose="020B0502040204020203" pitchFamily="34" charset="0"/>
            <a:cs typeface="Segoe UI" panose="020B0502040204020203" pitchFamily="34" charset="0"/>
          </a:endParaRPr>
        </a:p>
      </dgm:t>
    </dgm:pt>
    <dgm:pt modelId="{AC253527-2960-489B-BA28-D538F9EA31F2}" type="parTrans" cxnId="{39E79295-7809-434E-BE1C-B4C2F80248C0}">
      <dgm:prSet/>
      <dgm:spPr/>
      <dgm:t>
        <a:bodyPr/>
        <a:lstStyle/>
        <a:p>
          <a:endParaRPr lang="en-PH" sz="1600">
            <a:latin typeface="Segoe UI" panose="020B0502040204020203" pitchFamily="34" charset="0"/>
            <a:ea typeface="Segoe UI" panose="020B0502040204020203" pitchFamily="34" charset="0"/>
            <a:cs typeface="Segoe UI" panose="020B0502040204020203" pitchFamily="34" charset="0"/>
          </a:endParaRPr>
        </a:p>
      </dgm:t>
    </dgm:pt>
    <dgm:pt modelId="{415A64D2-661A-4307-9B60-50BE63E0FEE4}" type="sibTrans" cxnId="{39E79295-7809-434E-BE1C-B4C2F80248C0}">
      <dgm:prSet/>
      <dgm:spPr/>
      <dgm:t>
        <a:bodyPr/>
        <a:lstStyle/>
        <a:p>
          <a:endParaRPr lang="en-PH" sz="1600">
            <a:latin typeface="Segoe UI" panose="020B0502040204020203" pitchFamily="34" charset="0"/>
            <a:ea typeface="Segoe UI" panose="020B0502040204020203" pitchFamily="34" charset="0"/>
            <a:cs typeface="Segoe UI" panose="020B0502040204020203" pitchFamily="34" charset="0"/>
          </a:endParaRPr>
        </a:p>
      </dgm:t>
    </dgm:pt>
    <dgm:pt modelId="{94783C13-5CAE-4D9B-A57E-C4CC57C7F111}">
      <dgm:prSet phldrT="[Text]" custT="1"/>
      <dgm:spPr/>
      <dgm:t>
        <a:bodyPr/>
        <a:lstStyle/>
        <a:p>
          <a:r>
            <a:rPr lang="en-PH" sz="1600" dirty="0" smtClean="0">
              <a:latin typeface="Segoe UI" panose="020B0502040204020203" pitchFamily="34" charset="0"/>
              <a:ea typeface="Segoe UI" panose="020B0502040204020203" pitchFamily="34" charset="0"/>
              <a:cs typeface="Segoe UI" panose="020B0502040204020203" pitchFamily="34" charset="0"/>
            </a:rPr>
            <a:t>Recruitment Agencies</a:t>
          </a:r>
          <a:endParaRPr lang="en-PH" sz="1600" dirty="0">
            <a:latin typeface="Segoe UI" panose="020B0502040204020203" pitchFamily="34" charset="0"/>
            <a:ea typeface="Segoe UI" panose="020B0502040204020203" pitchFamily="34" charset="0"/>
            <a:cs typeface="Segoe UI" panose="020B0502040204020203" pitchFamily="34" charset="0"/>
          </a:endParaRPr>
        </a:p>
      </dgm:t>
    </dgm:pt>
    <dgm:pt modelId="{4ED2C774-B495-4381-8D09-14353C91C8FF}" type="parTrans" cxnId="{5AA49963-6024-4069-87A5-E654D7BDAD96}">
      <dgm:prSet/>
      <dgm:spPr/>
      <dgm:t>
        <a:bodyPr/>
        <a:lstStyle/>
        <a:p>
          <a:endParaRPr lang="en-PH" sz="1600">
            <a:latin typeface="Segoe UI" panose="020B0502040204020203" pitchFamily="34" charset="0"/>
            <a:ea typeface="Segoe UI" panose="020B0502040204020203" pitchFamily="34" charset="0"/>
            <a:cs typeface="Segoe UI" panose="020B0502040204020203" pitchFamily="34" charset="0"/>
          </a:endParaRPr>
        </a:p>
      </dgm:t>
    </dgm:pt>
    <dgm:pt modelId="{0039D2DD-EAF6-456B-A98A-6A2452356AEE}" type="sibTrans" cxnId="{5AA49963-6024-4069-87A5-E654D7BDAD96}">
      <dgm:prSet/>
      <dgm:spPr/>
      <dgm:t>
        <a:bodyPr/>
        <a:lstStyle/>
        <a:p>
          <a:endParaRPr lang="en-PH" sz="1600">
            <a:latin typeface="Segoe UI" panose="020B0502040204020203" pitchFamily="34" charset="0"/>
            <a:ea typeface="Segoe UI" panose="020B0502040204020203" pitchFamily="34" charset="0"/>
            <a:cs typeface="Segoe UI" panose="020B0502040204020203" pitchFamily="34" charset="0"/>
          </a:endParaRPr>
        </a:p>
      </dgm:t>
    </dgm:pt>
    <dgm:pt modelId="{90C730C5-D009-4A52-9C9C-6C70F7B2B869}">
      <dgm:prSet phldrT="[Text]" custT="1"/>
      <dgm:spPr/>
      <dgm:t>
        <a:bodyPr/>
        <a:lstStyle/>
        <a:p>
          <a:r>
            <a:rPr lang="en-PH" sz="1600" dirty="0" smtClean="0">
              <a:latin typeface="Segoe UI" panose="020B0502040204020203" pitchFamily="34" charset="0"/>
              <a:ea typeface="Segoe UI" panose="020B0502040204020203" pitchFamily="34" charset="0"/>
              <a:cs typeface="Segoe UI" panose="020B0502040204020203" pitchFamily="34" charset="0"/>
            </a:rPr>
            <a:t>Industry Associations</a:t>
          </a:r>
          <a:endParaRPr lang="en-PH" sz="1600" dirty="0">
            <a:latin typeface="Segoe UI" panose="020B0502040204020203" pitchFamily="34" charset="0"/>
            <a:ea typeface="Segoe UI" panose="020B0502040204020203" pitchFamily="34" charset="0"/>
            <a:cs typeface="Segoe UI" panose="020B0502040204020203" pitchFamily="34" charset="0"/>
          </a:endParaRPr>
        </a:p>
      </dgm:t>
    </dgm:pt>
    <dgm:pt modelId="{60808A38-F071-46EF-8285-393D4192E2AC}" type="parTrans" cxnId="{0340965D-605B-4C55-A3FB-CE17289ACA56}">
      <dgm:prSet/>
      <dgm:spPr/>
      <dgm:t>
        <a:bodyPr/>
        <a:lstStyle/>
        <a:p>
          <a:endParaRPr lang="en-PH" sz="1600">
            <a:latin typeface="Segoe UI" panose="020B0502040204020203" pitchFamily="34" charset="0"/>
            <a:ea typeface="Segoe UI" panose="020B0502040204020203" pitchFamily="34" charset="0"/>
            <a:cs typeface="Segoe UI" panose="020B0502040204020203" pitchFamily="34" charset="0"/>
          </a:endParaRPr>
        </a:p>
      </dgm:t>
    </dgm:pt>
    <dgm:pt modelId="{5A8DF057-E6D8-42E4-B667-C75A0B6815AF}" type="sibTrans" cxnId="{0340965D-605B-4C55-A3FB-CE17289ACA56}">
      <dgm:prSet/>
      <dgm:spPr/>
      <dgm:t>
        <a:bodyPr/>
        <a:lstStyle/>
        <a:p>
          <a:endParaRPr lang="en-PH" sz="1600">
            <a:latin typeface="Segoe UI" panose="020B0502040204020203" pitchFamily="34" charset="0"/>
            <a:ea typeface="Segoe UI" panose="020B0502040204020203" pitchFamily="34" charset="0"/>
            <a:cs typeface="Segoe UI" panose="020B0502040204020203" pitchFamily="34" charset="0"/>
          </a:endParaRPr>
        </a:p>
      </dgm:t>
    </dgm:pt>
    <dgm:pt modelId="{FE4BF677-CB51-4154-85A6-25E6EBC28262}" type="pres">
      <dgm:prSet presAssocID="{A3ABAB8F-A51D-46A9-A283-208323E16D05}" presName="linearFlow" presStyleCnt="0">
        <dgm:presLayoutVars>
          <dgm:dir/>
          <dgm:resizeHandles val="exact"/>
        </dgm:presLayoutVars>
      </dgm:prSet>
      <dgm:spPr/>
      <dgm:t>
        <a:bodyPr/>
        <a:lstStyle/>
        <a:p>
          <a:endParaRPr lang="en-PH"/>
        </a:p>
      </dgm:t>
    </dgm:pt>
    <dgm:pt modelId="{E3E5730A-E93A-4A6F-9818-B07935C89D97}" type="pres">
      <dgm:prSet presAssocID="{2FEAC8EE-BD0C-49F7-9559-990023BF474D}" presName="comp" presStyleCnt="0"/>
      <dgm:spPr/>
    </dgm:pt>
    <dgm:pt modelId="{A6C5E3E3-24CD-43BB-A3AB-9A8C84052521}" type="pres">
      <dgm:prSet presAssocID="{2FEAC8EE-BD0C-49F7-9559-990023BF474D}" presName="rect2" presStyleLbl="node1" presStyleIdx="0" presStyleCnt="3">
        <dgm:presLayoutVars>
          <dgm:bulletEnabled val="1"/>
        </dgm:presLayoutVars>
      </dgm:prSet>
      <dgm:spPr/>
      <dgm:t>
        <a:bodyPr/>
        <a:lstStyle/>
        <a:p>
          <a:endParaRPr lang="en-PH"/>
        </a:p>
      </dgm:t>
    </dgm:pt>
    <dgm:pt modelId="{51BD0A3C-9C33-4D55-BDDD-8975E2051506}" type="pres">
      <dgm:prSet presAssocID="{2FEAC8EE-BD0C-49F7-9559-990023BF474D}" presName="rect1" presStyleLbl="ln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t>
        <a:bodyPr/>
        <a:lstStyle/>
        <a:p>
          <a:endParaRPr lang="en-PH"/>
        </a:p>
      </dgm:t>
    </dgm:pt>
    <dgm:pt modelId="{138B971B-7AF3-4C5B-813F-2679D8620F74}" type="pres">
      <dgm:prSet presAssocID="{415A64D2-661A-4307-9B60-50BE63E0FEE4}" presName="sibTrans" presStyleCnt="0"/>
      <dgm:spPr/>
    </dgm:pt>
    <dgm:pt modelId="{C4D39E97-6453-46ED-9DA3-7EE6D6F09416}" type="pres">
      <dgm:prSet presAssocID="{94783C13-5CAE-4D9B-A57E-C4CC57C7F111}" presName="comp" presStyleCnt="0"/>
      <dgm:spPr/>
    </dgm:pt>
    <dgm:pt modelId="{64E3F4DA-A047-431B-B11C-8F454BFC6221}" type="pres">
      <dgm:prSet presAssocID="{94783C13-5CAE-4D9B-A57E-C4CC57C7F111}" presName="rect2" presStyleLbl="node1" presStyleIdx="1" presStyleCnt="3">
        <dgm:presLayoutVars>
          <dgm:bulletEnabled val="1"/>
        </dgm:presLayoutVars>
      </dgm:prSet>
      <dgm:spPr/>
      <dgm:t>
        <a:bodyPr/>
        <a:lstStyle/>
        <a:p>
          <a:endParaRPr lang="en-PH"/>
        </a:p>
      </dgm:t>
    </dgm:pt>
    <dgm:pt modelId="{9D561339-2A7B-442E-A27E-E5F8985382D4}" type="pres">
      <dgm:prSet presAssocID="{94783C13-5CAE-4D9B-A57E-C4CC57C7F111}" presName="rect1" presStyleLbl="ln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t>
        <a:bodyPr/>
        <a:lstStyle/>
        <a:p>
          <a:endParaRPr lang="en-PH"/>
        </a:p>
      </dgm:t>
    </dgm:pt>
    <dgm:pt modelId="{7AEF9CCE-4309-43D1-B86E-CCD64EEE8207}" type="pres">
      <dgm:prSet presAssocID="{0039D2DD-EAF6-456B-A98A-6A2452356AEE}" presName="sibTrans" presStyleCnt="0"/>
      <dgm:spPr/>
    </dgm:pt>
    <dgm:pt modelId="{FAD6C9C5-662F-4AA1-A817-68EE9956A2E9}" type="pres">
      <dgm:prSet presAssocID="{90C730C5-D009-4A52-9C9C-6C70F7B2B869}" presName="comp" presStyleCnt="0"/>
      <dgm:spPr/>
    </dgm:pt>
    <dgm:pt modelId="{F6203606-293D-430C-BBC6-771DCBD7F200}" type="pres">
      <dgm:prSet presAssocID="{90C730C5-D009-4A52-9C9C-6C70F7B2B869}" presName="rect2" presStyleLbl="node1" presStyleIdx="2" presStyleCnt="3">
        <dgm:presLayoutVars>
          <dgm:bulletEnabled val="1"/>
        </dgm:presLayoutVars>
      </dgm:prSet>
      <dgm:spPr/>
      <dgm:t>
        <a:bodyPr/>
        <a:lstStyle/>
        <a:p>
          <a:endParaRPr lang="en-PH"/>
        </a:p>
      </dgm:t>
    </dgm:pt>
    <dgm:pt modelId="{4FE812E0-8B5F-48B5-B26C-B884C4B7C53A}" type="pres">
      <dgm:prSet presAssocID="{90C730C5-D009-4A52-9C9C-6C70F7B2B869}" presName="rect1" presStyleLbl="ln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t>
        <a:bodyPr/>
        <a:lstStyle/>
        <a:p>
          <a:endParaRPr lang="en-PH"/>
        </a:p>
      </dgm:t>
    </dgm:pt>
  </dgm:ptLst>
  <dgm:cxnLst>
    <dgm:cxn modelId="{64A2FC9B-4BFB-4709-92AC-760E8295BDA9}" type="presOf" srcId="{2FEAC8EE-BD0C-49F7-9559-990023BF474D}" destId="{A6C5E3E3-24CD-43BB-A3AB-9A8C84052521}" srcOrd="0" destOrd="0" presId="urn:microsoft.com/office/officeart/2008/layout/AlternatingPictureBlocks"/>
    <dgm:cxn modelId="{8C60E7B5-5821-4881-885E-7641362DE28C}" type="presOf" srcId="{94783C13-5CAE-4D9B-A57E-C4CC57C7F111}" destId="{64E3F4DA-A047-431B-B11C-8F454BFC6221}" srcOrd="0" destOrd="0" presId="urn:microsoft.com/office/officeart/2008/layout/AlternatingPictureBlocks"/>
    <dgm:cxn modelId="{39E79295-7809-434E-BE1C-B4C2F80248C0}" srcId="{A3ABAB8F-A51D-46A9-A283-208323E16D05}" destId="{2FEAC8EE-BD0C-49F7-9559-990023BF474D}" srcOrd="0" destOrd="0" parTransId="{AC253527-2960-489B-BA28-D538F9EA31F2}" sibTransId="{415A64D2-661A-4307-9B60-50BE63E0FEE4}"/>
    <dgm:cxn modelId="{0340965D-605B-4C55-A3FB-CE17289ACA56}" srcId="{A3ABAB8F-A51D-46A9-A283-208323E16D05}" destId="{90C730C5-D009-4A52-9C9C-6C70F7B2B869}" srcOrd="2" destOrd="0" parTransId="{60808A38-F071-46EF-8285-393D4192E2AC}" sibTransId="{5A8DF057-E6D8-42E4-B667-C75A0B6815AF}"/>
    <dgm:cxn modelId="{5AA49963-6024-4069-87A5-E654D7BDAD96}" srcId="{A3ABAB8F-A51D-46A9-A283-208323E16D05}" destId="{94783C13-5CAE-4D9B-A57E-C4CC57C7F111}" srcOrd="1" destOrd="0" parTransId="{4ED2C774-B495-4381-8D09-14353C91C8FF}" sibTransId="{0039D2DD-EAF6-456B-A98A-6A2452356AEE}"/>
    <dgm:cxn modelId="{07FFEC62-F22E-45DF-AE65-535F10189F29}" type="presOf" srcId="{A3ABAB8F-A51D-46A9-A283-208323E16D05}" destId="{FE4BF677-CB51-4154-85A6-25E6EBC28262}" srcOrd="0" destOrd="0" presId="urn:microsoft.com/office/officeart/2008/layout/AlternatingPictureBlocks"/>
    <dgm:cxn modelId="{F5103641-1450-49D0-B4C4-A4B3CC49AA6A}" type="presOf" srcId="{90C730C5-D009-4A52-9C9C-6C70F7B2B869}" destId="{F6203606-293D-430C-BBC6-771DCBD7F200}" srcOrd="0" destOrd="0" presId="urn:microsoft.com/office/officeart/2008/layout/AlternatingPictureBlocks"/>
    <dgm:cxn modelId="{960344A4-F0BC-4442-88DC-DA9EC4ACA39B}" type="presParOf" srcId="{FE4BF677-CB51-4154-85A6-25E6EBC28262}" destId="{E3E5730A-E93A-4A6F-9818-B07935C89D97}" srcOrd="0" destOrd="0" presId="urn:microsoft.com/office/officeart/2008/layout/AlternatingPictureBlocks"/>
    <dgm:cxn modelId="{30591F3A-1782-43C9-9125-6C24C427335D}" type="presParOf" srcId="{E3E5730A-E93A-4A6F-9818-B07935C89D97}" destId="{A6C5E3E3-24CD-43BB-A3AB-9A8C84052521}" srcOrd="0" destOrd="0" presId="urn:microsoft.com/office/officeart/2008/layout/AlternatingPictureBlocks"/>
    <dgm:cxn modelId="{EE750937-EF9E-476B-8774-23AF3E0898D4}" type="presParOf" srcId="{E3E5730A-E93A-4A6F-9818-B07935C89D97}" destId="{51BD0A3C-9C33-4D55-BDDD-8975E2051506}" srcOrd="1" destOrd="0" presId="urn:microsoft.com/office/officeart/2008/layout/AlternatingPictureBlocks"/>
    <dgm:cxn modelId="{B9D77395-75BE-400F-B14B-7377A33F1011}" type="presParOf" srcId="{FE4BF677-CB51-4154-85A6-25E6EBC28262}" destId="{138B971B-7AF3-4C5B-813F-2679D8620F74}" srcOrd="1" destOrd="0" presId="urn:microsoft.com/office/officeart/2008/layout/AlternatingPictureBlocks"/>
    <dgm:cxn modelId="{F77BAC05-FBDF-4DA8-9594-E39CBD99FE27}" type="presParOf" srcId="{FE4BF677-CB51-4154-85A6-25E6EBC28262}" destId="{C4D39E97-6453-46ED-9DA3-7EE6D6F09416}" srcOrd="2" destOrd="0" presId="urn:microsoft.com/office/officeart/2008/layout/AlternatingPictureBlocks"/>
    <dgm:cxn modelId="{43C6D4F6-D819-439B-9EBD-22002B57ADB2}" type="presParOf" srcId="{C4D39E97-6453-46ED-9DA3-7EE6D6F09416}" destId="{64E3F4DA-A047-431B-B11C-8F454BFC6221}" srcOrd="0" destOrd="0" presId="urn:microsoft.com/office/officeart/2008/layout/AlternatingPictureBlocks"/>
    <dgm:cxn modelId="{D9BE40B2-DFBC-44B3-9B2C-2DE91C7D9137}" type="presParOf" srcId="{C4D39E97-6453-46ED-9DA3-7EE6D6F09416}" destId="{9D561339-2A7B-442E-A27E-E5F8985382D4}" srcOrd="1" destOrd="0" presId="urn:microsoft.com/office/officeart/2008/layout/AlternatingPictureBlocks"/>
    <dgm:cxn modelId="{0DC76495-A254-4673-BDEB-AE5F7002E869}" type="presParOf" srcId="{FE4BF677-CB51-4154-85A6-25E6EBC28262}" destId="{7AEF9CCE-4309-43D1-B86E-CCD64EEE8207}" srcOrd="3" destOrd="0" presId="urn:microsoft.com/office/officeart/2008/layout/AlternatingPictureBlocks"/>
    <dgm:cxn modelId="{8F2316B1-9B34-475B-93DC-476A4F63837D}" type="presParOf" srcId="{FE4BF677-CB51-4154-85A6-25E6EBC28262}" destId="{FAD6C9C5-662F-4AA1-A817-68EE9956A2E9}" srcOrd="4" destOrd="0" presId="urn:microsoft.com/office/officeart/2008/layout/AlternatingPictureBlocks"/>
    <dgm:cxn modelId="{3D9D4146-C6DF-417E-8A93-558DFAFF5616}" type="presParOf" srcId="{FAD6C9C5-662F-4AA1-A817-68EE9956A2E9}" destId="{F6203606-293D-430C-BBC6-771DCBD7F200}" srcOrd="0" destOrd="0" presId="urn:microsoft.com/office/officeart/2008/layout/AlternatingPictureBlocks"/>
    <dgm:cxn modelId="{830C2E34-72B7-4C0C-BCE4-19A2A3EF19E5}" type="presParOf" srcId="{FAD6C9C5-662F-4AA1-A817-68EE9956A2E9}" destId="{4FE812E0-8B5F-48B5-B26C-B884C4B7C53A}" srcOrd="1" destOrd="0" presId="urn:microsoft.com/office/officeart/2008/layout/AlternatingPictureBlock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F23851-8647-428E-B186-232C68E9AB5D}" type="doc">
      <dgm:prSet loTypeId="urn:microsoft.com/office/officeart/2005/8/layout/pList2" loCatId="picture" qsTypeId="urn:microsoft.com/office/officeart/2005/8/quickstyle/simple1" qsCatId="simple" csTypeId="urn:microsoft.com/office/officeart/2005/8/colors/accent1_2" csCatId="accent1" phldr="1"/>
      <dgm:spPr/>
      <dgm:t>
        <a:bodyPr/>
        <a:lstStyle/>
        <a:p>
          <a:endParaRPr lang="en-PH"/>
        </a:p>
      </dgm:t>
    </dgm:pt>
    <dgm:pt modelId="{6F8B2C5E-38FE-4097-A706-15A1C4ACD944}">
      <dgm:prSet/>
      <dgm:spPr>
        <a:solidFill>
          <a:schemeClr val="accent1">
            <a:lumMod val="20000"/>
            <a:lumOff val="80000"/>
          </a:schemeClr>
        </a:solidFill>
      </dgm:spPr>
      <dgm:t>
        <a:bodyPr/>
        <a:lstStyle/>
        <a:p>
          <a:r>
            <a:rPr lang="en-PH" b="1" dirty="0" smtClean="0">
              <a:solidFill>
                <a:schemeClr val="accent6"/>
              </a:solidFill>
              <a:latin typeface="Segoe UI" panose="020B0502040204020203" pitchFamily="34" charset="0"/>
              <a:ea typeface="Segoe UI" panose="020B0502040204020203" pitchFamily="34" charset="0"/>
              <a:cs typeface="Segoe UI" panose="020B0502040204020203" pitchFamily="34" charset="0"/>
            </a:rPr>
            <a:t>Survey Q’s only pertains to previous employment in Qatar</a:t>
          </a:r>
          <a:endParaRPr lang="en-PH" b="1" dirty="0">
            <a:solidFill>
              <a:schemeClr val="accent6"/>
            </a:solidFill>
            <a:latin typeface="Segoe UI" panose="020B0502040204020203" pitchFamily="34" charset="0"/>
            <a:ea typeface="Segoe UI" panose="020B0502040204020203" pitchFamily="34" charset="0"/>
            <a:cs typeface="Segoe UI" panose="020B0502040204020203" pitchFamily="34" charset="0"/>
          </a:endParaRPr>
        </a:p>
      </dgm:t>
    </dgm:pt>
    <dgm:pt modelId="{AFCD3E82-482E-4C3F-8E60-133554031CAC}" type="parTrans" cxnId="{0D570FDA-1364-48C7-A842-686105BF6D75}">
      <dgm:prSet/>
      <dgm:spPr/>
      <dgm:t>
        <a:bodyPr/>
        <a:lstStyle/>
        <a:p>
          <a:endParaRPr lang="en-PH" b="1">
            <a:solidFill>
              <a:schemeClr val="accent6"/>
            </a:solidFill>
            <a:latin typeface="Segoe UI" panose="020B0502040204020203" pitchFamily="34" charset="0"/>
            <a:ea typeface="Segoe UI" panose="020B0502040204020203" pitchFamily="34" charset="0"/>
            <a:cs typeface="Segoe UI" panose="020B0502040204020203" pitchFamily="34" charset="0"/>
          </a:endParaRPr>
        </a:p>
      </dgm:t>
    </dgm:pt>
    <dgm:pt modelId="{BFF2BFCA-5FFE-488F-ABEE-6A1797C58E0D}" type="sibTrans" cxnId="{0D570FDA-1364-48C7-A842-686105BF6D75}">
      <dgm:prSet/>
      <dgm:spPr/>
      <dgm:t>
        <a:bodyPr/>
        <a:lstStyle/>
        <a:p>
          <a:endParaRPr lang="en-PH" b="1">
            <a:solidFill>
              <a:schemeClr val="accent6"/>
            </a:solidFill>
            <a:latin typeface="Segoe UI" panose="020B0502040204020203" pitchFamily="34" charset="0"/>
            <a:ea typeface="Segoe UI" panose="020B0502040204020203" pitchFamily="34" charset="0"/>
            <a:cs typeface="Segoe UI" panose="020B0502040204020203" pitchFamily="34" charset="0"/>
          </a:endParaRPr>
        </a:p>
      </dgm:t>
    </dgm:pt>
    <dgm:pt modelId="{5FDBD805-4241-4CAA-B1B1-FBBC6ACB5AFB}">
      <dgm:prSet phldrT="[Text]"/>
      <dgm:spPr>
        <a:solidFill>
          <a:schemeClr val="accent1">
            <a:lumMod val="20000"/>
            <a:lumOff val="80000"/>
          </a:schemeClr>
        </a:solidFill>
      </dgm:spPr>
      <dgm:t>
        <a:bodyPr/>
        <a:lstStyle/>
        <a:p>
          <a:r>
            <a:rPr lang="en-PH" b="1" dirty="0" smtClean="0">
              <a:solidFill>
                <a:schemeClr val="accent6"/>
              </a:solidFill>
              <a:latin typeface="Segoe UI" panose="020B0502040204020203" pitchFamily="34" charset="0"/>
              <a:ea typeface="Segoe UI" panose="020B0502040204020203" pitchFamily="34" charset="0"/>
              <a:cs typeface="Segoe UI" panose="020B0502040204020203" pitchFamily="34" charset="0"/>
            </a:rPr>
            <a:t>Exclude experiences leading to their future deployment as rehires  </a:t>
          </a:r>
          <a:endParaRPr lang="en-PH" b="1" dirty="0">
            <a:solidFill>
              <a:schemeClr val="accent6"/>
            </a:solidFill>
            <a:latin typeface="Segoe UI" panose="020B0502040204020203" pitchFamily="34" charset="0"/>
            <a:ea typeface="Segoe UI" panose="020B0502040204020203" pitchFamily="34" charset="0"/>
            <a:cs typeface="Segoe UI" panose="020B0502040204020203" pitchFamily="34" charset="0"/>
          </a:endParaRPr>
        </a:p>
      </dgm:t>
    </dgm:pt>
    <dgm:pt modelId="{F5DC0704-B6C5-4820-A352-06649CE36EF5}" type="parTrans" cxnId="{DB053E2A-95C8-4D57-93DE-6CA559314001}">
      <dgm:prSet/>
      <dgm:spPr/>
      <dgm:t>
        <a:bodyPr/>
        <a:lstStyle/>
        <a:p>
          <a:endParaRPr lang="en-PH" b="1">
            <a:solidFill>
              <a:schemeClr val="accent6"/>
            </a:solidFill>
            <a:latin typeface="Segoe UI" panose="020B0502040204020203" pitchFamily="34" charset="0"/>
            <a:ea typeface="Segoe UI" panose="020B0502040204020203" pitchFamily="34" charset="0"/>
            <a:cs typeface="Segoe UI" panose="020B0502040204020203" pitchFamily="34" charset="0"/>
          </a:endParaRPr>
        </a:p>
      </dgm:t>
    </dgm:pt>
    <dgm:pt modelId="{E23F3D77-F994-40C4-936D-A62DC551929D}" type="sibTrans" cxnId="{DB053E2A-95C8-4D57-93DE-6CA559314001}">
      <dgm:prSet/>
      <dgm:spPr/>
      <dgm:t>
        <a:bodyPr/>
        <a:lstStyle/>
        <a:p>
          <a:endParaRPr lang="en-PH" b="1">
            <a:solidFill>
              <a:schemeClr val="accent6"/>
            </a:solidFill>
            <a:latin typeface="Segoe UI" panose="020B0502040204020203" pitchFamily="34" charset="0"/>
            <a:ea typeface="Segoe UI" panose="020B0502040204020203" pitchFamily="34" charset="0"/>
            <a:cs typeface="Segoe UI" panose="020B0502040204020203" pitchFamily="34" charset="0"/>
          </a:endParaRPr>
        </a:p>
      </dgm:t>
    </dgm:pt>
    <dgm:pt modelId="{8B8BB3B6-A0E5-41C9-AF8E-CB839C211694}">
      <dgm:prSet phldrT="[Text]"/>
      <dgm:spPr>
        <a:solidFill>
          <a:schemeClr val="accent1">
            <a:lumMod val="20000"/>
            <a:lumOff val="80000"/>
          </a:schemeClr>
        </a:solidFill>
      </dgm:spPr>
      <dgm:t>
        <a:bodyPr/>
        <a:lstStyle/>
        <a:p>
          <a:r>
            <a:rPr lang="en-PH" b="1" dirty="0" smtClean="0">
              <a:solidFill>
                <a:schemeClr val="accent6"/>
              </a:solidFill>
              <a:latin typeface="Segoe UI" panose="020B0502040204020203" pitchFamily="34" charset="0"/>
              <a:ea typeface="Segoe UI" panose="020B0502040204020203" pitchFamily="34" charset="0"/>
              <a:cs typeface="Segoe UI" panose="020B0502040204020203" pitchFamily="34" charset="0"/>
            </a:rPr>
            <a:t>Reduce data contamination assuming that migration cost of rehires may be lower</a:t>
          </a:r>
          <a:endParaRPr lang="en-PH" b="1" dirty="0">
            <a:solidFill>
              <a:schemeClr val="accent6"/>
            </a:solidFill>
            <a:latin typeface="Segoe UI" panose="020B0502040204020203" pitchFamily="34" charset="0"/>
            <a:ea typeface="Segoe UI" panose="020B0502040204020203" pitchFamily="34" charset="0"/>
            <a:cs typeface="Segoe UI" panose="020B0502040204020203" pitchFamily="34" charset="0"/>
          </a:endParaRPr>
        </a:p>
      </dgm:t>
    </dgm:pt>
    <dgm:pt modelId="{4A320CAF-E4FA-41FD-AB58-9F813FFED81C}" type="parTrans" cxnId="{E8D6A037-7E9C-46B9-A1ED-6706ED3ED311}">
      <dgm:prSet/>
      <dgm:spPr/>
      <dgm:t>
        <a:bodyPr/>
        <a:lstStyle/>
        <a:p>
          <a:endParaRPr lang="en-PH" b="1">
            <a:solidFill>
              <a:schemeClr val="accent6"/>
            </a:solidFill>
            <a:latin typeface="Segoe UI" panose="020B0502040204020203" pitchFamily="34" charset="0"/>
            <a:ea typeface="Segoe UI" panose="020B0502040204020203" pitchFamily="34" charset="0"/>
            <a:cs typeface="Segoe UI" panose="020B0502040204020203" pitchFamily="34" charset="0"/>
          </a:endParaRPr>
        </a:p>
      </dgm:t>
    </dgm:pt>
    <dgm:pt modelId="{4F131664-F293-4D3D-B182-41B41E000581}" type="sibTrans" cxnId="{E8D6A037-7E9C-46B9-A1ED-6706ED3ED311}">
      <dgm:prSet/>
      <dgm:spPr/>
      <dgm:t>
        <a:bodyPr/>
        <a:lstStyle/>
        <a:p>
          <a:endParaRPr lang="en-PH" b="1">
            <a:solidFill>
              <a:schemeClr val="accent6"/>
            </a:solidFill>
            <a:latin typeface="Segoe UI" panose="020B0502040204020203" pitchFamily="34" charset="0"/>
            <a:ea typeface="Segoe UI" panose="020B0502040204020203" pitchFamily="34" charset="0"/>
            <a:cs typeface="Segoe UI" panose="020B0502040204020203" pitchFamily="34" charset="0"/>
          </a:endParaRPr>
        </a:p>
      </dgm:t>
    </dgm:pt>
    <dgm:pt modelId="{A85224D7-644B-420A-B0AB-D4A835BEFFD1}" type="pres">
      <dgm:prSet presAssocID="{BDF23851-8647-428E-B186-232C68E9AB5D}" presName="Name0" presStyleCnt="0">
        <dgm:presLayoutVars>
          <dgm:dir/>
          <dgm:resizeHandles val="exact"/>
        </dgm:presLayoutVars>
      </dgm:prSet>
      <dgm:spPr/>
      <dgm:t>
        <a:bodyPr/>
        <a:lstStyle/>
        <a:p>
          <a:endParaRPr lang="en-PH"/>
        </a:p>
      </dgm:t>
    </dgm:pt>
    <dgm:pt modelId="{05ABE1B0-9683-49AB-AB2D-C36AFF706D82}" type="pres">
      <dgm:prSet presAssocID="{BDF23851-8647-428E-B186-232C68E9AB5D}" presName="bkgdShp" presStyleLbl="alignAccFollowNode1" presStyleIdx="0" presStyleCnt="1"/>
      <dgm:spPr/>
    </dgm:pt>
    <dgm:pt modelId="{5CEBC149-8099-47B5-985E-34642668B32B}" type="pres">
      <dgm:prSet presAssocID="{BDF23851-8647-428E-B186-232C68E9AB5D}" presName="linComp" presStyleCnt="0"/>
      <dgm:spPr/>
    </dgm:pt>
    <dgm:pt modelId="{AA4ED939-18ED-4610-BE14-FA0C708EFC37}" type="pres">
      <dgm:prSet presAssocID="{6F8B2C5E-38FE-4097-A706-15A1C4ACD944}" presName="compNode" presStyleCnt="0"/>
      <dgm:spPr/>
    </dgm:pt>
    <dgm:pt modelId="{6801330F-25B6-4B2D-AB48-0EA21047D460}" type="pres">
      <dgm:prSet presAssocID="{6F8B2C5E-38FE-4097-A706-15A1C4ACD944}" presName="node" presStyleLbl="node1" presStyleIdx="0" presStyleCnt="3">
        <dgm:presLayoutVars>
          <dgm:bulletEnabled val="1"/>
        </dgm:presLayoutVars>
      </dgm:prSet>
      <dgm:spPr/>
      <dgm:t>
        <a:bodyPr/>
        <a:lstStyle/>
        <a:p>
          <a:endParaRPr lang="en-PH"/>
        </a:p>
      </dgm:t>
    </dgm:pt>
    <dgm:pt modelId="{10E830BD-973F-4E70-8BBE-BCE7AB2F2E6D}" type="pres">
      <dgm:prSet presAssocID="{6F8B2C5E-38FE-4097-A706-15A1C4ACD944}" presName="invisiNode" presStyleLbl="node1" presStyleIdx="0" presStyleCnt="3"/>
      <dgm:spPr/>
    </dgm:pt>
    <dgm:pt modelId="{0ECD4F3F-77D8-4CD1-9E6B-2F74DACD81E8}" type="pres">
      <dgm:prSet presAssocID="{6F8B2C5E-38FE-4097-A706-15A1C4ACD944}" presName="imagNode" presStyleLbl="fgImgPlace1" presStyleIdx="0" presStyleCnt="3" custScaleX="86383" custScaleY="98485"/>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C0E66EFC-1074-4C6C-9089-7EB03A2CFB64}" type="pres">
      <dgm:prSet presAssocID="{BFF2BFCA-5FFE-488F-ABEE-6A1797C58E0D}" presName="sibTrans" presStyleLbl="sibTrans2D1" presStyleIdx="0" presStyleCnt="0"/>
      <dgm:spPr/>
      <dgm:t>
        <a:bodyPr/>
        <a:lstStyle/>
        <a:p>
          <a:endParaRPr lang="en-PH"/>
        </a:p>
      </dgm:t>
    </dgm:pt>
    <dgm:pt modelId="{3325A289-1709-4BDA-8D51-179AEA1FEFC0}" type="pres">
      <dgm:prSet presAssocID="{5FDBD805-4241-4CAA-B1B1-FBBC6ACB5AFB}" presName="compNode" presStyleCnt="0"/>
      <dgm:spPr/>
    </dgm:pt>
    <dgm:pt modelId="{4CDF14DB-1C20-4B44-86A7-FBFEC1DE5F9F}" type="pres">
      <dgm:prSet presAssocID="{5FDBD805-4241-4CAA-B1B1-FBBC6ACB5AFB}" presName="node" presStyleLbl="node1" presStyleIdx="1" presStyleCnt="3">
        <dgm:presLayoutVars>
          <dgm:bulletEnabled val="1"/>
        </dgm:presLayoutVars>
      </dgm:prSet>
      <dgm:spPr/>
      <dgm:t>
        <a:bodyPr/>
        <a:lstStyle/>
        <a:p>
          <a:endParaRPr lang="en-PH"/>
        </a:p>
      </dgm:t>
    </dgm:pt>
    <dgm:pt modelId="{5AFBC1BD-3FD8-4F11-8FD6-31A0BE1C4FBA}" type="pres">
      <dgm:prSet presAssocID="{5FDBD805-4241-4CAA-B1B1-FBBC6ACB5AFB}" presName="invisiNode" presStyleLbl="node1" presStyleIdx="1" presStyleCnt="3"/>
      <dgm:spPr/>
    </dgm:pt>
    <dgm:pt modelId="{501DFE13-8C3B-4913-893C-79C5F0DEF08B}" type="pres">
      <dgm:prSet presAssocID="{5FDBD805-4241-4CAA-B1B1-FBBC6ACB5AFB}" presName="imagNode" presStyleLbl="fgImgPlace1" presStyleIdx="1" presStyleCnt="3" custScaleX="85106" custScaleY="98485"/>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670A0D53-E90C-44E9-A119-8FF33379DCF7}" type="pres">
      <dgm:prSet presAssocID="{E23F3D77-F994-40C4-936D-A62DC551929D}" presName="sibTrans" presStyleLbl="sibTrans2D1" presStyleIdx="0" presStyleCnt="0"/>
      <dgm:spPr/>
      <dgm:t>
        <a:bodyPr/>
        <a:lstStyle/>
        <a:p>
          <a:endParaRPr lang="en-PH"/>
        </a:p>
      </dgm:t>
    </dgm:pt>
    <dgm:pt modelId="{051AAA1A-ADC0-41F1-B413-1041EE8B459F}" type="pres">
      <dgm:prSet presAssocID="{8B8BB3B6-A0E5-41C9-AF8E-CB839C211694}" presName="compNode" presStyleCnt="0"/>
      <dgm:spPr/>
    </dgm:pt>
    <dgm:pt modelId="{B05B16B3-095B-4278-9E0E-E8691BC9BCBB}" type="pres">
      <dgm:prSet presAssocID="{8B8BB3B6-A0E5-41C9-AF8E-CB839C211694}" presName="node" presStyleLbl="node1" presStyleIdx="2" presStyleCnt="3">
        <dgm:presLayoutVars>
          <dgm:bulletEnabled val="1"/>
        </dgm:presLayoutVars>
      </dgm:prSet>
      <dgm:spPr/>
      <dgm:t>
        <a:bodyPr/>
        <a:lstStyle/>
        <a:p>
          <a:endParaRPr lang="en-PH"/>
        </a:p>
      </dgm:t>
    </dgm:pt>
    <dgm:pt modelId="{790293E8-7502-47F1-B015-3652D26EF747}" type="pres">
      <dgm:prSet presAssocID="{8B8BB3B6-A0E5-41C9-AF8E-CB839C211694}" presName="invisiNode" presStyleLbl="node1" presStyleIdx="2" presStyleCnt="3"/>
      <dgm:spPr/>
    </dgm:pt>
    <dgm:pt modelId="{78751C3A-57A5-40C0-BB1F-8172CD87DFE0}" type="pres">
      <dgm:prSet presAssocID="{8B8BB3B6-A0E5-41C9-AF8E-CB839C211694}" presName="imagNode" presStyleLbl="fgImgPlace1" presStyleIdx="2" presStyleCnt="3" custScaleX="83830" custScaleY="109848"/>
      <dgm:spPr>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dgm:spPr>
    </dgm:pt>
  </dgm:ptLst>
  <dgm:cxnLst>
    <dgm:cxn modelId="{EB05FAFE-9EE4-491A-B744-8C30B49DE97D}" type="presOf" srcId="{BFF2BFCA-5FFE-488F-ABEE-6A1797C58E0D}" destId="{C0E66EFC-1074-4C6C-9089-7EB03A2CFB64}" srcOrd="0" destOrd="0" presId="urn:microsoft.com/office/officeart/2005/8/layout/pList2"/>
    <dgm:cxn modelId="{0D570FDA-1364-48C7-A842-686105BF6D75}" srcId="{BDF23851-8647-428E-B186-232C68E9AB5D}" destId="{6F8B2C5E-38FE-4097-A706-15A1C4ACD944}" srcOrd="0" destOrd="0" parTransId="{AFCD3E82-482E-4C3F-8E60-133554031CAC}" sibTransId="{BFF2BFCA-5FFE-488F-ABEE-6A1797C58E0D}"/>
    <dgm:cxn modelId="{7208C6A8-A623-4607-BFC4-A6418512692C}" type="presOf" srcId="{5FDBD805-4241-4CAA-B1B1-FBBC6ACB5AFB}" destId="{4CDF14DB-1C20-4B44-86A7-FBFEC1DE5F9F}" srcOrd="0" destOrd="0" presId="urn:microsoft.com/office/officeart/2005/8/layout/pList2"/>
    <dgm:cxn modelId="{C31CB999-C81B-4216-AFF3-AB275564631A}" type="presOf" srcId="{8B8BB3B6-A0E5-41C9-AF8E-CB839C211694}" destId="{B05B16B3-095B-4278-9E0E-E8691BC9BCBB}" srcOrd="0" destOrd="0" presId="urn:microsoft.com/office/officeart/2005/8/layout/pList2"/>
    <dgm:cxn modelId="{0F7AD244-5323-4905-AE65-A9E3BE9214DC}" type="presOf" srcId="{E23F3D77-F994-40C4-936D-A62DC551929D}" destId="{670A0D53-E90C-44E9-A119-8FF33379DCF7}" srcOrd="0" destOrd="0" presId="urn:microsoft.com/office/officeart/2005/8/layout/pList2"/>
    <dgm:cxn modelId="{E8D6A037-7E9C-46B9-A1ED-6706ED3ED311}" srcId="{BDF23851-8647-428E-B186-232C68E9AB5D}" destId="{8B8BB3B6-A0E5-41C9-AF8E-CB839C211694}" srcOrd="2" destOrd="0" parTransId="{4A320CAF-E4FA-41FD-AB58-9F813FFED81C}" sibTransId="{4F131664-F293-4D3D-B182-41B41E000581}"/>
    <dgm:cxn modelId="{8E8D4869-C9B4-4883-910D-ADABB7E7BB5A}" type="presOf" srcId="{BDF23851-8647-428E-B186-232C68E9AB5D}" destId="{A85224D7-644B-420A-B0AB-D4A835BEFFD1}" srcOrd="0" destOrd="0" presId="urn:microsoft.com/office/officeart/2005/8/layout/pList2"/>
    <dgm:cxn modelId="{DB053E2A-95C8-4D57-93DE-6CA559314001}" srcId="{BDF23851-8647-428E-B186-232C68E9AB5D}" destId="{5FDBD805-4241-4CAA-B1B1-FBBC6ACB5AFB}" srcOrd="1" destOrd="0" parTransId="{F5DC0704-B6C5-4820-A352-06649CE36EF5}" sibTransId="{E23F3D77-F994-40C4-936D-A62DC551929D}"/>
    <dgm:cxn modelId="{4D24E1E6-13D8-4A7B-BA48-724B423E7399}" type="presOf" srcId="{6F8B2C5E-38FE-4097-A706-15A1C4ACD944}" destId="{6801330F-25B6-4B2D-AB48-0EA21047D460}" srcOrd="0" destOrd="0" presId="urn:microsoft.com/office/officeart/2005/8/layout/pList2"/>
    <dgm:cxn modelId="{842904E9-0B2A-4DD4-ADF9-82AEE0A5FA58}" type="presParOf" srcId="{A85224D7-644B-420A-B0AB-D4A835BEFFD1}" destId="{05ABE1B0-9683-49AB-AB2D-C36AFF706D82}" srcOrd="0" destOrd="0" presId="urn:microsoft.com/office/officeart/2005/8/layout/pList2"/>
    <dgm:cxn modelId="{75AB08DA-E457-4940-A9AE-5A5C3FA57301}" type="presParOf" srcId="{A85224D7-644B-420A-B0AB-D4A835BEFFD1}" destId="{5CEBC149-8099-47B5-985E-34642668B32B}" srcOrd="1" destOrd="0" presId="urn:microsoft.com/office/officeart/2005/8/layout/pList2"/>
    <dgm:cxn modelId="{43F904FF-B4E6-4654-A771-ED0CCF1F2908}" type="presParOf" srcId="{5CEBC149-8099-47B5-985E-34642668B32B}" destId="{AA4ED939-18ED-4610-BE14-FA0C708EFC37}" srcOrd="0" destOrd="0" presId="urn:microsoft.com/office/officeart/2005/8/layout/pList2"/>
    <dgm:cxn modelId="{B8188F7D-F3AB-4A73-85DD-2D53D25A700D}" type="presParOf" srcId="{AA4ED939-18ED-4610-BE14-FA0C708EFC37}" destId="{6801330F-25B6-4B2D-AB48-0EA21047D460}" srcOrd="0" destOrd="0" presId="urn:microsoft.com/office/officeart/2005/8/layout/pList2"/>
    <dgm:cxn modelId="{4F4981D1-5A44-4A62-81BE-092AFCCC852D}" type="presParOf" srcId="{AA4ED939-18ED-4610-BE14-FA0C708EFC37}" destId="{10E830BD-973F-4E70-8BBE-BCE7AB2F2E6D}" srcOrd="1" destOrd="0" presId="urn:microsoft.com/office/officeart/2005/8/layout/pList2"/>
    <dgm:cxn modelId="{0319531A-189C-4EFD-9838-307E60739B09}" type="presParOf" srcId="{AA4ED939-18ED-4610-BE14-FA0C708EFC37}" destId="{0ECD4F3F-77D8-4CD1-9E6B-2F74DACD81E8}" srcOrd="2" destOrd="0" presId="urn:microsoft.com/office/officeart/2005/8/layout/pList2"/>
    <dgm:cxn modelId="{7DC4430E-5FD2-4C03-80DF-CDAD16CF6D3D}" type="presParOf" srcId="{5CEBC149-8099-47B5-985E-34642668B32B}" destId="{C0E66EFC-1074-4C6C-9089-7EB03A2CFB64}" srcOrd="1" destOrd="0" presId="urn:microsoft.com/office/officeart/2005/8/layout/pList2"/>
    <dgm:cxn modelId="{46AA4554-C65E-45F7-8631-F7320426CFA8}" type="presParOf" srcId="{5CEBC149-8099-47B5-985E-34642668B32B}" destId="{3325A289-1709-4BDA-8D51-179AEA1FEFC0}" srcOrd="2" destOrd="0" presId="urn:microsoft.com/office/officeart/2005/8/layout/pList2"/>
    <dgm:cxn modelId="{8E94C142-429C-4D8E-BF3D-566A8E4676E3}" type="presParOf" srcId="{3325A289-1709-4BDA-8D51-179AEA1FEFC0}" destId="{4CDF14DB-1C20-4B44-86A7-FBFEC1DE5F9F}" srcOrd="0" destOrd="0" presId="urn:microsoft.com/office/officeart/2005/8/layout/pList2"/>
    <dgm:cxn modelId="{6F86E909-EC66-4E12-B5C9-86F40DAC76E8}" type="presParOf" srcId="{3325A289-1709-4BDA-8D51-179AEA1FEFC0}" destId="{5AFBC1BD-3FD8-4F11-8FD6-31A0BE1C4FBA}" srcOrd="1" destOrd="0" presId="urn:microsoft.com/office/officeart/2005/8/layout/pList2"/>
    <dgm:cxn modelId="{97C573E7-F0E4-4F21-9575-EF9E6AE21388}" type="presParOf" srcId="{3325A289-1709-4BDA-8D51-179AEA1FEFC0}" destId="{501DFE13-8C3B-4913-893C-79C5F0DEF08B}" srcOrd="2" destOrd="0" presId="urn:microsoft.com/office/officeart/2005/8/layout/pList2"/>
    <dgm:cxn modelId="{2C93F5B0-A1CE-46C9-8B1E-5F00A2FB9BCF}" type="presParOf" srcId="{5CEBC149-8099-47B5-985E-34642668B32B}" destId="{670A0D53-E90C-44E9-A119-8FF33379DCF7}" srcOrd="3" destOrd="0" presId="urn:microsoft.com/office/officeart/2005/8/layout/pList2"/>
    <dgm:cxn modelId="{4952CDE2-5790-49F0-AD2F-252EBCE96F26}" type="presParOf" srcId="{5CEBC149-8099-47B5-985E-34642668B32B}" destId="{051AAA1A-ADC0-41F1-B413-1041EE8B459F}" srcOrd="4" destOrd="0" presId="urn:microsoft.com/office/officeart/2005/8/layout/pList2"/>
    <dgm:cxn modelId="{41C71F3E-51BF-485E-B126-871EA44DC083}" type="presParOf" srcId="{051AAA1A-ADC0-41F1-B413-1041EE8B459F}" destId="{B05B16B3-095B-4278-9E0E-E8691BC9BCBB}" srcOrd="0" destOrd="0" presId="urn:microsoft.com/office/officeart/2005/8/layout/pList2"/>
    <dgm:cxn modelId="{85DF3958-DB91-4B5C-B22A-C3F307BC4148}" type="presParOf" srcId="{051AAA1A-ADC0-41F1-B413-1041EE8B459F}" destId="{790293E8-7502-47F1-B015-3652D26EF747}" srcOrd="1" destOrd="0" presId="urn:microsoft.com/office/officeart/2005/8/layout/pList2"/>
    <dgm:cxn modelId="{CBF9CA87-DCF6-405F-9B48-6C7E5A0EB406}" type="presParOf" srcId="{051AAA1A-ADC0-41F1-B413-1041EE8B459F}" destId="{78751C3A-57A5-40C0-BB1F-8172CD87DFE0}" srcOrd="2" destOrd="0" presId="urn:microsoft.com/office/officeart/2005/8/layout/p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C3BE6E3-A7F8-4E37-B1D3-E8755BDFE332}" type="doc">
      <dgm:prSet loTypeId="urn:microsoft.com/office/officeart/2005/8/layout/bProcess3" loCatId="process" qsTypeId="urn:microsoft.com/office/officeart/2005/8/quickstyle/simple4" qsCatId="simple" csTypeId="urn:microsoft.com/office/officeart/2005/8/colors/accent1_3" csCatId="accent1" phldr="1"/>
      <dgm:spPr/>
      <dgm:t>
        <a:bodyPr/>
        <a:lstStyle/>
        <a:p>
          <a:endParaRPr lang="en-US"/>
        </a:p>
      </dgm:t>
    </dgm:pt>
    <dgm:pt modelId="{66B1C083-78DF-4402-9A29-0B453E8BEAD7}">
      <dgm:prSet phldrT="[Text]" custT="1"/>
      <dgm:spPr>
        <a:solidFill>
          <a:schemeClr val="accent1">
            <a:lumMod val="20000"/>
            <a:lumOff val="80000"/>
          </a:schemeClr>
        </a:solidFill>
      </dgm:spPr>
      <dgm:t>
        <a:bodyPr/>
        <a:lstStyle/>
        <a:p>
          <a:r>
            <a:rPr lang="en-PH" sz="1050" dirty="0" smtClean="0">
              <a:solidFill>
                <a:schemeClr val="tx1"/>
              </a:solidFill>
              <a:latin typeface="Segoe UI" pitchFamily="34" charset="0"/>
              <a:ea typeface="Segoe UI" pitchFamily="34" charset="0"/>
              <a:cs typeface="Segoe UI" pitchFamily="34" charset="0"/>
            </a:rPr>
            <a:t>ILS, with the assistance of POEA and OWWA, set up booths  </a:t>
          </a:r>
          <a:endParaRPr lang="en-US" sz="1050" dirty="0">
            <a:solidFill>
              <a:schemeClr val="tx1"/>
            </a:solidFill>
            <a:latin typeface="Segoe UI" pitchFamily="34" charset="0"/>
            <a:ea typeface="Segoe UI" pitchFamily="34" charset="0"/>
            <a:cs typeface="Segoe UI" pitchFamily="34" charset="0"/>
          </a:endParaRPr>
        </a:p>
      </dgm:t>
    </dgm:pt>
    <dgm:pt modelId="{A0AA165E-5198-4A5F-AAF2-320090630CCB}" type="parTrans" cxnId="{BF661819-BC7D-47A5-8995-0EC16AC095FA}">
      <dgm:prSet/>
      <dgm:spPr/>
      <dgm:t>
        <a:bodyPr/>
        <a:lstStyle/>
        <a:p>
          <a:endParaRPr lang="en-US" sz="2000">
            <a:solidFill>
              <a:schemeClr val="tx1"/>
            </a:solidFill>
            <a:latin typeface="Segoe UI" pitchFamily="34" charset="0"/>
            <a:ea typeface="Segoe UI" pitchFamily="34" charset="0"/>
            <a:cs typeface="Segoe UI" pitchFamily="34" charset="0"/>
          </a:endParaRPr>
        </a:p>
      </dgm:t>
    </dgm:pt>
    <dgm:pt modelId="{02AFB92C-1484-4779-A209-3BC203932CA1}" type="sibTrans" cxnId="{BF661819-BC7D-47A5-8995-0EC16AC095FA}">
      <dgm:prSet>
        <dgm:style>
          <a:lnRef idx="3">
            <a:schemeClr val="accent1"/>
          </a:lnRef>
          <a:fillRef idx="0">
            <a:schemeClr val="accent1"/>
          </a:fillRef>
          <a:effectRef idx="2">
            <a:schemeClr val="accent1"/>
          </a:effectRef>
          <a:fontRef idx="minor">
            <a:schemeClr val="tx1"/>
          </a:fontRef>
        </dgm:style>
      </dgm:prSet>
      <dgm:spPr/>
      <dgm:t>
        <a:bodyPr/>
        <a:lstStyle/>
        <a:p>
          <a:endParaRPr lang="en-US" sz="2000">
            <a:solidFill>
              <a:schemeClr val="tx1"/>
            </a:solidFill>
            <a:latin typeface="Segoe UI" pitchFamily="34" charset="0"/>
            <a:ea typeface="Segoe UI" pitchFamily="34" charset="0"/>
            <a:cs typeface="Segoe UI" pitchFamily="34" charset="0"/>
          </a:endParaRPr>
        </a:p>
      </dgm:t>
    </dgm:pt>
    <dgm:pt modelId="{4AB97309-427A-4AFE-9121-A6D06EF32335}">
      <dgm:prSet phldrT="[Text]" custT="1"/>
      <dgm:spPr>
        <a:solidFill>
          <a:schemeClr val="accent1">
            <a:lumMod val="20000"/>
            <a:lumOff val="80000"/>
          </a:schemeClr>
        </a:solidFill>
      </dgm:spPr>
      <dgm:t>
        <a:bodyPr/>
        <a:lstStyle/>
        <a:p>
          <a:r>
            <a:rPr lang="en-PH" sz="1050" dirty="0" smtClean="0">
              <a:solidFill>
                <a:schemeClr val="tx1"/>
              </a:solidFill>
              <a:latin typeface="Segoe UI" pitchFamily="34" charset="0"/>
              <a:ea typeface="Segoe UI" pitchFamily="34" charset="0"/>
              <a:cs typeface="Segoe UI" pitchFamily="34" charset="0"/>
            </a:rPr>
            <a:t>All OFWs under process for Overseas Employment Certificate (OEC) issuance at BMC offices and those in attendance during PDOS at OWWA office are considered as probable respondents</a:t>
          </a:r>
          <a:endParaRPr lang="en-US" sz="1050" dirty="0">
            <a:solidFill>
              <a:schemeClr val="tx1"/>
            </a:solidFill>
            <a:latin typeface="Segoe UI" pitchFamily="34" charset="0"/>
            <a:ea typeface="Segoe UI" pitchFamily="34" charset="0"/>
            <a:cs typeface="Segoe UI" pitchFamily="34" charset="0"/>
          </a:endParaRPr>
        </a:p>
      </dgm:t>
    </dgm:pt>
    <dgm:pt modelId="{903ED131-23F5-4B70-8756-5239325BDD2D}" type="parTrans" cxnId="{7D3A0D79-4A04-4C6F-A1CE-FEB87C190CF1}">
      <dgm:prSet/>
      <dgm:spPr/>
      <dgm:t>
        <a:bodyPr/>
        <a:lstStyle/>
        <a:p>
          <a:endParaRPr lang="en-US" sz="2000">
            <a:solidFill>
              <a:schemeClr val="tx1"/>
            </a:solidFill>
            <a:latin typeface="Segoe UI" pitchFamily="34" charset="0"/>
            <a:ea typeface="Segoe UI" pitchFamily="34" charset="0"/>
            <a:cs typeface="Segoe UI" pitchFamily="34" charset="0"/>
          </a:endParaRPr>
        </a:p>
      </dgm:t>
    </dgm:pt>
    <dgm:pt modelId="{DAA7CCFD-3D15-4E17-9371-9F2B12028774}" type="sibTrans" cxnId="{7D3A0D79-4A04-4C6F-A1CE-FEB87C190CF1}">
      <dgm:prSet>
        <dgm:style>
          <a:lnRef idx="3">
            <a:schemeClr val="accent1"/>
          </a:lnRef>
          <a:fillRef idx="0">
            <a:schemeClr val="accent1"/>
          </a:fillRef>
          <a:effectRef idx="2">
            <a:schemeClr val="accent1"/>
          </a:effectRef>
          <a:fontRef idx="minor">
            <a:schemeClr val="tx1"/>
          </a:fontRef>
        </dgm:style>
      </dgm:prSet>
      <dgm:spPr/>
      <dgm:t>
        <a:bodyPr/>
        <a:lstStyle/>
        <a:p>
          <a:endParaRPr lang="en-US" sz="2000">
            <a:solidFill>
              <a:schemeClr val="tx1"/>
            </a:solidFill>
            <a:latin typeface="Segoe UI" pitchFamily="34" charset="0"/>
            <a:ea typeface="Segoe UI" pitchFamily="34" charset="0"/>
            <a:cs typeface="Segoe UI" pitchFamily="34" charset="0"/>
          </a:endParaRPr>
        </a:p>
      </dgm:t>
    </dgm:pt>
    <dgm:pt modelId="{D0C4D2D3-24D7-4214-AFDF-4D7C78571892}">
      <dgm:prSet phldrT="[Text]" custT="1"/>
      <dgm:spPr>
        <a:solidFill>
          <a:schemeClr val="accent1">
            <a:lumMod val="20000"/>
            <a:lumOff val="80000"/>
          </a:schemeClr>
        </a:solidFill>
      </dgm:spPr>
      <dgm:t>
        <a:bodyPr/>
        <a:lstStyle/>
        <a:p>
          <a:r>
            <a:rPr lang="en-PH" sz="1050" dirty="0" smtClean="0">
              <a:solidFill>
                <a:schemeClr val="tx1"/>
              </a:solidFill>
              <a:latin typeface="Segoe UI" pitchFamily="34" charset="0"/>
              <a:ea typeface="Segoe UI" pitchFamily="34" charset="0"/>
              <a:cs typeface="Segoe UI" pitchFamily="34" charset="0"/>
            </a:rPr>
            <a:t>The OFW is directed to the booth for initial screening</a:t>
          </a:r>
          <a:endParaRPr lang="en-US" sz="1050" dirty="0">
            <a:solidFill>
              <a:schemeClr val="tx1"/>
            </a:solidFill>
            <a:latin typeface="Segoe UI" pitchFamily="34" charset="0"/>
            <a:ea typeface="Segoe UI" pitchFamily="34" charset="0"/>
            <a:cs typeface="Segoe UI" pitchFamily="34" charset="0"/>
          </a:endParaRPr>
        </a:p>
      </dgm:t>
    </dgm:pt>
    <dgm:pt modelId="{FFF20DC3-726B-4BC9-A036-DC0E5259A72F}" type="parTrans" cxnId="{E6E3E30F-EDB4-4021-A8C0-D62448DC9496}">
      <dgm:prSet/>
      <dgm:spPr/>
      <dgm:t>
        <a:bodyPr/>
        <a:lstStyle/>
        <a:p>
          <a:endParaRPr lang="en-US" sz="2000">
            <a:solidFill>
              <a:schemeClr val="tx1"/>
            </a:solidFill>
            <a:latin typeface="Segoe UI" pitchFamily="34" charset="0"/>
            <a:ea typeface="Segoe UI" pitchFamily="34" charset="0"/>
            <a:cs typeface="Segoe UI" pitchFamily="34" charset="0"/>
          </a:endParaRPr>
        </a:p>
      </dgm:t>
    </dgm:pt>
    <dgm:pt modelId="{5CFED29F-BAA5-4FCC-9DB3-6A21D289F547}" type="sibTrans" cxnId="{E6E3E30F-EDB4-4021-A8C0-D62448DC9496}">
      <dgm:prSet>
        <dgm:style>
          <a:lnRef idx="3">
            <a:schemeClr val="accent1"/>
          </a:lnRef>
          <a:fillRef idx="0">
            <a:schemeClr val="accent1"/>
          </a:fillRef>
          <a:effectRef idx="2">
            <a:schemeClr val="accent1"/>
          </a:effectRef>
          <a:fontRef idx="minor">
            <a:schemeClr val="tx1"/>
          </a:fontRef>
        </dgm:style>
      </dgm:prSet>
      <dgm:spPr/>
      <dgm:t>
        <a:bodyPr/>
        <a:lstStyle/>
        <a:p>
          <a:endParaRPr lang="en-US" sz="2000">
            <a:solidFill>
              <a:schemeClr val="tx1"/>
            </a:solidFill>
            <a:latin typeface="Segoe UI" pitchFamily="34" charset="0"/>
            <a:ea typeface="Segoe UI" pitchFamily="34" charset="0"/>
            <a:cs typeface="Segoe UI" pitchFamily="34" charset="0"/>
          </a:endParaRPr>
        </a:p>
      </dgm:t>
    </dgm:pt>
    <dgm:pt modelId="{38D31C34-F5E7-4B9A-BC0C-BD715C35A3F9}">
      <dgm:prSet phldrT="[Text]" custT="1"/>
      <dgm:spPr>
        <a:solidFill>
          <a:schemeClr val="accent1">
            <a:lumMod val="20000"/>
            <a:lumOff val="80000"/>
          </a:schemeClr>
        </a:solidFill>
      </dgm:spPr>
      <dgm:t>
        <a:bodyPr/>
        <a:lstStyle/>
        <a:p>
          <a:r>
            <a:rPr lang="en-PH" sz="1050" dirty="0" smtClean="0">
              <a:solidFill>
                <a:schemeClr val="tx1"/>
              </a:solidFill>
              <a:latin typeface="Segoe UI" pitchFamily="34" charset="0"/>
              <a:ea typeface="Segoe UI" pitchFamily="34" charset="0"/>
              <a:cs typeface="Segoe UI" pitchFamily="34" charset="0"/>
            </a:rPr>
            <a:t>If he/she is qualified, he/she proceeds to the main interview questions, given his/her willingness to participate</a:t>
          </a:r>
          <a:endParaRPr lang="en-US" sz="1050" dirty="0">
            <a:solidFill>
              <a:schemeClr val="tx1"/>
            </a:solidFill>
            <a:latin typeface="Segoe UI" pitchFamily="34" charset="0"/>
            <a:ea typeface="Segoe UI" pitchFamily="34" charset="0"/>
            <a:cs typeface="Segoe UI" pitchFamily="34" charset="0"/>
          </a:endParaRPr>
        </a:p>
      </dgm:t>
    </dgm:pt>
    <dgm:pt modelId="{79E90CFD-9B0D-4DC8-9559-78EA02506277}" type="parTrans" cxnId="{75D2E833-DFE6-4E43-9DA7-6CF1E0E73614}">
      <dgm:prSet/>
      <dgm:spPr/>
      <dgm:t>
        <a:bodyPr/>
        <a:lstStyle/>
        <a:p>
          <a:endParaRPr lang="en-US" sz="2000">
            <a:solidFill>
              <a:schemeClr val="tx1"/>
            </a:solidFill>
            <a:latin typeface="Segoe UI" pitchFamily="34" charset="0"/>
            <a:ea typeface="Segoe UI" pitchFamily="34" charset="0"/>
            <a:cs typeface="Segoe UI" pitchFamily="34" charset="0"/>
          </a:endParaRPr>
        </a:p>
      </dgm:t>
    </dgm:pt>
    <dgm:pt modelId="{95B6CBB1-EDF1-480B-AF19-294CC5A38200}" type="sibTrans" cxnId="{75D2E833-DFE6-4E43-9DA7-6CF1E0E73614}">
      <dgm:prSet/>
      <dgm:spPr/>
      <dgm:t>
        <a:bodyPr/>
        <a:lstStyle/>
        <a:p>
          <a:endParaRPr lang="en-US" sz="2000">
            <a:solidFill>
              <a:schemeClr val="tx1"/>
            </a:solidFill>
            <a:latin typeface="Segoe UI" pitchFamily="34" charset="0"/>
            <a:ea typeface="Segoe UI" pitchFamily="34" charset="0"/>
            <a:cs typeface="Segoe UI" pitchFamily="34" charset="0"/>
          </a:endParaRPr>
        </a:p>
      </dgm:t>
    </dgm:pt>
    <dgm:pt modelId="{321A9C34-99B3-4F02-869A-A13B5F5BF470}">
      <dgm:prSet phldrT="[Text]" custT="1"/>
      <dgm:spPr>
        <a:solidFill>
          <a:schemeClr val="accent1">
            <a:lumMod val="20000"/>
            <a:lumOff val="80000"/>
          </a:schemeClr>
        </a:solidFill>
      </dgm:spPr>
      <dgm:t>
        <a:bodyPr/>
        <a:lstStyle/>
        <a:p>
          <a:r>
            <a:rPr lang="en-PH" sz="1050" dirty="0" smtClean="0">
              <a:solidFill>
                <a:schemeClr val="tx1"/>
              </a:solidFill>
              <a:latin typeface="Segoe UI" pitchFamily="34" charset="0"/>
              <a:ea typeface="Segoe UI" pitchFamily="34" charset="0"/>
              <a:cs typeface="Segoe UI" pitchFamily="34" charset="0"/>
            </a:rPr>
            <a:t>Prior to the start of interview, respondents was briefed on the objectives and the expected outcomes of the survey</a:t>
          </a:r>
          <a:endParaRPr lang="en-US" sz="1050" dirty="0">
            <a:solidFill>
              <a:schemeClr val="tx1"/>
            </a:solidFill>
            <a:latin typeface="Segoe UI" pitchFamily="34" charset="0"/>
            <a:ea typeface="Segoe UI" pitchFamily="34" charset="0"/>
            <a:cs typeface="Segoe UI" pitchFamily="34" charset="0"/>
          </a:endParaRPr>
        </a:p>
      </dgm:t>
    </dgm:pt>
    <dgm:pt modelId="{4169A8F5-3969-4C97-B092-8ED633438F36}" type="parTrans" cxnId="{D2E342D5-682D-401D-8507-202DAEA59EA5}">
      <dgm:prSet/>
      <dgm:spPr/>
      <dgm:t>
        <a:bodyPr/>
        <a:lstStyle/>
        <a:p>
          <a:endParaRPr lang="en-US" sz="2000">
            <a:solidFill>
              <a:schemeClr val="tx1"/>
            </a:solidFill>
            <a:latin typeface="Segoe UI" pitchFamily="34" charset="0"/>
            <a:ea typeface="Segoe UI" pitchFamily="34" charset="0"/>
            <a:cs typeface="Segoe UI" pitchFamily="34" charset="0"/>
          </a:endParaRPr>
        </a:p>
      </dgm:t>
    </dgm:pt>
    <dgm:pt modelId="{F9639927-F507-4976-BDF8-5BD687C85CDB}" type="sibTrans" cxnId="{D2E342D5-682D-401D-8507-202DAEA59EA5}">
      <dgm:prSet/>
      <dgm:spPr/>
      <dgm:t>
        <a:bodyPr/>
        <a:lstStyle/>
        <a:p>
          <a:endParaRPr lang="en-US" sz="2000">
            <a:solidFill>
              <a:schemeClr val="tx1"/>
            </a:solidFill>
            <a:latin typeface="Segoe UI" pitchFamily="34" charset="0"/>
            <a:ea typeface="Segoe UI" pitchFamily="34" charset="0"/>
            <a:cs typeface="Segoe UI" pitchFamily="34" charset="0"/>
          </a:endParaRPr>
        </a:p>
      </dgm:t>
    </dgm:pt>
    <dgm:pt modelId="{15AC858D-6E67-4FEA-A8FD-E04805F628F8}">
      <dgm:prSet phldrT="[Text]" custT="1"/>
      <dgm:spPr>
        <a:solidFill>
          <a:schemeClr val="accent1">
            <a:lumMod val="20000"/>
            <a:lumOff val="80000"/>
          </a:schemeClr>
        </a:solidFill>
      </dgm:spPr>
      <dgm:t>
        <a:bodyPr/>
        <a:lstStyle/>
        <a:p>
          <a:r>
            <a:rPr lang="en-PH" sz="1050" dirty="0" smtClean="0">
              <a:solidFill>
                <a:schemeClr val="tx1"/>
              </a:solidFill>
              <a:latin typeface="Segoe UI" pitchFamily="34" charset="0"/>
              <a:ea typeface="Segoe UI" pitchFamily="34" charset="0"/>
              <a:cs typeface="Segoe UI" pitchFamily="34" charset="0"/>
            </a:rPr>
            <a:t>The survey interview lasted for 30-45 minutes depending on the respondent’s response. </a:t>
          </a:r>
          <a:endParaRPr lang="en-US" sz="1050" dirty="0">
            <a:solidFill>
              <a:schemeClr val="tx1"/>
            </a:solidFill>
            <a:latin typeface="Segoe UI" pitchFamily="34" charset="0"/>
            <a:ea typeface="Segoe UI" pitchFamily="34" charset="0"/>
            <a:cs typeface="Segoe UI" pitchFamily="34" charset="0"/>
          </a:endParaRPr>
        </a:p>
      </dgm:t>
    </dgm:pt>
    <dgm:pt modelId="{7864E567-9C79-49F6-BB62-E6C03DDF39D0}" type="parTrans" cxnId="{7F58553D-AC0B-4D8C-815F-F47F77E35CDD}">
      <dgm:prSet/>
      <dgm:spPr/>
      <dgm:t>
        <a:bodyPr/>
        <a:lstStyle/>
        <a:p>
          <a:endParaRPr lang="en-US" sz="2000">
            <a:solidFill>
              <a:schemeClr val="tx1"/>
            </a:solidFill>
            <a:latin typeface="Segoe UI" pitchFamily="34" charset="0"/>
            <a:ea typeface="Segoe UI" pitchFamily="34" charset="0"/>
            <a:cs typeface="Segoe UI" pitchFamily="34" charset="0"/>
          </a:endParaRPr>
        </a:p>
      </dgm:t>
    </dgm:pt>
    <dgm:pt modelId="{6566DAE4-D3EC-41C5-B793-18EEB3A3ACA8}" type="sibTrans" cxnId="{7F58553D-AC0B-4D8C-815F-F47F77E35CDD}">
      <dgm:prSet/>
      <dgm:spPr/>
      <dgm:t>
        <a:bodyPr/>
        <a:lstStyle/>
        <a:p>
          <a:endParaRPr lang="en-US" sz="2000">
            <a:solidFill>
              <a:schemeClr val="tx1"/>
            </a:solidFill>
            <a:latin typeface="Segoe UI" pitchFamily="34" charset="0"/>
            <a:ea typeface="Segoe UI" pitchFamily="34" charset="0"/>
            <a:cs typeface="Segoe UI" pitchFamily="34" charset="0"/>
          </a:endParaRPr>
        </a:p>
      </dgm:t>
    </dgm:pt>
    <dgm:pt modelId="{774BDD56-D865-473F-8EA1-329AC1BE060A}" type="pres">
      <dgm:prSet presAssocID="{4C3BE6E3-A7F8-4E37-B1D3-E8755BDFE332}" presName="Name0" presStyleCnt="0">
        <dgm:presLayoutVars>
          <dgm:dir/>
          <dgm:resizeHandles val="exact"/>
        </dgm:presLayoutVars>
      </dgm:prSet>
      <dgm:spPr/>
      <dgm:t>
        <a:bodyPr/>
        <a:lstStyle/>
        <a:p>
          <a:endParaRPr lang="en-PH"/>
        </a:p>
      </dgm:t>
    </dgm:pt>
    <dgm:pt modelId="{BF4A3B44-34DD-4F90-B524-B3273C3FC4B7}" type="pres">
      <dgm:prSet presAssocID="{66B1C083-78DF-4402-9A29-0B453E8BEAD7}" presName="node" presStyleLbl="node1" presStyleIdx="0" presStyleCnt="6">
        <dgm:presLayoutVars>
          <dgm:bulletEnabled val="1"/>
        </dgm:presLayoutVars>
      </dgm:prSet>
      <dgm:spPr/>
      <dgm:t>
        <a:bodyPr/>
        <a:lstStyle/>
        <a:p>
          <a:endParaRPr lang="en-PH"/>
        </a:p>
      </dgm:t>
    </dgm:pt>
    <dgm:pt modelId="{AFE48D52-482C-479D-A75E-821C1BF445B8}" type="pres">
      <dgm:prSet presAssocID="{02AFB92C-1484-4779-A209-3BC203932CA1}" presName="sibTrans" presStyleLbl="sibTrans1D1" presStyleIdx="0" presStyleCnt="5"/>
      <dgm:spPr/>
      <dgm:t>
        <a:bodyPr/>
        <a:lstStyle/>
        <a:p>
          <a:endParaRPr lang="en-PH"/>
        </a:p>
      </dgm:t>
    </dgm:pt>
    <dgm:pt modelId="{81C0C579-6EA4-4075-A70D-CED208F22F3D}" type="pres">
      <dgm:prSet presAssocID="{02AFB92C-1484-4779-A209-3BC203932CA1}" presName="connectorText" presStyleLbl="sibTrans1D1" presStyleIdx="0" presStyleCnt="5"/>
      <dgm:spPr/>
      <dgm:t>
        <a:bodyPr/>
        <a:lstStyle/>
        <a:p>
          <a:endParaRPr lang="en-PH"/>
        </a:p>
      </dgm:t>
    </dgm:pt>
    <dgm:pt modelId="{06E516B1-C99F-426B-8679-5575929FAEDB}" type="pres">
      <dgm:prSet presAssocID="{4AB97309-427A-4AFE-9121-A6D06EF32335}" presName="node" presStyleLbl="node1" presStyleIdx="1" presStyleCnt="6">
        <dgm:presLayoutVars>
          <dgm:bulletEnabled val="1"/>
        </dgm:presLayoutVars>
      </dgm:prSet>
      <dgm:spPr/>
      <dgm:t>
        <a:bodyPr/>
        <a:lstStyle/>
        <a:p>
          <a:endParaRPr lang="en-PH"/>
        </a:p>
      </dgm:t>
    </dgm:pt>
    <dgm:pt modelId="{E4B3C56A-E3D1-4697-A2DD-E394D63C17FA}" type="pres">
      <dgm:prSet presAssocID="{DAA7CCFD-3D15-4E17-9371-9F2B12028774}" presName="sibTrans" presStyleLbl="sibTrans1D1" presStyleIdx="1" presStyleCnt="5"/>
      <dgm:spPr/>
      <dgm:t>
        <a:bodyPr/>
        <a:lstStyle/>
        <a:p>
          <a:endParaRPr lang="en-PH"/>
        </a:p>
      </dgm:t>
    </dgm:pt>
    <dgm:pt modelId="{6FC4E85F-800A-4DB4-8E03-E6C8FB3266A4}" type="pres">
      <dgm:prSet presAssocID="{DAA7CCFD-3D15-4E17-9371-9F2B12028774}" presName="connectorText" presStyleLbl="sibTrans1D1" presStyleIdx="1" presStyleCnt="5"/>
      <dgm:spPr/>
      <dgm:t>
        <a:bodyPr/>
        <a:lstStyle/>
        <a:p>
          <a:endParaRPr lang="en-PH"/>
        </a:p>
      </dgm:t>
    </dgm:pt>
    <dgm:pt modelId="{19324EB7-C506-432B-8E58-2BE2015954AE}" type="pres">
      <dgm:prSet presAssocID="{D0C4D2D3-24D7-4214-AFDF-4D7C78571892}" presName="node" presStyleLbl="node1" presStyleIdx="2" presStyleCnt="6">
        <dgm:presLayoutVars>
          <dgm:bulletEnabled val="1"/>
        </dgm:presLayoutVars>
      </dgm:prSet>
      <dgm:spPr/>
      <dgm:t>
        <a:bodyPr/>
        <a:lstStyle/>
        <a:p>
          <a:endParaRPr lang="en-PH"/>
        </a:p>
      </dgm:t>
    </dgm:pt>
    <dgm:pt modelId="{4AE7EDCE-93B7-4CEF-BEAF-64B21ABE619D}" type="pres">
      <dgm:prSet presAssocID="{5CFED29F-BAA5-4FCC-9DB3-6A21D289F547}" presName="sibTrans" presStyleLbl="sibTrans1D1" presStyleIdx="2" presStyleCnt="5"/>
      <dgm:spPr/>
      <dgm:t>
        <a:bodyPr/>
        <a:lstStyle/>
        <a:p>
          <a:endParaRPr lang="en-PH"/>
        </a:p>
      </dgm:t>
    </dgm:pt>
    <dgm:pt modelId="{AC43ECD1-1BD3-44B0-9E1E-CA59FA7528A7}" type="pres">
      <dgm:prSet presAssocID="{5CFED29F-BAA5-4FCC-9DB3-6A21D289F547}" presName="connectorText" presStyleLbl="sibTrans1D1" presStyleIdx="2" presStyleCnt="5"/>
      <dgm:spPr/>
      <dgm:t>
        <a:bodyPr/>
        <a:lstStyle/>
        <a:p>
          <a:endParaRPr lang="en-PH"/>
        </a:p>
      </dgm:t>
    </dgm:pt>
    <dgm:pt modelId="{ED2B3FAD-CF4C-4468-A20B-98AC19FE5355}" type="pres">
      <dgm:prSet presAssocID="{38D31C34-F5E7-4B9A-BC0C-BD715C35A3F9}" presName="node" presStyleLbl="node1" presStyleIdx="3" presStyleCnt="6">
        <dgm:presLayoutVars>
          <dgm:bulletEnabled val="1"/>
        </dgm:presLayoutVars>
      </dgm:prSet>
      <dgm:spPr/>
      <dgm:t>
        <a:bodyPr/>
        <a:lstStyle/>
        <a:p>
          <a:endParaRPr lang="en-PH"/>
        </a:p>
      </dgm:t>
    </dgm:pt>
    <dgm:pt modelId="{06ADB152-804B-43C1-BFDA-B922498321A5}" type="pres">
      <dgm:prSet presAssocID="{95B6CBB1-EDF1-480B-AF19-294CC5A38200}" presName="sibTrans" presStyleLbl="sibTrans1D1" presStyleIdx="3" presStyleCnt="5"/>
      <dgm:spPr/>
      <dgm:t>
        <a:bodyPr/>
        <a:lstStyle/>
        <a:p>
          <a:endParaRPr lang="en-PH"/>
        </a:p>
      </dgm:t>
    </dgm:pt>
    <dgm:pt modelId="{36360D09-5FB6-444B-94F3-8F281DDF618B}" type="pres">
      <dgm:prSet presAssocID="{95B6CBB1-EDF1-480B-AF19-294CC5A38200}" presName="connectorText" presStyleLbl="sibTrans1D1" presStyleIdx="3" presStyleCnt="5"/>
      <dgm:spPr/>
      <dgm:t>
        <a:bodyPr/>
        <a:lstStyle/>
        <a:p>
          <a:endParaRPr lang="en-PH"/>
        </a:p>
      </dgm:t>
    </dgm:pt>
    <dgm:pt modelId="{9BDA3068-2C28-40CE-8920-00108F788C8D}" type="pres">
      <dgm:prSet presAssocID="{321A9C34-99B3-4F02-869A-A13B5F5BF470}" presName="node" presStyleLbl="node1" presStyleIdx="4" presStyleCnt="6">
        <dgm:presLayoutVars>
          <dgm:bulletEnabled val="1"/>
        </dgm:presLayoutVars>
      </dgm:prSet>
      <dgm:spPr/>
      <dgm:t>
        <a:bodyPr/>
        <a:lstStyle/>
        <a:p>
          <a:endParaRPr lang="en-PH"/>
        </a:p>
      </dgm:t>
    </dgm:pt>
    <dgm:pt modelId="{F2777FD7-E8CE-4084-BF0E-050B530B850D}" type="pres">
      <dgm:prSet presAssocID="{F9639927-F507-4976-BDF8-5BD687C85CDB}" presName="sibTrans" presStyleLbl="sibTrans1D1" presStyleIdx="4" presStyleCnt="5"/>
      <dgm:spPr/>
      <dgm:t>
        <a:bodyPr/>
        <a:lstStyle/>
        <a:p>
          <a:endParaRPr lang="en-PH"/>
        </a:p>
      </dgm:t>
    </dgm:pt>
    <dgm:pt modelId="{27216B07-D2F5-4419-8437-718625756FBC}" type="pres">
      <dgm:prSet presAssocID="{F9639927-F507-4976-BDF8-5BD687C85CDB}" presName="connectorText" presStyleLbl="sibTrans1D1" presStyleIdx="4" presStyleCnt="5"/>
      <dgm:spPr/>
      <dgm:t>
        <a:bodyPr/>
        <a:lstStyle/>
        <a:p>
          <a:endParaRPr lang="en-PH"/>
        </a:p>
      </dgm:t>
    </dgm:pt>
    <dgm:pt modelId="{0B120E42-6B93-4A4D-9E4F-0D5B5A124033}" type="pres">
      <dgm:prSet presAssocID="{15AC858D-6E67-4FEA-A8FD-E04805F628F8}" presName="node" presStyleLbl="node1" presStyleIdx="5" presStyleCnt="6">
        <dgm:presLayoutVars>
          <dgm:bulletEnabled val="1"/>
        </dgm:presLayoutVars>
      </dgm:prSet>
      <dgm:spPr/>
      <dgm:t>
        <a:bodyPr/>
        <a:lstStyle/>
        <a:p>
          <a:endParaRPr lang="en-PH"/>
        </a:p>
      </dgm:t>
    </dgm:pt>
  </dgm:ptLst>
  <dgm:cxnLst>
    <dgm:cxn modelId="{7F58553D-AC0B-4D8C-815F-F47F77E35CDD}" srcId="{4C3BE6E3-A7F8-4E37-B1D3-E8755BDFE332}" destId="{15AC858D-6E67-4FEA-A8FD-E04805F628F8}" srcOrd="5" destOrd="0" parTransId="{7864E567-9C79-49F6-BB62-E6C03DDF39D0}" sibTransId="{6566DAE4-D3EC-41C5-B793-18EEB3A3ACA8}"/>
    <dgm:cxn modelId="{3F04E52E-1D62-417B-B078-5DA5ED630C04}" type="presOf" srcId="{4C3BE6E3-A7F8-4E37-B1D3-E8755BDFE332}" destId="{774BDD56-D865-473F-8EA1-329AC1BE060A}" srcOrd="0" destOrd="0" presId="urn:microsoft.com/office/officeart/2005/8/layout/bProcess3"/>
    <dgm:cxn modelId="{ADFC7FF8-A4CF-47E3-B71F-64C6F77B38DF}" type="presOf" srcId="{66B1C083-78DF-4402-9A29-0B453E8BEAD7}" destId="{BF4A3B44-34DD-4F90-B524-B3273C3FC4B7}" srcOrd="0" destOrd="0" presId="urn:microsoft.com/office/officeart/2005/8/layout/bProcess3"/>
    <dgm:cxn modelId="{E6E3E30F-EDB4-4021-A8C0-D62448DC9496}" srcId="{4C3BE6E3-A7F8-4E37-B1D3-E8755BDFE332}" destId="{D0C4D2D3-24D7-4214-AFDF-4D7C78571892}" srcOrd="2" destOrd="0" parTransId="{FFF20DC3-726B-4BC9-A036-DC0E5259A72F}" sibTransId="{5CFED29F-BAA5-4FCC-9DB3-6A21D289F547}"/>
    <dgm:cxn modelId="{A7FAB6EA-ED93-4AC2-8FFB-DFA8378E6D89}" type="presOf" srcId="{F9639927-F507-4976-BDF8-5BD687C85CDB}" destId="{F2777FD7-E8CE-4084-BF0E-050B530B850D}" srcOrd="0" destOrd="0" presId="urn:microsoft.com/office/officeart/2005/8/layout/bProcess3"/>
    <dgm:cxn modelId="{2E50E859-6B1B-4F5A-9DFB-249890CDC422}" type="presOf" srcId="{38D31C34-F5E7-4B9A-BC0C-BD715C35A3F9}" destId="{ED2B3FAD-CF4C-4468-A20B-98AC19FE5355}" srcOrd="0" destOrd="0" presId="urn:microsoft.com/office/officeart/2005/8/layout/bProcess3"/>
    <dgm:cxn modelId="{75D2E833-DFE6-4E43-9DA7-6CF1E0E73614}" srcId="{4C3BE6E3-A7F8-4E37-B1D3-E8755BDFE332}" destId="{38D31C34-F5E7-4B9A-BC0C-BD715C35A3F9}" srcOrd="3" destOrd="0" parTransId="{79E90CFD-9B0D-4DC8-9559-78EA02506277}" sibTransId="{95B6CBB1-EDF1-480B-AF19-294CC5A38200}"/>
    <dgm:cxn modelId="{F54F1F25-F49C-4A80-A42E-73CE5DC4C6A1}" type="presOf" srcId="{15AC858D-6E67-4FEA-A8FD-E04805F628F8}" destId="{0B120E42-6B93-4A4D-9E4F-0D5B5A124033}" srcOrd="0" destOrd="0" presId="urn:microsoft.com/office/officeart/2005/8/layout/bProcess3"/>
    <dgm:cxn modelId="{CB0F8D31-D455-4941-B665-B3431A24931E}" type="presOf" srcId="{95B6CBB1-EDF1-480B-AF19-294CC5A38200}" destId="{36360D09-5FB6-444B-94F3-8F281DDF618B}" srcOrd="1" destOrd="0" presId="urn:microsoft.com/office/officeart/2005/8/layout/bProcess3"/>
    <dgm:cxn modelId="{86594E40-ACBF-4EC8-91B5-7860153F87D5}" type="presOf" srcId="{321A9C34-99B3-4F02-869A-A13B5F5BF470}" destId="{9BDA3068-2C28-40CE-8920-00108F788C8D}" srcOrd="0" destOrd="0" presId="urn:microsoft.com/office/officeart/2005/8/layout/bProcess3"/>
    <dgm:cxn modelId="{7D3A0D79-4A04-4C6F-A1CE-FEB87C190CF1}" srcId="{4C3BE6E3-A7F8-4E37-B1D3-E8755BDFE332}" destId="{4AB97309-427A-4AFE-9121-A6D06EF32335}" srcOrd="1" destOrd="0" parTransId="{903ED131-23F5-4B70-8756-5239325BDD2D}" sibTransId="{DAA7CCFD-3D15-4E17-9371-9F2B12028774}"/>
    <dgm:cxn modelId="{A5D43173-040C-4AB1-A9AF-4BFD552CE2AA}" type="presOf" srcId="{DAA7CCFD-3D15-4E17-9371-9F2B12028774}" destId="{6FC4E85F-800A-4DB4-8E03-E6C8FB3266A4}" srcOrd="1" destOrd="0" presId="urn:microsoft.com/office/officeart/2005/8/layout/bProcess3"/>
    <dgm:cxn modelId="{BF661819-BC7D-47A5-8995-0EC16AC095FA}" srcId="{4C3BE6E3-A7F8-4E37-B1D3-E8755BDFE332}" destId="{66B1C083-78DF-4402-9A29-0B453E8BEAD7}" srcOrd="0" destOrd="0" parTransId="{A0AA165E-5198-4A5F-AAF2-320090630CCB}" sibTransId="{02AFB92C-1484-4779-A209-3BC203932CA1}"/>
    <dgm:cxn modelId="{C9C92C5E-3782-423E-8819-B1870AE4D7E6}" type="presOf" srcId="{5CFED29F-BAA5-4FCC-9DB3-6A21D289F547}" destId="{4AE7EDCE-93B7-4CEF-BEAF-64B21ABE619D}" srcOrd="0" destOrd="0" presId="urn:microsoft.com/office/officeart/2005/8/layout/bProcess3"/>
    <dgm:cxn modelId="{B49E4BCC-9C05-4DDA-B63F-CE3D85211428}" type="presOf" srcId="{02AFB92C-1484-4779-A209-3BC203932CA1}" destId="{AFE48D52-482C-479D-A75E-821C1BF445B8}" srcOrd="0" destOrd="0" presId="urn:microsoft.com/office/officeart/2005/8/layout/bProcess3"/>
    <dgm:cxn modelId="{82B6C527-7E3B-46B8-838A-F81FF1E454AC}" type="presOf" srcId="{95B6CBB1-EDF1-480B-AF19-294CC5A38200}" destId="{06ADB152-804B-43C1-BFDA-B922498321A5}" srcOrd="0" destOrd="0" presId="urn:microsoft.com/office/officeart/2005/8/layout/bProcess3"/>
    <dgm:cxn modelId="{B4F818DE-F336-484A-888E-959FE499CB24}" type="presOf" srcId="{5CFED29F-BAA5-4FCC-9DB3-6A21D289F547}" destId="{AC43ECD1-1BD3-44B0-9E1E-CA59FA7528A7}" srcOrd="1" destOrd="0" presId="urn:microsoft.com/office/officeart/2005/8/layout/bProcess3"/>
    <dgm:cxn modelId="{40A8AA7D-B25A-4D84-9604-876E167E1518}" type="presOf" srcId="{02AFB92C-1484-4779-A209-3BC203932CA1}" destId="{81C0C579-6EA4-4075-A70D-CED208F22F3D}" srcOrd="1" destOrd="0" presId="urn:microsoft.com/office/officeart/2005/8/layout/bProcess3"/>
    <dgm:cxn modelId="{F7E8FFAB-068F-4E55-8FB2-D2D2235AD902}" type="presOf" srcId="{DAA7CCFD-3D15-4E17-9371-9F2B12028774}" destId="{E4B3C56A-E3D1-4697-A2DD-E394D63C17FA}" srcOrd="0" destOrd="0" presId="urn:microsoft.com/office/officeart/2005/8/layout/bProcess3"/>
    <dgm:cxn modelId="{7600BF72-2E14-4AD1-AACA-C2FBF78909C7}" type="presOf" srcId="{D0C4D2D3-24D7-4214-AFDF-4D7C78571892}" destId="{19324EB7-C506-432B-8E58-2BE2015954AE}" srcOrd="0" destOrd="0" presId="urn:microsoft.com/office/officeart/2005/8/layout/bProcess3"/>
    <dgm:cxn modelId="{1D3D78B2-B1C8-42E2-AEB8-97CBBE5331F9}" type="presOf" srcId="{F9639927-F507-4976-BDF8-5BD687C85CDB}" destId="{27216B07-D2F5-4419-8437-718625756FBC}" srcOrd="1" destOrd="0" presId="urn:microsoft.com/office/officeart/2005/8/layout/bProcess3"/>
    <dgm:cxn modelId="{DEF1E2B7-C4CE-4F3F-997D-D76C497CB54A}" type="presOf" srcId="{4AB97309-427A-4AFE-9121-A6D06EF32335}" destId="{06E516B1-C99F-426B-8679-5575929FAEDB}" srcOrd="0" destOrd="0" presId="urn:microsoft.com/office/officeart/2005/8/layout/bProcess3"/>
    <dgm:cxn modelId="{D2E342D5-682D-401D-8507-202DAEA59EA5}" srcId="{4C3BE6E3-A7F8-4E37-B1D3-E8755BDFE332}" destId="{321A9C34-99B3-4F02-869A-A13B5F5BF470}" srcOrd="4" destOrd="0" parTransId="{4169A8F5-3969-4C97-B092-8ED633438F36}" sibTransId="{F9639927-F507-4976-BDF8-5BD687C85CDB}"/>
    <dgm:cxn modelId="{FBA3B6CC-BDD6-47D5-9675-D94485245AB5}" type="presParOf" srcId="{774BDD56-D865-473F-8EA1-329AC1BE060A}" destId="{BF4A3B44-34DD-4F90-B524-B3273C3FC4B7}" srcOrd="0" destOrd="0" presId="urn:microsoft.com/office/officeart/2005/8/layout/bProcess3"/>
    <dgm:cxn modelId="{B3DEF323-A9FE-42D3-8404-1C1C2E9A9330}" type="presParOf" srcId="{774BDD56-D865-473F-8EA1-329AC1BE060A}" destId="{AFE48D52-482C-479D-A75E-821C1BF445B8}" srcOrd="1" destOrd="0" presId="urn:microsoft.com/office/officeart/2005/8/layout/bProcess3"/>
    <dgm:cxn modelId="{53DF22B2-40D1-4DFE-85D8-1642F36B6AB8}" type="presParOf" srcId="{AFE48D52-482C-479D-A75E-821C1BF445B8}" destId="{81C0C579-6EA4-4075-A70D-CED208F22F3D}" srcOrd="0" destOrd="0" presId="urn:microsoft.com/office/officeart/2005/8/layout/bProcess3"/>
    <dgm:cxn modelId="{259AF543-F544-4F46-A802-FEADF3974857}" type="presParOf" srcId="{774BDD56-D865-473F-8EA1-329AC1BE060A}" destId="{06E516B1-C99F-426B-8679-5575929FAEDB}" srcOrd="2" destOrd="0" presId="urn:microsoft.com/office/officeart/2005/8/layout/bProcess3"/>
    <dgm:cxn modelId="{AE10A7DE-AACA-4D82-BA67-71D3CBEF2ECC}" type="presParOf" srcId="{774BDD56-D865-473F-8EA1-329AC1BE060A}" destId="{E4B3C56A-E3D1-4697-A2DD-E394D63C17FA}" srcOrd="3" destOrd="0" presId="urn:microsoft.com/office/officeart/2005/8/layout/bProcess3"/>
    <dgm:cxn modelId="{3518A604-C036-4BC3-AB7C-557CA47CC628}" type="presParOf" srcId="{E4B3C56A-E3D1-4697-A2DD-E394D63C17FA}" destId="{6FC4E85F-800A-4DB4-8E03-E6C8FB3266A4}" srcOrd="0" destOrd="0" presId="urn:microsoft.com/office/officeart/2005/8/layout/bProcess3"/>
    <dgm:cxn modelId="{F77FD2A7-A90D-4DE7-AF37-A013A53DF3AF}" type="presParOf" srcId="{774BDD56-D865-473F-8EA1-329AC1BE060A}" destId="{19324EB7-C506-432B-8E58-2BE2015954AE}" srcOrd="4" destOrd="0" presId="urn:microsoft.com/office/officeart/2005/8/layout/bProcess3"/>
    <dgm:cxn modelId="{AF64E3A0-E21A-4452-BEE5-23391617B19B}" type="presParOf" srcId="{774BDD56-D865-473F-8EA1-329AC1BE060A}" destId="{4AE7EDCE-93B7-4CEF-BEAF-64B21ABE619D}" srcOrd="5" destOrd="0" presId="urn:microsoft.com/office/officeart/2005/8/layout/bProcess3"/>
    <dgm:cxn modelId="{255FB187-D81E-4865-BE2E-A8EE8CAE7CE4}" type="presParOf" srcId="{4AE7EDCE-93B7-4CEF-BEAF-64B21ABE619D}" destId="{AC43ECD1-1BD3-44B0-9E1E-CA59FA7528A7}" srcOrd="0" destOrd="0" presId="urn:microsoft.com/office/officeart/2005/8/layout/bProcess3"/>
    <dgm:cxn modelId="{FBD63470-6DA3-48E3-9432-5A3E9094C4D3}" type="presParOf" srcId="{774BDD56-D865-473F-8EA1-329AC1BE060A}" destId="{ED2B3FAD-CF4C-4468-A20B-98AC19FE5355}" srcOrd="6" destOrd="0" presId="urn:microsoft.com/office/officeart/2005/8/layout/bProcess3"/>
    <dgm:cxn modelId="{C950A058-D43F-4F02-9AC5-E544F157A2EB}" type="presParOf" srcId="{774BDD56-D865-473F-8EA1-329AC1BE060A}" destId="{06ADB152-804B-43C1-BFDA-B922498321A5}" srcOrd="7" destOrd="0" presId="urn:microsoft.com/office/officeart/2005/8/layout/bProcess3"/>
    <dgm:cxn modelId="{6EA4CAB2-3119-4676-BC99-7CBD7C08E9E9}" type="presParOf" srcId="{06ADB152-804B-43C1-BFDA-B922498321A5}" destId="{36360D09-5FB6-444B-94F3-8F281DDF618B}" srcOrd="0" destOrd="0" presId="urn:microsoft.com/office/officeart/2005/8/layout/bProcess3"/>
    <dgm:cxn modelId="{F1959BBC-6F00-4AFA-96B2-CED750590774}" type="presParOf" srcId="{774BDD56-D865-473F-8EA1-329AC1BE060A}" destId="{9BDA3068-2C28-40CE-8920-00108F788C8D}" srcOrd="8" destOrd="0" presId="urn:microsoft.com/office/officeart/2005/8/layout/bProcess3"/>
    <dgm:cxn modelId="{BEE623F6-B376-4224-9A6C-FF11B7317003}" type="presParOf" srcId="{774BDD56-D865-473F-8EA1-329AC1BE060A}" destId="{F2777FD7-E8CE-4084-BF0E-050B530B850D}" srcOrd="9" destOrd="0" presId="urn:microsoft.com/office/officeart/2005/8/layout/bProcess3"/>
    <dgm:cxn modelId="{26050F38-9C97-4AE4-961C-FABA6437F76F}" type="presParOf" srcId="{F2777FD7-E8CE-4084-BF0E-050B530B850D}" destId="{27216B07-D2F5-4419-8437-718625756FBC}" srcOrd="0" destOrd="0" presId="urn:microsoft.com/office/officeart/2005/8/layout/bProcess3"/>
    <dgm:cxn modelId="{58644704-E838-4082-BD0D-CD1C3D47773B}" type="presParOf" srcId="{774BDD56-D865-473F-8EA1-329AC1BE060A}" destId="{0B120E42-6B93-4A4D-9E4F-0D5B5A124033}" srcOrd="10" destOrd="0" presId="urn:microsoft.com/office/officeart/2005/8/layout/bProcess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236D5E4-65C7-4F03-8B6D-E3FADDC57758}" type="doc">
      <dgm:prSet loTypeId="urn:microsoft.com/office/officeart/2008/layout/VerticalCurvedList" loCatId="list" qsTypeId="urn:microsoft.com/office/officeart/2005/8/quickstyle/simple1" qsCatId="simple" csTypeId="urn:microsoft.com/office/officeart/2005/8/colors/accent4_2" csCatId="accent4" phldr="1"/>
      <dgm:spPr/>
      <dgm:t>
        <a:bodyPr/>
        <a:lstStyle/>
        <a:p>
          <a:endParaRPr lang="en-PH"/>
        </a:p>
      </dgm:t>
    </dgm:pt>
    <dgm:pt modelId="{AB644AE4-F705-43CD-95BD-179562D7011E}">
      <dgm:prSet phldrT="[Text]" custT="1"/>
      <dgm:spPr/>
      <dgm:t>
        <a:bodyPr/>
        <a:lstStyle/>
        <a:p>
          <a:r>
            <a:rPr lang="en-PH" sz="1400" dirty="0" smtClean="0">
              <a:latin typeface="Segoe UI" panose="020B0502040204020203" pitchFamily="34" charset="0"/>
              <a:ea typeface="Segoe UI" panose="020B0502040204020203" pitchFamily="34" charset="0"/>
              <a:cs typeface="Segoe UI" panose="020B0502040204020203" pitchFamily="34" charset="0"/>
            </a:rPr>
            <a:t>Pre-testing was done in March to further refine the survey questionnaire</a:t>
          </a:r>
          <a:endParaRPr lang="en-PH" sz="1400" dirty="0">
            <a:latin typeface="Segoe UI" panose="020B0502040204020203" pitchFamily="34" charset="0"/>
            <a:ea typeface="Segoe UI" panose="020B0502040204020203" pitchFamily="34" charset="0"/>
            <a:cs typeface="Segoe UI" panose="020B0502040204020203" pitchFamily="34" charset="0"/>
          </a:endParaRPr>
        </a:p>
      </dgm:t>
    </dgm:pt>
    <dgm:pt modelId="{FE8E64CD-69E7-4113-8412-BDFBC298B295}" type="parTrans" cxnId="{941C4265-5963-4F96-BA8A-F5D73C6A15E8}">
      <dgm:prSet/>
      <dgm:spPr/>
      <dgm:t>
        <a:bodyPr/>
        <a:lstStyle/>
        <a:p>
          <a:endParaRPr lang="en-PH" sz="2000">
            <a:latin typeface="Segoe UI" panose="020B0502040204020203" pitchFamily="34" charset="0"/>
            <a:ea typeface="Segoe UI" panose="020B0502040204020203" pitchFamily="34" charset="0"/>
            <a:cs typeface="Segoe UI" panose="020B0502040204020203" pitchFamily="34" charset="0"/>
          </a:endParaRPr>
        </a:p>
      </dgm:t>
    </dgm:pt>
    <dgm:pt modelId="{5B2B98CF-4F2C-4BEF-A5AD-8E21C0BB221B}" type="sibTrans" cxnId="{941C4265-5963-4F96-BA8A-F5D73C6A15E8}">
      <dgm:prSet/>
      <dgm:spPr/>
      <dgm:t>
        <a:bodyPr/>
        <a:lstStyle/>
        <a:p>
          <a:endParaRPr lang="en-PH" sz="2000">
            <a:latin typeface="Segoe UI" panose="020B0502040204020203" pitchFamily="34" charset="0"/>
            <a:ea typeface="Segoe UI" panose="020B0502040204020203" pitchFamily="34" charset="0"/>
            <a:cs typeface="Segoe UI" panose="020B0502040204020203" pitchFamily="34" charset="0"/>
          </a:endParaRPr>
        </a:p>
      </dgm:t>
    </dgm:pt>
    <dgm:pt modelId="{45B1D4A7-3FF6-4E40-A732-D203C58DEA1A}">
      <dgm:prSet phldrT="[Text]" custT="1"/>
      <dgm:spPr/>
      <dgm:t>
        <a:bodyPr/>
        <a:lstStyle/>
        <a:p>
          <a:r>
            <a:rPr lang="en-US" sz="1400" dirty="0" smtClean="0">
              <a:latin typeface="Segoe UI" panose="020B0502040204020203" pitchFamily="34" charset="0"/>
              <a:ea typeface="Segoe UI" panose="020B0502040204020203" pitchFamily="34" charset="0"/>
              <a:cs typeface="Segoe UI" panose="020B0502040204020203" pitchFamily="34" charset="0"/>
            </a:rPr>
            <a:t>A one-day workshop training was conducted for enumerators, oriented on the Philippine labor migration system; survey questions; and the CAPI system </a:t>
          </a:r>
          <a:endParaRPr lang="en-PH" sz="1400" dirty="0">
            <a:latin typeface="Segoe UI" panose="020B0502040204020203" pitchFamily="34" charset="0"/>
            <a:ea typeface="Segoe UI" panose="020B0502040204020203" pitchFamily="34" charset="0"/>
            <a:cs typeface="Segoe UI" panose="020B0502040204020203" pitchFamily="34" charset="0"/>
          </a:endParaRPr>
        </a:p>
      </dgm:t>
    </dgm:pt>
    <dgm:pt modelId="{981F195A-DEBD-40EF-ACEA-98044C628697}" type="parTrans" cxnId="{89A6DA07-8AC3-4B35-9B92-1970E4699F46}">
      <dgm:prSet/>
      <dgm:spPr/>
      <dgm:t>
        <a:bodyPr/>
        <a:lstStyle/>
        <a:p>
          <a:endParaRPr lang="en-PH" sz="2000">
            <a:latin typeface="Segoe UI" panose="020B0502040204020203" pitchFamily="34" charset="0"/>
            <a:ea typeface="Segoe UI" panose="020B0502040204020203" pitchFamily="34" charset="0"/>
            <a:cs typeface="Segoe UI" panose="020B0502040204020203" pitchFamily="34" charset="0"/>
          </a:endParaRPr>
        </a:p>
      </dgm:t>
    </dgm:pt>
    <dgm:pt modelId="{19956AE3-AC3C-4C68-8F4F-43A6D65EDAA7}" type="sibTrans" cxnId="{89A6DA07-8AC3-4B35-9B92-1970E4699F46}">
      <dgm:prSet/>
      <dgm:spPr/>
      <dgm:t>
        <a:bodyPr/>
        <a:lstStyle/>
        <a:p>
          <a:endParaRPr lang="en-PH" sz="2000">
            <a:latin typeface="Segoe UI" panose="020B0502040204020203" pitchFamily="34" charset="0"/>
            <a:ea typeface="Segoe UI" panose="020B0502040204020203" pitchFamily="34" charset="0"/>
            <a:cs typeface="Segoe UI" panose="020B0502040204020203" pitchFamily="34" charset="0"/>
          </a:endParaRPr>
        </a:p>
      </dgm:t>
    </dgm:pt>
    <dgm:pt modelId="{169C69B2-9451-4A91-B6A2-29BED0C17BE6}">
      <dgm:prSet phldrT="[Text]" custT="1"/>
      <dgm:spPr/>
      <dgm:t>
        <a:bodyPr/>
        <a:lstStyle/>
        <a:p>
          <a:r>
            <a:rPr lang="en-US" sz="1400" dirty="0" smtClean="0">
              <a:latin typeface="Segoe UI" panose="020B0502040204020203" pitchFamily="34" charset="0"/>
              <a:ea typeface="Segoe UI" panose="020B0502040204020203" pitchFamily="34" charset="0"/>
              <a:cs typeface="Segoe UI" panose="020B0502040204020203" pitchFamily="34" charset="0"/>
            </a:rPr>
            <a:t>New hires who were deployed to Qatar as early as 2005 have been considered in the research sample</a:t>
          </a:r>
          <a:endParaRPr lang="en-PH" sz="1400" dirty="0">
            <a:latin typeface="Segoe UI" panose="020B0502040204020203" pitchFamily="34" charset="0"/>
            <a:ea typeface="Segoe UI" panose="020B0502040204020203" pitchFamily="34" charset="0"/>
            <a:cs typeface="Segoe UI" panose="020B0502040204020203" pitchFamily="34" charset="0"/>
          </a:endParaRPr>
        </a:p>
      </dgm:t>
    </dgm:pt>
    <dgm:pt modelId="{033FFA7C-9529-429C-AD04-8F36BDD12653}" type="parTrans" cxnId="{05811D25-8DFA-4526-B9C5-29B8F6C2C8A9}">
      <dgm:prSet/>
      <dgm:spPr/>
      <dgm:t>
        <a:bodyPr/>
        <a:lstStyle/>
        <a:p>
          <a:endParaRPr lang="en-PH" sz="2000">
            <a:latin typeface="Segoe UI" panose="020B0502040204020203" pitchFamily="34" charset="0"/>
            <a:ea typeface="Segoe UI" panose="020B0502040204020203" pitchFamily="34" charset="0"/>
            <a:cs typeface="Segoe UI" panose="020B0502040204020203" pitchFamily="34" charset="0"/>
          </a:endParaRPr>
        </a:p>
      </dgm:t>
    </dgm:pt>
    <dgm:pt modelId="{5CC8B17D-CB4E-4922-BBA7-E4C92E1AA238}" type="sibTrans" cxnId="{05811D25-8DFA-4526-B9C5-29B8F6C2C8A9}">
      <dgm:prSet/>
      <dgm:spPr/>
      <dgm:t>
        <a:bodyPr/>
        <a:lstStyle/>
        <a:p>
          <a:endParaRPr lang="en-PH" sz="2000">
            <a:latin typeface="Segoe UI" panose="020B0502040204020203" pitchFamily="34" charset="0"/>
            <a:ea typeface="Segoe UI" panose="020B0502040204020203" pitchFamily="34" charset="0"/>
            <a:cs typeface="Segoe UI" panose="020B0502040204020203" pitchFamily="34" charset="0"/>
          </a:endParaRPr>
        </a:p>
      </dgm:t>
    </dgm:pt>
    <dgm:pt modelId="{5096FEBA-42D5-4B1B-A574-E6F450EC240A}">
      <dgm:prSet phldrT="[Text]" custT="1"/>
      <dgm:spPr/>
      <dgm:t>
        <a:bodyPr/>
        <a:lstStyle/>
        <a:p>
          <a:r>
            <a:rPr lang="en-US" sz="1400" dirty="0" smtClean="0">
              <a:latin typeface="Segoe UI" panose="020B0502040204020203" pitchFamily="34" charset="0"/>
              <a:ea typeface="Segoe UI" panose="020B0502040204020203" pitchFamily="34" charset="0"/>
              <a:cs typeface="Segoe UI" panose="020B0502040204020203" pitchFamily="34" charset="0"/>
            </a:rPr>
            <a:t>The sample was limited to legal migrant workers and first-time returnee to Qatar </a:t>
          </a:r>
          <a:endParaRPr lang="en-PH" sz="1400" dirty="0">
            <a:latin typeface="Segoe UI" panose="020B0502040204020203" pitchFamily="34" charset="0"/>
            <a:ea typeface="Segoe UI" panose="020B0502040204020203" pitchFamily="34" charset="0"/>
            <a:cs typeface="Segoe UI" panose="020B0502040204020203" pitchFamily="34" charset="0"/>
          </a:endParaRPr>
        </a:p>
      </dgm:t>
    </dgm:pt>
    <dgm:pt modelId="{7C933766-CCA8-49F4-A721-18F91E9FA3F3}" type="parTrans" cxnId="{620FCB3F-4950-4924-8521-AE407A0A76E3}">
      <dgm:prSet/>
      <dgm:spPr/>
      <dgm:t>
        <a:bodyPr/>
        <a:lstStyle/>
        <a:p>
          <a:endParaRPr lang="en-PH" sz="2000">
            <a:latin typeface="Segoe UI" panose="020B0502040204020203" pitchFamily="34" charset="0"/>
            <a:ea typeface="Segoe UI" panose="020B0502040204020203" pitchFamily="34" charset="0"/>
            <a:cs typeface="Segoe UI" panose="020B0502040204020203" pitchFamily="34" charset="0"/>
          </a:endParaRPr>
        </a:p>
      </dgm:t>
    </dgm:pt>
    <dgm:pt modelId="{2046D701-85D0-4A02-B2C7-8628043F4247}" type="sibTrans" cxnId="{620FCB3F-4950-4924-8521-AE407A0A76E3}">
      <dgm:prSet/>
      <dgm:spPr/>
      <dgm:t>
        <a:bodyPr/>
        <a:lstStyle/>
        <a:p>
          <a:endParaRPr lang="en-PH" sz="2000">
            <a:latin typeface="Segoe UI" panose="020B0502040204020203" pitchFamily="34" charset="0"/>
            <a:ea typeface="Segoe UI" panose="020B0502040204020203" pitchFamily="34" charset="0"/>
            <a:cs typeface="Segoe UI" panose="020B0502040204020203" pitchFamily="34" charset="0"/>
          </a:endParaRPr>
        </a:p>
      </dgm:t>
    </dgm:pt>
    <dgm:pt modelId="{4F1D7E7B-4C82-426B-BCF7-20A93E7F7058}">
      <dgm:prSet phldrT="[Text]" custT="1"/>
      <dgm:spPr/>
      <dgm:t>
        <a:bodyPr/>
        <a:lstStyle/>
        <a:p>
          <a:r>
            <a:rPr lang="en-US" sz="1400" smtClean="0">
              <a:effectLst/>
              <a:latin typeface="Segoe UI" panose="020B0502040204020203" pitchFamily="34" charset="0"/>
              <a:ea typeface="Segoe UI" panose="020B0502040204020203" pitchFamily="34" charset="0"/>
              <a:cs typeface="Segoe UI" panose="020B0502040204020203" pitchFamily="34" charset="0"/>
            </a:rPr>
            <a:t>For the purpose of the study, migration cost was defined as the recruitment costs incurred in getting a job in Qatar</a:t>
          </a:r>
          <a:endParaRPr lang="en-PH" sz="1400" dirty="0">
            <a:latin typeface="Segoe UI" panose="020B0502040204020203" pitchFamily="34" charset="0"/>
            <a:ea typeface="Segoe UI" panose="020B0502040204020203" pitchFamily="34" charset="0"/>
            <a:cs typeface="Segoe UI" panose="020B0502040204020203" pitchFamily="34" charset="0"/>
          </a:endParaRPr>
        </a:p>
      </dgm:t>
    </dgm:pt>
    <dgm:pt modelId="{08E75BB7-3C79-42D3-8E6B-7C0FD34654BD}" type="parTrans" cxnId="{2952E26D-6F80-4CE7-8221-724A4AE275EE}">
      <dgm:prSet/>
      <dgm:spPr/>
      <dgm:t>
        <a:bodyPr/>
        <a:lstStyle/>
        <a:p>
          <a:endParaRPr lang="en-PH"/>
        </a:p>
      </dgm:t>
    </dgm:pt>
    <dgm:pt modelId="{948344E9-821D-4312-85BA-C10BAA41656B}" type="sibTrans" cxnId="{2952E26D-6F80-4CE7-8221-724A4AE275EE}">
      <dgm:prSet/>
      <dgm:spPr/>
      <dgm:t>
        <a:bodyPr/>
        <a:lstStyle/>
        <a:p>
          <a:endParaRPr lang="en-PH"/>
        </a:p>
      </dgm:t>
    </dgm:pt>
    <dgm:pt modelId="{F9BF10EB-4071-40A2-9B32-4A9A4D29C9E9}" type="pres">
      <dgm:prSet presAssocID="{6236D5E4-65C7-4F03-8B6D-E3FADDC57758}" presName="Name0" presStyleCnt="0">
        <dgm:presLayoutVars>
          <dgm:chMax val="7"/>
          <dgm:chPref val="7"/>
          <dgm:dir/>
        </dgm:presLayoutVars>
      </dgm:prSet>
      <dgm:spPr/>
      <dgm:t>
        <a:bodyPr/>
        <a:lstStyle/>
        <a:p>
          <a:endParaRPr lang="en-PH"/>
        </a:p>
      </dgm:t>
    </dgm:pt>
    <dgm:pt modelId="{438CE6B3-6348-43A6-A899-7C15516C0796}" type="pres">
      <dgm:prSet presAssocID="{6236D5E4-65C7-4F03-8B6D-E3FADDC57758}" presName="Name1" presStyleCnt="0"/>
      <dgm:spPr/>
    </dgm:pt>
    <dgm:pt modelId="{5E6F0C34-2C22-40DF-B24E-E98B2398A561}" type="pres">
      <dgm:prSet presAssocID="{6236D5E4-65C7-4F03-8B6D-E3FADDC57758}" presName="cycle" presStyleCnt="0"/>
      <dgm:spPr/>
    </dgm:pt>
    <dgm:pt modelId="{5C68217E-2919-41BF-B288-3F3478B7F073}" type="pres">
      <dgm:prSet presAssocID="{6236D5E4-65C7-4F03-8B6D-E3FADDC57758}" presName="srcNode" presStyleLbl="node1" presStyleIdx="0" presStyleCnt="5"/>
      <dgm:spPr/>
    </dgm:pt>
    <dgm:pt modelId="{F16B1B8F-4837-47E0-B173-9BCCC0D00418}" type="pres">
      <dgm:prSet presAssocID="{6236D5E4-65C7-4F03-8B6D-E3FADDC57758}" presName="conn" presStyleLbl="parChTrans1D2" presStyleIdx="0" presStyleCnt="1"/>
      <dgm:spPr/>
      <dgm:t>
        <a:bodyPr/>
        <a:lstStyle/>
        <a:p>
          <a:endParaRPr lang="en-PH"/>
        </a:p>
      </dgm:t>
    </dgm:pt>
    <dgm:pt modelId="{2F017EFE-56FA-475E-B5BD-828A12405DAF}" type="pres">
      <dgm:prSet presAssocID="{6236D5E4-65C7-4F03-8B6D-E3FADDC57758}" presName="extraNode" presStyleLbl="node1" presStyleIdx="0" presStyleCnt="5"/>
      <dgm:spPr/>
    </dgm:pt>
    <dgm:pt modelId="{1206A62B-3D11-434E-A51F-E029C7769E9B}" type="pres">
      <dgm:prSet presAssocID="{6236D5E4-65C7-4F03-8B6D-E3FADDC57758}" presName="dstNode" presStyleLbl="node1" presStyleIdx="0" presStyleCnt="5"/>
      <dgm:spPr/>
    </dgm:pt>
    <dgm:pt modelId="{F486EA8A-750C-494C-9313-A4BA22C3E52F}" type="pres">
      <dgm:prSet presAssocID="{AB644AE4-F705-43CD-95BD-179562D7011E}" presName="text_1" presStyleLbl="node1" presStyleIdx="0" presStyleCnt="5">
        <dgm:presLayoutVars>
          <dgm:bulletEnabled val="1"/>
        </dgm:presLayoutVars>
      </dgm:prSet>
      <dgm:spPr/>
      <dgm:t>
        <a:bodyPr/>
        <a:lstStyle/>
        <a:p>
          <a:endParaRPr lang="en-PH"/>
        </a:p>
      </dgm:t>
    </dgm:pt>
    <dgm:pt modelId="{BE1716E4-949A-489A-843C-14017B42FD4B}" type="pres">
      <dgm:prSet presAssocID="{AB644AE4-F705-43CD-95BD-179562D7011E}" presName="accent_1" presStyleCnt="0"/>
      <dgm:spPr/>
    </dgm:pt>
    <dgm:pt modelId="{9C5895A2-691B-4771-8170-8E350937CE13}" type="pres">
      <dgm:prSet presAssocID="{AB644AE4-F705-43CD-95BD-179562D7011E}" presName="accentRepeatNode" presStyleLbl="solidFgAcc1" presStyleIdx="0" presStyleCnt="5"/>
      <dgm:spPr/>
    </dgm:pt>
    <dgm:pt modelId="{49721D11-C8A8-431F-8799-C6506BB9A95D}" type="pres">
      <dgm:prSet presAssocID="{45B1D4A7-3FF6-4E40-A732-D203C58DEA1A}" presName="text_2" presStyleLbl="node1" presStyleIdx="1" presStyleCnt="5">
        <dgm:presLayoutVars>
          <dgm:bulletEnabled val="1"/>
        </dgm:presLayoutVars>
      </dgm:prSet>
      <dgm:spPr/>
      <dgm:t>
        <a:bodyPr/>
        <a:lstStyle/>
        <a:p>
          <a:endParaRPr lang="en-PH"/>
        </a:p>
      </dgm:t>
    </dgm:pt>
    <dgm:pt modelId="{51704706-9BE0-4DFA-AC65-0E234D634DC7}" type="pres">
      <dgm:prSet presAssocID="{45B1D4A7-3FF6-4E40-A732-D203C58DEA1A}" presName="accent_2" presStyleCnt="0"/>
      <dgm:spPr/>
    </dgm:pt>
    <dgm:pt modelId="{DFB7EDA6-024C-48D1-8AEC-68DC6E1B75FA}" type="pres">
      <dgm:prSet presAssocID="{45B1D4A7-3FF6-4E40-A732-D203C58DEA1A}" presName="accentRepeatNode" presStyleLbl="solidFgAcc1" presStyleIdx="1" presStyleCnt="5"/>
      <dgm:spPr/>
    </dgm:pt>
    <dgm:pt modelId="{06C86111-3745-41BD-9E50-D86066C4F513}" type="pres">
      <dgm:prSet presAssocID="{169C69B2-9451-4A91-B6A2-29BED0C17BE6}" presName="text_3" presStyleLbl="node1" presStyleIdx="2" presStyleCnt="5">
        <dgm:presLayoutVars>
          <dgm:bulletEnabled val="1"/>
        </dgm:presLayoutVars>
      </dgm:prSet>
      <dgm:spPr/>
      <dgm:t>
        <a:bodyPr/>
        <a:lstStyle/>
        <a:p>
          <a:endParaRPr lang="en-PH"/>
        </a:p>
      </dgm:t>
    </dgm:pt>
    <dgm:pt modelId="{AD10C834-5AB9-49C1-8A0D-0A05237F44ED}" type="pres">
      <dgm:prSet presAssocID="{169C69B2-9451-4A91-B6A2-29BED0C17BE6}" presName="accent_3" presStyleCnt="0"/>
      <dgm:spPr/>
    </dgm:pt>
    <dgm:pt modelId="{BB98512B-2888-4212-A317-BFE70E4B3DCD}" type="pres">
      <dgm:prSet presAssocID="{169C69B2-9451-4A91-B6A2-29BED0C17BE6}" presName="accentRepeatNode" presStyleLbl="solidFgAcc1" presStyleIdx="2" presStyleCnt="5"/>
      <dgm:spPr/>
    </dgm:pt>
    <dgm:pt modelId="{B4B2EAB2-4A9D-49DB-888B-890F8340F2C8}" type="pres">
      <dgm:prSet presAssocID="{5096FEBA-42D5-4B1B-A574-E6F450EC240A}" presName="text_4" presStyleLbl="node1" presStyleIdx="3" presStyleCnt="5">
        <dgm:presLayoutVars>
          <dgm:bulletEnabled val="1"/>
        </dgm:presLayoutVars>
      </dgm:prSet>
      <dgm:spPr/>
      <dgm:t>
        <a:bodyPr/>
        <a:lstStyle/>
        <a:p>
          <a:endParaRPr lang="en-PH"/>
        </a:p>
      </dgm:t>
    </dgm:pt>
    <dgm:pt modelId="{50C20E24-4693-4F81-AB12-BB3E799F1D0C}" type="pres">
      <dgm:prSet presAssocID="{5096FEBA-42D5-4B1B-A574-E6F450EC240A}" presName="accent_4" presStyleCnt="0"/>
      <dgm:spPr/>
    </dgm:pt>
    <dgm:pt modelId="{F22128FA-6A5E-4B03-91A4-919EC30B0D42}" type="pres">
      <dgm:prSet presAssocID="{5096FEBA-42D5-4B1B-A574-E6F450EC240A}" presName="accentRepeatNode" presStyleLbl="solidFgAcc1" presStyleIdx="3" presStyleCnt="5"/>
      <dgm:spPr/>
    </dgm:pt>
    <dgm:pt modelId="{D859E823-EF7F-40DA-82B4-AF99A933F58B}" type="pres">
      <dgm:prSet presAssocID="{4F1D7E7B-4C82-426B-BCF7-20A93E7F7058}" presName="text_5" presStyleLbl="node1" presStyleIdx="4" presStyleCnt="5">
        <dgm:presLayoutVars>
          <dgm:bulletEnabled val="1"/>
        </dgm:presLayoutVars>
      </dgm:prSet>
      <dgm:spPr/>
      <dgm:t>
        <a:bodyPr/>
        <a:lstStyle/>
        <a:p>
          <a:endParaRPr lang="en-PH"/>
        </a:p>
      </dgm:t>
    </dgm:pt>
    <dgm:pt modelId="{3FDFC048-5268-4B21-80F6-5113A88AAADD}" type="pres">
      <dgm:prSet presAssocID="{4F1D7E7B-4C82-426B-BCF7-20A93E7F7058}" presName="accent_5" presStyleCnt="0"/>
      <dgm:spPr/>
    </dgm:pt>
    <dgm:pt modelId="{10FDDF10-3721-433A-B46F-ED001F4139AB}" type="pres">
      <dgm:prSet presAssocID="{4F1D7E7B-4C82-426B-BCF7-20A93E7F7058}" presName="accentRepeatNode" presStyleLbl="solidFgAcc1" presStyleIdx="4" presStyleCnt="5"/>
      <dgm:spPr/>
    </dgm:pt>
  </dgm:ptLst>
  <dgm:cxnLst>
    <dgm:cxn modelId="{05811D25-8DFA-4526-B9C5-29B8F6C2C8A9}" srcId="{6236D5E4-65C7-4F03-8B6D-E3FADDC57758}" destId="{169C69B2-9451-4A91-B6A2-29BED0C17BE6}" srcOrd="2" destOrd="0" parTransId="{033FFA7C-9529-429C-AD04-8F36BDD12653}" sibTransId="{5CC8B17D-CB4E-4922-BBA7-E4C92E1AA238}"/>
    <dgm:cxn modelId="{2952E26D-6F80-4CE7-8221-724A4AE275EE}" srcId="{6236D5E4-65C7-4F03-8B6D-E3FADDC57758}" destId="{4F1D7E7B-4C82-426B-BCF7-20A93E7F7058}" srcOrd="4" destOrd="0" parTransId="{08E75BB7-3C79-42D3-8E6B-7C0FD34654BD}" sibTransId="{948344E9-821D-4312-85BA-C10BAA41656B}"/>
    <dgm:cxn modelId="{65D19EA3-0AB9-4731-AF48-C8C8F020F3CD}" type="presOf" srcId="{45B1D4A7-3FF6-4E40-A732-D203C58DEA1A}" destId="{49721D11-C8A8-431F-8799-C6506BB9A95D}" srcOrd="0" destOrd="0" presId="urn:microsoft.com/office/officeart/2008/layout/VerticalCurvedList"/>
    <dgm:cxn modelId="{A066F306-AA34-442F-97FC-E0784B420424}" type="presOf" srcId="{5B2B98CF-4F2C-4BEF-A5AD-8E21C0BB221B}" destId="{F16B1B8F-4837-47E0-B173-9BCCC0D00418}" srcOrd="0" destOrd="0" presId="urn:microsoft.com/office/officeart/2008/layout/VerticalCurvedList"/>
    <dgm:cxn modelId="{1FE06C62-2DE9-4DFA-87BF-E61E87C7E1C7}" type="presOf" srcId="{169C69B2-9451-4A91-B6A2-29BED0C17BE6}" destId="{06C86111-3745-41BD-9E50-D86066C4F513}" srcOrd="0" destOrd="0" presId="urn:microsoft.com/office/officeart/2008/layout/VerticalCurvedList"/>
    <dgm:cxn modelId="{F53037C3-19E3-4BD4-9EF8-694286E8B2DF}" type="presOf" srcId="{AB644AE4-F705-43CD-95BD-179562D7011E}" destId="{F486EA8A-750C-494C-9313-A4BA22C3E52F}" srcOrd="0" destOrd="0" presId="urn:microsoft.com/office/officeart/2008/layout/VerticalCurvedList"/>
    <dgm:cxn modelId="{E889529E-E0E8-4E68-8F34-E4E3F7C3A590}" type="presOf" srcId="{6236D5E4-65C7-4F03-8B6D-E3FADDC57758}" destId="{F9BF10EB-4071-40A2-9B32-4A9A4D29C9E9}" srcOrd="0" destOrd="0" presId="urn:microsoft.com/office/officeart/2008/layout/VerticalCurvedList"/>
    <dgm:cxn modelId="{89A6DA07-8AC3-4B35-9B92-1970E4699F46}" srcId="{6236D5E4-65C7-4F03-8B6D-E3FADDC57758}" destId="{45B1D4A7-3FF6-4E40-A732-D203C58DEA1A}" srcOrd="1" destOrd="0" parTransId="{981F195A-DEBD-40EF-ACEA-98044C628697}" sibTransId="{19956AE3-AC3C-4C68-8F4F-43A6D65EDAA7}"/>
    <dgm:cxn modelId="{620FCB3F-4950-4924-8521-AE407A0A76E3}" srcId="{6236D5E4-65C7-4F03-8B6D-E3FADDC57758}" destId="{5096FEBA-42D5-4B1B-A574-E6F450EC240A}" srcOrd="3" destOrd="0" parTransId="{7C933766-CCA8-49F4-A721-18F91E9FA3F3}" sibTransId="{2046D701-85D0-4A02-B2C7-8628043F4247}"/>
    <dgm:cxn modelId="{941C4265-5963-4F96-BA8A-F5D73C6A15E8}" srcId="{6236D5E4-65C7-4F03-8B6D-E3FADDC57758}" destId="{AB644AE4-F705-43CD-95BD-179562D7011E}" srcOrd="0" destOrd="0" parTransId="{FE8E64CD-69E7-4113-8412-BDFBC298B295}" sibTransId="{5B2B98CF-4F2C-4BEF-A5AD-8E21C0BB221B}"/>
    <dgm:cxn modelId="{18B0AF90-CEF3-43D9-9B5F-FFA2182F0846}" type="presOf" srcId="{4F1D7E7B-4C82-426B-BCF7-20A93E7F7058}" destId="{D859E823-EF7F-40DA-82B4-AF99A933F58B}" srcOrd="0" destOrd="0" presId="urn:microsoft.com/office/officeart/2008/layout/VerticalCurvedList"/>
    <dgm:cxn modelId="{2C7FE11A-284A-44E0-88A3-C3E19F60E580}" type="presOf" srcId="{5096FEBA-42D5-4B1B-A574-E6F450EC240A}" destId="{B4B2EAB2-4A9D-49DB-888B-890F8340F2C8}" srcOrd="0" destOrd="0" presId="urn:microsoft.com/office/officeart/2008/layout/VerticalCurvedList"/>
    <dgm:cxn modelId="{B6149461-265D-4B7E-812A-CCF46E3D172D}" type="presParOf" srcId="{F9BF10EB-4071-40A2-9B32-4A9A4D29C9E9}" destId="{438CE6B3-6348-43A6-A899-7C15516C0796}" srcOrd="0" destOrd="0" presId="urn:microsoft.com/office/officeart/2008/layout/VerticalCurvedList"/>
    <dgm:cxn modelId="{64F6DD30-FF3C-49A3-BB04-344FCECAED89}" type="presParOf" srcId="{438CE6B3-6348-43A6-A899-7C15516C0796}" destId="{5E6F0C34-2C22-40DF-B24E-E98B2398A561}" srcOrd="0" destOrd="0" presId="urn:microsoft.com/office/officeart/2008/layout/VerticalCurvedList"/>
    <dgm:cxn modelId="{FD1ECA08-8E86-4B86-A5CF-624BC2455C50}" type="presParOf" srcId="{5E6F0C34-2C22-40DF-B24E-E98B2398A561}" destId="{5C68217E-2919-41BF-B288-3F3478B7F073}" srcOrd="0" destOrd="0" presId="urn:microsoft.com/office/officeart/2008/layout/VerticalCurvedList"/>
    <dgm:cxn modelId="{6AA42727-E04A-426F-AFE7-355E0CA91891}" type="presParOf" srcId="{5E6F0C34-2C22-40DF-B24E-E98B2398A561}" destId="{F16B1B8F-4837-47E0-B173-9BCCC0D00418}" srcOrd="1" destOrd="0" presId="urn:microsoft.com/office/officeart/2008/layout/VerticalCurvedList"/>
    <dgm:cxn modelId="{A063206A-2EED-4EA9-AB54-B27AB2A66DCC}" type="presParOf" srcId="{5E6F0C34-2C22-40DF-B24E-E98B2398A561}" destId="{2F017EFE-56FA-475E-B5BD-828A12405DAF}" srcOrd="2" destOrd="0" presId="urn:microsoft.com/office/officeart/2008/layout/VerticalCurvedList"/>
    <dgm:cxn modelId="{BCA683E6-A19B-4051-95C8-3F3A03FF7C43}" type="presParOf" srcId="{5E6F0C34-2C22-40DF-B24E-E98B2398A561}" destId="{1206A62B-3D11-434E-A51F-E029C7769E9B}" srcOrd="3" destOrd="0" presId="urn:microsoft.com/office/officeart/2008/layout/VerticalCurvedList"/>
    <dgm:cxn modelId="{1BA33475-A510-49EC-AECD-91D466350D59}" type="presParOf" srcId="{438CE6B3-6348-43A6-A899-7C15516C0796}" destId="{F486EA8A-750C-494C-9313-A4BA22C3E52F}" srcOrd="1" destOrd="0" presId="urn:microsoft.com/office/officeart/2008/layout/VerticalCurvedList"/>
    <dgm:cxn modelId="{C8B9D3DF-14FD-44F2-B9BA-367D491EE6D2}" type="presParOf" srcId="{438CE6B3-6348-43A6-A899-7C15516C0796}" destId="{BE1716E4-949A-489A-843C-14017B42FD4B}" srcOrd="2" destOrd="0" presId="urn:microsoft.com/office/officeart/2008/layout/VerticalCurvedList"/>
    <dgm:cxn modelId="{73526995-DFD0-44AE-A8CB-093B8B84E07A}" type="presParOf" srcId="{BE1716E4-949A-489A-843C-14017B42FD4B}" destId="{9C5895A2-691B-4771-8170-8E350937CE13}" srcOrd="0" destOrd="0" presId="urn:microsoft.com/office/officeart/2008/layout/VerticalCurvedList"/>
    <dgm:cxn modelId="{57C8220F-1931-4A8C-A07E-175EC75EBF03}" type="presParOf" srcId="{438CE6B3-6348-43A6-A899-7C15516C0796}" destId="{49721D11-C8A8-431F-8799-C6506BB9A95D}" srcOrd="3" destOrd="0" presId="urn:microsoft.com/office/officeart/2008/layout/VerticalCurvedList"/>
    <dgm:cxn modelId="{ECC11B67-1F72-4230-969D-FA0E58E42514}" type="presParOf" srcId="{438CE6B3-6348-43A6-A899-7C15516C0796}" destId="{51704706-9BE0-4DFA-AC65-0E234D634DC7}" srcOrd="4" destOrd="0" presId="urn:microsoft.com/office/officeart/2008/layout/VerticalCurvedList"/>
    <dgm:cxn modelId="{E107A730-4045-46FD-B462-7E57C2FEF59D}" type="presParOf" srcId="{51704706-9BE0-4DFA-AC65-0E234D634DC7}" destId="{DFB7EDA6-024C-48D1-8AEC-68DC6E1B75FA}" srcOrd="0" destOrd="0" presId="urn:microsoft.com/office/officeart/2008/layout/VerticalCurvedList"/>
    <dgm:cxn modelId="{FFD8E62B-9F82-4E15-82CD-C77EB373E8B9}" type="presParOf" srcId="{438CE6B3-6348-43A6-A899-7C15516C0796}" destId="{06C86111-3745-41BD-9E50-D86066C4F513}" srcOrd="5" destOrd="0" presId="urn:microsoft.com/office/officeart/2008/layout/VerticalCurvedList"/>
    <dgm:cxn modelId="{A4C46F97-4F93-49DE-B00D-8EF71CC3424D}" type="presParOf" srcId="{438CE6B3-6348-43A6-A899-7C15516C0796}" destId="{AD10C834-5AB9-49C1-8A0D-0A05237F44ED}" srcOrd="6" destOrd="0" presId="urn:microsoft.com/office/officeart/2008/layout/VerticalCurvedList"/>
    <dgm:cxn modelId="{1C3C374E-8A0D-44A3-8814-913991C1E48D}" type="presParOf" srcId="{AD10C834-5AB9-49C1-8A0D-0A05237F44ED}" destId="{BB98512B-2888-4212-A317-BFE70E4B3DCD}" srcOrd="0" destOrd="0" presId="urn:microsoft.com/office/officeart/2008/layout/VerticalCurvedList"/>
    <dgm:cxn modelId="{2FB95B1F-E09B-477A-A206-8E0403A05CD5}" type="presParOf" srcId="{438CE6B3-6348-43A6-A899-7C15516C0796}" destId="{B4B2EAB2-4A9D-49DB-888B-890F8340F2C8}" srcOrd="7" destOrd="0" presId="urn:microsoft.com/office/officeart/2008/layout/VerticalCurvedList"/>
    <dgm:cxn modelId="{4CAECCEE-12D8-4784-A300-09884496E8AF}" type="presParOf" srcId="{438CE6B3-6348-43A6-A899-7C15516C0796}" destId="{50C20E24-4693-4F81-AB12-BB3E799F1D0C}" srcOrd="8" destOrd="0" presId="urn:microsoft.com/office/officeart/2008/layout/VerticalCurvedList"/>
    <dgm:cxn modelId="{4A069C5E-8617-41C4-AD1A-0D6A57665F2E}" type="presParOf" srcId="{50C20E24-4693-4F81-AB12-BB3E799F1D0C}" destId="{F22128FA-6A5E-4B03-91A4-919EC30B0D42}" srcOrd="0" destOrd="0" presId="urn:microsoft.com/office/officeart/2008/layout/VerticalCurvedList"/>
    <dgm:cxn modelId="{C41A8CFE-90C2-4298-A913-EDB230E72D36}" type="presParOf" srcId="{438CE6B3-6348-43A6-A899-7C15516C0796}" destId="{D859E823-EF7F-40DA-82B4-AF99A933F58B}" srcOrd="9" destOrd="0" presId="urn:microsoft.com/office/officeart/2008/layout/VerticalCurvedList"/>
    <dgm:cxn modelId="{18883C41-756C-49A8-A37A-965C581A5F09}" type="presParOf" srcId="{438CE6B3-6348-43A6-A899-7C15516C0796}" destId="{3FDFC048-5268-4B21-80F6-5113A88AAADD}" srcOrd="10" destOrd="0" presId="urn:microsoft.com/office/officeart/2008/layout/VerticalCurvedList"/>
    <dgm:cxn modelId="{C0A5E511-3807-4BE0-82E5-FDDCF7198B5F}" type="presParOf" srcId="{3FDFC048-5268-4B21-80F6-5113A88AAADD}" destId="{10FDDF10-3721-433A-B46F-ED001F4139AB}"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236D5E4-65C7-4F03-8B6D-E3FADDC57758}" type="doc">
      <dgm:prSet loTypeId="urn:microsoft.com/office/officeart/2008/layout/VerticalCurvedList" loCatId="list" qsTypeId="urn:microsoft.com/office/officeart/2005/8/quickstyle/simple1" qsCatId="simple" csTypeId="urn:microsoft.com/office/officeart/2005/8/colors/accent4_2" csCatId="accent4" phldr="1"/>
      <dgm:spPr/>
      <dgm:t>
        <a:bodyPr/>
        <a:lstStyle/>
        <a:p>
          <a:endParaRPr lang="en-PH"/>
        </a:p>
      </dgm:t>
    </dgm:pt>
    <dgm:pt modelId="{45B1D4A7-3FF6-4E40-A732-D203C58DEA1A}">
      <dgm:prSet phldrT="[Text]" custT="1"/>
      <dgm:spPr/>
      <dgm:t>
        <a:bodyPr/>
        <a:lstStyle/>
        <a:p>
          <a:r>
            <a:rPr lang="en-US" sz="1400" dirty="0" smtClean="0">
              <a:effectLst/>
              <a:latin typeface="Segoe UI" panose="020B0502040204020203" pitchFamily="34" charset="0"/>
              <a:ea typeface="Segoe UI" panose="020B0502040204020203" pitchFamily="34" charset="0"/>
              <a:cs typeface="Segoe UI" panose="020B0502040204020203" pitchFamily="34" charset="0"/>
            </a:rPr>
            <a:t>Regional selection was determined based on the highest concentration of deployed OFWs to Qatar for the period 2013-2014</a:t>
          </a:r>
          <a:endParaRPr lang="en-PH" sz="1400" dirty="0">
            <a:latin typeface="Segoe UI" panose="020B0502040204020203" pitchFamily="34" charset="0"/>
            <a:ea typeface="Segoe UI" panose="020B0502040204020203" pitchFamily="34" charset="0"/>
            <a:cs typeface="Segoe UI" panose="020B0502040204020203" pitchFamily="34" charset="0"/>
          </a:endParaRPr>
        </a:p>
      </dgm:t>
    </dgm:pt>
    <dgm:pt modelId="{981F195A-DEBD-40EF-ACEA-98044C628697}" type="parTrans" cxnId="{89A6DA07-8AC3-4B35-9B92-1970E4699F46}">
      <dgm:prSet/>
      <dgm:spPr/>
      <dgm:t>
        <a:bodyPr/>
        <a:lstStyle/>
        <a:p>
          <a:endParaRPr lang="en-PH" sz="2000">
            <a:latin typeface="Segoe UI" panose="020B0502040204020203" pitchFamily="34" charset="0"/>
            <a:ea typeface="Segoe UI" panose="020B0502040204020203" pitchFamily="34" charset="0"/>
            <a:cs typeface="Segoe UI" panose="020B0502040204020203" pitchFamily="34" charset="0"/>
          </a:endParaRPr>
        </a:p>
      </dgm:t>
    </dgm:pt>
    <dgm:pt modelId="{19956AE3-AC3C-4C68-8F4F-43A6D65EDAA7}" type="sibTrans" cxnId="{89A6DA07-8AC3-4B35-9B92-1970E4699F46}">
      <dgm:prSet/>
      <dgm:spPr/>
      <dgm:t>
        <a:bodyPr/>
        <a:lstStyle/>
        <a:p>
          <a:endParaRPr lang="en-PH" sz="2000">
            <a:latin typeface="Segoe UI" panose="020B0502040204020203" pitchFamily="34" charset="0"/>
            <a:ea typeface="Segoe UI" panose="020B0502040204020203" pitchFamily="34" charset="0"/>
            <a:cs typeface="Segoe UI" panose="020B0502040204020203" pitchFamily="34" charset="0"/>
          </a:endParaRPr>
        </a:p>
      </dgm:t>
    </dgm:pt>
    <dgm:pt modelId="{169C69B2-9451-4A91-B6A2-29BED0C17BE6}">
      <dgm:prSet phldrT="[Text]" custT="1"/>
      <dgm:spPr/>
      <dgm:t>
        <a:bodyPr/>
        <a:lstStyle/>
        <a:p>
          <a:r>
            <a:rPr lang="en-US" sz="1400" dirty="0" smtClean="0">
              <a:latin typeface="Segoe UI" panose="020B0502040204020203" pitchFamily="34" charset="0"/>
              <a:ea typeface="Segoe UI" panose="020B0502040204020203" pitchFamily="34" charset="0"/>
              <a:cs typeface="Segoe UI" panose="020B0502040204020203" pitchFamily="34" charset="0"/>
            </a:rPr>
            <a:t>Since the survey was intercepted at the BMC offices, the team has extended the survey for three rounds given that the survey administration fell during the off peak season (May to June)</a:t>
          </a:r>
          <a:endParaRPr lang="en-PH" sz="1400" dirty="0">
            <a:latin typeface="Segoe UI" panose="020B0502040204020203" pitchFamily="34" charset="0"/>
            <a:ea typeface="Segoe UI" panose="020B0502040204020203" pitchFamily="34" charset="0"/>
            <a:cs typeface="Segoe UI" panose="020B0502040204020203" pitchFamily="34" charset="0"/>
          </a:endParaRPr>
        </a:p>
      </dgm:t>
    </dgm:pt>
    <dgm:pt modelId="{033FFA7C-9529-429C-AD04-8F36BDD12653}" type="parTrans" cxnId="{05811D25-8DFA-4526-B9C5-29B8F6C2C8A9}">
      <dgm:prSet/>
      <dgm:spPr/>
      <dgm:t>
        <a:bodyPr/>
        <a:lstStyle/>
        <a:p>
          <a:endParaRPr lang="en-PH" sz="2000">
            <a:latin typeface="Segoe UI" panose="020B0502040204020203" pitchFamily="34" charset="0"/>
            <a:ea typeface="Segoe UI" panose="020B0502040204020203" pitchFamily="34" charset="0"/>
            <a:cs typeface="Segoe UI" panose="020B0502040204020203" pitchFamily="34" charset="0"/>
          </a:endParaRPr>
        </a:p>
      </dgm:t>
    </dgm:pt>
    <dgm:pt modelId="{5CC8B17D-CB4E-4922-BBA7-E4C92E1AA238}" type="sibTrans" cxnId="{05811D25-8DFA-4526-B9C5-29B8F6C2C8A9}">
      <dgm:prSet/>
      <dgm:spPr/>
      <dgm:t>
        <a:bodyPr/>
        <a:lstStyle/>
        <a:p>
          <a:endParaRPr lang="en-PH" sz="2000">
            <a:latin typeface="Segoe UI" panose="020B0502040204020203" pitchFamily="34" charset="0"/>
            <a:ea typeface="Segoe UI" panose="020B0502040204020203" pitchFamily="34" charset="0"/>
            <a:cs typeface="Segoe UI" panose="020B0502040204020203" pitchFamily="34" charset="0"/>
          </a:endParaRPr>
        </a:p>
      </dgm:t>
    </dgm:pt>
    <dgm:pt modelId="{5096FEBA-42D5-4B1B-A574-E6F450EC240A}">
      <dgm:prSet phldrT="[Text]" custT="1"/>
      <dgm:spPr/>
      <dgm:t>
        <a:bodyPr/>
        <a:lstStyle/>
        <a:p>
          <a:r>
            <a:rPr lang="en-US" sz="1400" dirty="0" smtClean="0">
              <a:latin typeface="Segoe UI" panose="020B0502040204020203" pitchFamily="34" charset="0"/>
              <a:ea typeface="Segoe UI" panose="020B0502040204020203" pitchFamily="34" charset="0"/>
              <a:cs typeface="Segoe UI" panose="020B0502040204020203" pitchFamily="34" charset="0"/>
            </a:rPr>
            <a:t>Due to high non-response in Regions III and IX, the team decided to spillover at the BMC and PDOS offices in NCR to cover the remaining samples. In addition, the team no longer undertook interviews in BMCs inside shopping malls</a:t>
          </a:r>
          <a:endParaRPr lang="en-PH" sz="1400" dirty="0">
            <a:latin typeface="Segoe UI" panose="020B0502040204020203" pitchFamily="34" charset="0"/>
            <a:ea typeface="Segoe UI" panose="020B0502040204020203" pitchFamily="34" charset="0"/>
            <a:cs typeface="Segoe UI" panose="020B0502040204020203" pitchFamily="34" charset="0"/>
          </a:endParaRPr>
        </a:p>
      </dgm:t>
    </dgm:pt>
    <dgm:pt modelId="{7C933766-CCA8-49F4-A721-18F91E9FA3F3}" type="parTrans" cxnId="{620FCB3F-4950-4924-8521-AE407A0A76E3}">
      <dgm:prSet/>
      <dgm:spPr/>
      <dgm:t>
        <a:bodyPr/>
        <a:lstStyle/>
        <a:p>
          <a:endParaRPr lang="en-PH" sz="2000">
            <a:latin typeface="Segoe UI" panose="020B0502040204020203" pitchFamily="34" charset="0"/>
            <a:ea typeface="Segoe UI" panose="020B0502040204020203" pitchFamily="34" charset="0"/>
            <a:cs typeface="Segoe UI" panose="020B0502040204020203" pitchFamily="34" charset="0"/>
          </a:endParaRPr>
        </a:p>
      </dgm:t>
    </dgm:pt>
    <dgm:pt modelId="{2046D701-85D0-4A02-B2C7-8628043F4247}" type="sibTrans" cxnId="{620FCB3F-4950-4924-8521-AE407A0A76E3}">
      <dgm:prSet/>
      <dgm:spPr/>
      <dgm:t>
        <a:bodyPr/>
        <a:lstStyle/>
        <a:p>
          <a:endParaRPr lang="en-PH" sz="2000">
            <a:latin typeface="Segoe UI" panose="020B0502040204020203" pitchFamily="34" charset="0"/>
            <a:ea typeface="Segoe UI" panose="020B0502040204020203" pitchFamily="34" charset="0"/>
            <a:cs typeface="Segoe UI" panose="020B0502040204020203" pitchFamily="34" charset="0"/>
          </a:endParaRPr>
        </a:p>
      </dgm:t>
    </dgm:pt>
    <dgm:pt modelId="{C824A7B1-3ED0-4730-953E-488475EDA500}">
      <dgm:prSet phldrT="[Text]" custT="1"/>
      <dgm:spPr/>
      <dgm:t>
        <a:bodyPr/>
        <a:lstStyle/>
        <a:p>
          <a:r>
            <a:rPr lang="en-US" sz="1400" dirty="0" smtClean="0">
              <a:latin typeface="Segoe UI" panose="020B0502040204020203" pitchFamily="34" charset="0"/>
              <a:ea typeface="Segoe UI" panose="020B0502040204020203" pitchFamily="34" charset="0"/>
              <a:cs typeface="Segoe UI" panose="020B0502040204020203" pitchFamily="34" charset="0"/>
            </a:rPr>
            <a:t>The team has decided to tap the Management Information System Division (MISD) services of the POEA to have access to the BMC database to keep track of OFWs who went to Qatar </a:t>
          </a:r>
          <a:endParaRPr lang="en-PH" sz="1400" dirty="0">
            <a:latin typeface="Segoe UI" panose="020B0502040204020203" pitchFamily="34" charset="0"/>
            <a:ea typeface="Segoe UI" panose="020B0502040204020203" pitchFamily="34" charset="0"/>
            <a:cs typeface="Segoe UI" panose="020B0502040204020203" pitchFamily="34" charset="0"/>
          </a:endParaRPr>
        </a:p>
      </dgm:t>
    </dgm:pt>
    <dgm:pt modelId="{8C3DE121-1A01-4A1E-AC4F-3E2C804B80A2}" type="parTrans" cxnId="{9A954C34-5AAF-4079-B033-DC057AF52C3D}">
      <dgm:prSet/>
      <dgm:spPr/>
      <dgm:t>
        <a:bodyPr/>
        <a:lstStyle/>
        <a:p>
          <a:endParaRPr lang="en-PH">
            <a:latin typeface="Segoe UI" panose="020B0502040204020203" pitchFamily="34" charset="0"/>
            <a:ea typeface="Segoe UI" panose="020B0502040204020203" pitchFamily="34" charset="0"/>
            <a:cs typeface="Segoe UI" panose="020B0502040204020203" pitchFamily="34" charset="0"/>
          </a:endParaRPr>
        </a:p>
      </dgm:t>
    </dgm:pt>
    <dgm:pt modelId="{A331DF7A-E8EF-4261-A312-656BD117644A}" type="sibTrans" cxnId="{9A954C34-5AAF-4079-B033-DC057AF52C3D}">
      <dgm:prSet/>
      <dgm:spPr/>
      <dgm:t>
        <a:bodyPr/>
        <a:lstStyle/>
        <a:p>
          <a:endParaRPr lang="en-PH">
            <a:latin typeface="Segoe UI" panose="020B0502040204020203" pitchFamily="34" charset="0"/>
            <a:ea typeface="Segoe UI" panose="020B0502040204020203" pitchFamily="34" charset="0"/>
            <a:cs typeface="Segoe UI" panose="020B0502040204020203" pitchFamily="34" charset="0"/>
          </a:endParaRPr>
        </a:p>
      </dgm:t>
    </dgm:pt>
    <dgm:pt modelId="{F9BF10EB-4071-40A2-9B32-4A9A4D29C9E9}" type="pres">
      <dgm:prSet presAssocID="{6236D5E4-65C7-4F03-8B6D-E3FADDC57758}" presName="Name0" presStyleCnt="0">
        <dgm:presLayoutVars>
          <dgm:chMax val="7"/>
          <dgm:chPref val="7"/>
          <dgm:dir/>
        </dgm:presLayoutVars>
      </dgm:prSet>
      <dgm:spPr/>
      <dgm:t>
        <a:bodyPr/>
        <a:lstStyle/>
        <a:p>
          <a:endParaRPr lang="en-PH"/>
        </a:p>
      </dgm:t>
    </dgm:pt>
    <dgm:pt modelId="{438CE6B3-6348-43A6-A899-7C15516C0796}" type="pres">
      <dgm:prSet presAssocID="{6236D5E4-65C7-4F03-8B6D-E3FADDC57758}" presName="Name1" presStyleCnt="0"/>
      <dgm:spPr/>
    </dgm:pt>
    <dgm:pt modelId="{5E6F0C34-2C22-40DF-B24E-E98B2398A561}" type="pres">
      <dgm:prSet presAssocID="{6236D5E4-65C7-4F03-8B6D-E3FADDC57758}" presName="cycle" presStyleCnt="0"/>
      <dgm:spPr/>
    </dgm:pt>
    <dgm:pt modelId="{5C68217E-2919-41BF-B288-3F3478B7F073}" type="pres">
      <dgm:prSet presAssocID="{6236D5E4-65C7-4F03-8B6D-E3FADDC57758}" presName="srcNode" presStyleLbl="node1" presStyleIdx="0" presStyleCnt="4"/>
      <dgm:spPr/>
    </dgm:pt>
    <dgm:pt modelId="{F16B1B8F-4837-47E0-B173-9BCCC0D00418}" type="pres">
      <dgm:prSet presAssocID="{6236D5E4-65C7-4F03-8B6D-E3FADDC57758}" presName="conn" presStyleLbl="parChTrans1D2" presStyleIdx="0" presStyleCnt="1"/>
      <dgm:spPr/>
      <dgm:t>
        <a:bodyPr/>
        <a:lstStyle/>
        <a:p>
          <a:endParaRPr lang="en-PH"/>
        </a:p>
      </dgm:t>
    </dgm:pt>
    <dgm:pt modelId="{2F017EFE-56FA-475E-B5BD-828A12405DAF}" type="pres">
      <dgm:prSet presAssocID="{6236D5E4-65C7-4F03-8B6D-E3FADDC57758}" presName="extraNode" presStyleLbl="node1" presStyleIdx="0" presStyleCnt="4"/>
      <dgm:spPr/>
    </dgm:pt>
    <dgm:pt modelId="{1206A62B-3D11-434E-A51F-E029C7769E9B}" type="pres">
      <dgm:prSet presAssocID="{6236D5E4-65C7-4F03-8B6D-E3FADDC57758}" presName="dstNode" presStyleLbl="node1" presStyleIdx="0" presStyleCnt="4"/>
      <dgm:spPr/>
    </dgm:pt>
    <dgm:pt modelId="{4514BD5C-9A58-4AA3-9641-2811E96080CB}" type="pres">
      <dgm:prSet presAssocID="{45B1D4A7-3FF6-4E40-A732-D203C58DEA1A}" presName="text_1" presStyleLbl="node1" presStyleIdx="0" presStyleCnt="4">
        <dgm:presLayoutVars>
          <dgm:bulletEnabled val="1"/>
        </dgm:presLayoutVars>
      </dgm:prSet>
      <dgm:spPr/>
      <dgm:t>
        <a:bodyPr/>
        <a:lstStyle/>
        <a:p>
          <a:endParaRPr lang="en-PH"/>
        </a:p>
      </dgm:t>
    </dgm:pt>
    <dgm:pt modelId="{A5A71411-7E22-434E-98D5-6AC4226A0F85}" type="pres">
      <dgm:prSet presAssocID="{45B1D4A7-3FF6-4E40-A732-D203C58DEA1A}" presName="accent_1" presStyleCnt="0"/>
      <dgm:spPr/>
    </dgm:pt>
    <dgm:pt modelId="{DFB7EDA6-024C-48D1-8AEC-68DC6E1B75FA}" type="pres">
      <dgm:prSet presAssocID="{45B1D4A7-3FF6-4E40-A732-D203C58DEA1A}" presName="accentRepeatNode" presStyleLbl="solidFgAcc1" presStyleIdx="0" presStyleCnt="4"/>
      <dgm:spPr/>
    </dgm:pt>
    <dgm:pt modelId="{8DFEB0C2-9CFA-425E-9F94-B1B7940711ED}" type="pres">
      <dgm:prSet presAssocID="{169C69B2-9451-4A91-B6A2-29BED0C17BE6}" presName="text_2" presStyleLbl="node1" presStyleIdx="1" presStyleCnt="4">
        <dgm:presLayoutVars>
          <dgm:bulletEnabled val="1"/>
        </dgm:presLayoutVars>
      </dgm:prSet>
      <dgm:spPr/>
      <dgm:t>
        <a:bodyPr/>
        <a:lstStyle/>
        <a:p>
          <a:endParaRPr lang="en-PH"/>
        </a:p>
      </dgm:t>
    </dgm:pt>
    <dgm:pt modelId="{DFC92590-2A8F-4DF0-9CE4-DE211FA3730C}" type="pres">
      <dgm:prSet presAssocID="{169C69B2-9451-4A91-B6A2-29BED0C17BE6}" presName="accent_2" presStyleCnt="0"/>
      <dgm:spPr/>
    </dgm:pt>
    <dgm:pt modelId="{BB98512B-2888-4212-A317-BFE70E4B3DCD}" type="pres">
      <dgm:prSet presAssocID="{169C69B2-9451-4A91-B6A2-29BED0C17BE6}" presName="accentRepeatNode" presStyleLbl="solidFgAcc1" presStyleIdx="1" presStyleCnt="4"/>
      <dgm:spPr/>
    </dgm:pt>
    <dgm:pt modelId="{0966EDDE-FE4D-40DB-8B25-1BD1AE7115A9}" type="pres">
      <dgm:prSet presAssocID="{5096FEBA-42D5-4B1B-A574-E6F450EC240A}" presName="text_3" presStyleLbl="node1" presStyleIdx="2" presStyleCnt="4">
        <dgm:presLayoutVars>
          <dgm:bulletEnabled val="1"/>
        </dgm:presLayoutVars>
      </dgm:prSet>
      <dgm:spPr/>
      <dgm:t>
        <a:bodyPr/>
        <a:lstStyle/>
        <a:p>
          <a:endParaRPr lang="en-PH"/>
        </a:p>
      </dgm:t>
    </dgm:pt>
    <dgm:pt modelId="{89400D47-4BDD-4967-BD94-985D62E0B2A7}" type="pres">
      <dgm:prSet presAssocID="{5096FEBA-42D5-4B1B-A574-E6F450EC240A}" presName="accent_3" presStyleCnt="0"/>
      <dgm:spPr/>
    </dgm:pt>
    <dgm:pt modelId="{F22128FA-6A5E-4B03-91A4-919EC30B0D42}" type="pres">
      <dgm:prSet presAssocID="{5096FEBA-42D5-4B1B-A574-E6F450EC240A}" presName="accentRepeatNode" presStyleLbl="solidFgAcc1" presStyleIdx="2" presStyleCnt="4"/>
      <dgm:spPr/>
    </dgm:pt>
    <dgm:pt modelId="{F5FC98F3-EB94-45B3-A6AA-0BF9DCFA87D2}" type="pres">
      <dgm:prSet presAssocID="{C824A7B1-3ED0-4730-953E-488475EDA500}" presName="text_4" presStyleLbl="node1" presStyleIdx="3" presStyleCnt="4">
        <dgm:presLayoutVars>
          <dgm:bulletEnabled val="1"/>
        </dgm:presLayoutVars>
      </dgm:prSet>
      <dgm:spPr/>
      <dgm:t>
        <a:bodyPr/>
        <a:lstStyle/>
        <a:p>
          <a:endParaRPr lang="en-PH"/>
        </a:p>
      </dgm:t>
    </dgm:pt>
    <dgm:pt modelId="{9F57CF3B-3486-4A3C-874D-D549F328A239}" type="pres">
      <dgm:prSet presAssocID="{C824A7B1-3ED0-4730-953E-488475EDA500}" presName="accent_4" presStyleCnt="0"/>
      <dgm:spPr/>
    </dgm:pt>
    <dgm:pt modelId="{94431CE0-ED7E-4782-A2F6-70B1CB63F310}" type="pres">
      <dgm:prSet presAssocID="{C824A7B1-3ED0-4730-953E-488475EDA500}" presName="accentRepeatNode" presStyleLbl="solidFgAcc1" presStyleIdx="3" presStyleCnt="4"/>
      <dgm:spPr/>
    </dgm:pt>
  </dgm:ptLst>
  <dgm:cxnLst>
    <dgm:cxn modelId="{620FCB3F-4950-4924-8521-AE407A0A76E3}" srcId="{6236D5E4-65C7-4F03-8B6D-E3FADDC57758}" destId="{5096FEBA-42D5-4B1B-A574-E6F450EC240A}" srcOrd="2" destOrd="0" parTransId="{7C933766-CCA8-49F4-A721-18F91E9FA3F3}" sibTransId="{2046D701-85D0-4A02-B2C7-8628043F4247}"/>
    <dgm:cxn modelId="{BABC09CC-976D-4754-B27D-713A90AB623B}" type="presOf" srcId="{169C69B2-9451-4A91-B6A2-29BED0C17BE6}" destId="{8DFEB0C2-9CFA-425E-9F94-B1B7940711ED}" srcOrd="0" destOrd="0" presId="urn:microsoft.com/office/officeart/2008/layout/VerticalCurvedList"/>
    <dgm:cxn modelId="{56739515-3A72-4094-8B1C-E09A24C0134D}" type="presOf" srcId="{C824A7B1-3ED0-4730-953E-488475EDA500}" destId="{F5FC98F3-EB94-45B3-A6AA-0BF9DCFA87D2}" srcOrd="0" destOrd="0" presId="urn:microsoft.com/office/officeart/2008/layout/VerticalCurvedList"/>
    <dgm:cxn modelId="{50B6532F-3237-450D-B880-F8BD2EB39B8E}" type="presOf" srcId="{19956AE3-AC3C-4C68-8F4F-43A6D65EDAA7}" destId="{F16B1B8F-4837-47E0-B173-9BCCC0D00418}" srcOrd="0" destOrd="0" presId="urn:microsoft.com/office/officeart/2008/layout/VerticalCurvedList"/>
    <dgm:cxn modelId="{701F2D12-6E82-4A61-A25C-51141A32A278}" type="presOf" srcId="{5096FEBA-42D5-4B1B-A574-E6F450EC240A}" destId="{0966EDDE-FE4D-40DB-8B25-1BD1AE7115A9}" srcOrd="0" destOrd="0" presId="urn:microsoft.com/office/officeart/2008/layout/VerticalCurvedList"/>
    <dgm:cxn modelId="{C335E192-C6C0-445D-9BED-F7897065313B}" type="presOf" srcId="{45B1D4A7-3FF6-4E40-A732-D203C58DEA1A}" destId="{4514BD5C-9A58-4AA3-9641-2811E96080CB}" srcOrd="0" destOrd="0" presId="urn:microsoft.com/office/officeart/2008/layout/VerticalCurvedList"/>
    <dgm:cxn modelId="{05811D25-8DFA-4526-B9C5-29B8F6C2C8A9}" srcId="{6236D5E4-65C7-4F03-8B6D-E3FADDC57758}" destId="{169C69B2-9451-4A91-B6A2-29BED0C17BE6}" srcOrd="1" destOrd="0" parTransId="{033FFA7C-9529-429C-AD04-8F36BDD12653}" sibTransId="{5CC8B17D-CB4E-4922-BBA7-E4C92E1AA238}"/>
    <dgm:cxn modelId="{E809E7FC-AB27-4BDA-8E98-0FFE6C36F395}" type="presOf" srcId="{6236D5E4-65C7-4F03-8B6D-E3FADDC57758}" destId="{F9BF10EB-4071-40A2-9B32-4A9A4D29C9E9}" srcOrd="0" destOrd="0" presId="urn:microsoft.com/office/officeart/2008/layout/VerticalCurvedList"/>
    <dgm:cxn modelId="{9A954C34-5AAF-4079-B033-DC057AF52C3D}" srcId="{6236D5E4-65C7-4F03-8B6D-E3FADDC57758}" destId="{C824A7B1-3ED0-4730-953E-488475EDA500}" srcOrd="3" destOrd="0" parTransId="{8C3DE121-1A01-4A1E-AC4F-3E2C804B80A2}" sibTransId="{A331DF7A-E8EF-4261-A312-656BD117644A}"/>
    <dgm:cxn modelId="{89A6DA07-8AC3-4B35-9B92-1970E4699F46}" srcId="{6236D5E4-65C7-4F03-8B6D-E3FADDC57758}" destId="{45B1D4A7-3FF6-4E40-A732-D203C58DEA1A}" srcOrd="0" destOrd="0" parTransId="{981F195A-DEBD-40EF-ACEA-98044C628697}" sibTransId="{19956AE3-AC3C-4C68-8F4F-43A6D65EDAA7}"/>
    <dgm:cxn modelId="{7E882138-8301-4F78-BB04-C26C39979EFE}" type="presParOf" srcId="{F9BF10EB-4071-40A2-9B32-4A9A4D29C9E9}" destId="{438CE6B3-6348-43A6-A899-7C15516C0796}" srcOrd="0" destOrd="0" presId="urn:microsoft.com/office/officeart/2008/layout/VerticalCurvedList"/>
    <dgm:cxn modelId="{1CF415F4-A03A-4536-A73F-38D38D6EE767}" type="presParOf" srcId="{438CE6B3-6348-43A6-A899-7C15516C0796}" destId="{5E6F0C34-2C22-40DF-B24E-E98B2398A561}" srcOrd="0" destOrd="0" presId="urn:microsoft.com/office/officeart/2008/layout/VerticalCurvedList"/>
    <dgm:cxn modelId="{C82176C0-E37D-4E1B-9AF5-4F481508AC9A}" type="presParOf" srcId="{5E6F0C34-2C22-40DF-B24E-E98B2398A561}" destId="{5C68217E-2919-41BF-B288-3F3478B7F073}" srcOrd="0" destOrd="0" presId="urn:microsoft.com/office/officeart/2008/layout/VerticalCurvedList"/>
    <dgm:cxn modelId="{54045600-C31D-41F4-A1F2-2EB8C41A06AC}" type="presParOf" srcId="{5E6F0C34-2C22-40DF-B24E-E98B2398A561}" destId="{F16B1B8F-4837-47E0-B173-9BCCC0D00418}" srcOrd="1" destOrd="0" presId="urn:microsoft.com/office/officeart/2008/layout/VerticalCurvedList"/>
    <dgm:cxn modelId="{C83E54D6-DFF9-45E1-BF9A-3FD794619441}" type="presParOf" srcId="{5E6F0C34-2C22-40DF-B24E-E98B2398A561}" destId="{2F017EFE-56FA-475E-B5BD-828A12405DAF}" srcOrd="2" destOrd="0" presId="urn:microsoft.com/office/officeart/2008/layout/VerticalCurvedList"/>
    <dgm:cxn modelId="{A89B7FF8-3171-465C-8E01-B22108444853}" type="presParOf" srcId="{5E6F0C34-2C22-40DF-B24E-E98B2398A561}" destId="{1206A62B-3D11-434E-A51F-E029C7769E9B}" srcOrd="3" destOrd="0" presId="urn:microsoft.com/office/officeart/2008/layout/VerticalCurvedList"/>
    <dgm:cxn modelId="{717279E1-5634-45F6-91A0-97C00D708E1A}" type="presParOf" srcId="{438CE6B3-6348-43A6-A899-7C15516C0796}" destId="{4514BD5C-9A58-4AA3-9641-2811E96080CB}" srcOrd="1" destOrd="0" presId="urn:microsoft.com/office/officeart/2008/layout/VerticalCurvedList"/>
    <dgm:cxn modelId="{FA617574-BBC4-4AB9-A925-3FD3F81994E6}" type="presParOf" srcId="{438CE6B3-6348-43A6-A899-7C15516C0796}" destId="{A5A71411-7E22-434E-98D5-6AC4226A0F85}" srcOrd="2" destOrd="0" presId="urn:microsoft.com/office/officeart/2008/layout/VerticalCurvedList"/>
    <dgm:cxn modelId="{841D15AF-0565-45CC-A22D-18BD0B32925A}" type="presParOf" srcId="{A5A71411-7E22-434E-98D5-6AC4226A0F85}" destId="{DFB7EDA6-024C-48D1-8AEC-68DC6E1B75FA}" srcOrd="0" destOrd="0" presId="urn:microsoft.com/office/officeart/2008/layout/VerticalCurvedList"/>
    <dgm:cxn modelId="{6DA03F92-3826-4588-9A0D-CD8D96655074}" type="presParOf" srcId="{438CE6B3-6348-43A6-A899-7C15516C0796}" destId="{8DFEB0C2-9CFA-425E-9F94-B1B7940711ED}" srcOrd="3" destOrd="0" presId="urn:microsoft.com/office/officeart/2008/layout/VerticalCurvedList"/>
    <dgm:cxn modelId="{1136FA86-74EC-4389-AFF3-90E7C07A5D4E}" type="presParOf" srcId="{438CE6B3-6348-43A6-A899-7C15516C0796}" destId="{DFC92590-2A8F-4DF0-9CE4-DE211FA3730C}" srcOrd="4" destOrd="0" presId="urn:microsoft.com/office/officeart/2008/layout/VerticalCurvedList"/>
    <dgm:cxn modelId="{BD53827B-23A7-434B-8418-5692CF0F4836}" type="presParOf" srcId="{DFC92590-2A8F-4DF0-9CE4-DE211FA3730C}" destId="{BB98512B-2888-4212-A317-BFE70E4B3DCD}" srcOrd="0" destOrd="0" presId="urn:microsoft.com/office/officeart/2008/layout/VerticalCurvedList"/>
    <dgm:cxn modelId="{9EB5D3FC-EBA8-475F-8FD0-7564CE512D59}" type="presParOf" srcId="{438CE6B3-6348-43A6-A899-7C15516C0796}" destId="{0966EDDE-FE4D-40DB-8B25-1BD1AE7115A9}" srcOrd="5" destOrd="0" presId="urn:microsoft.com/office/officeart/2008/layout/VerticalCurvedList"/>
    <dgm:cxn modelId="{54C09C6D-B1FD-49BE-944D-1CB4CC84F226}" type="presParOf" srcId="{438CE6B3-6348-43A6-A899-7C15516C0796}" destId="{89400D47-4BDD-4967-BD94-985D62E0B2A7}" srcOrd="6" destOrd="0" presId="urn:microsoft.com/office/officeart/2008/layout/VerticalCurvedList"/>
    <dgm:cxn modelId="{9475B8AF-736A-4373-9996-6711EB21A95E}" type="presParOf" srcId="{89400D47-4BDD-4967-BD94-985D62E0B2A7}" destId="{F22128FA-6A5E-4B03-91A4-919EC30B0D42}" srcOrd="0" destOrd="0" presId="urn:microsoft.com/office/officeart/2008/layout/VerticalCurvedList"/>
    <dgm:cxn modelId="{CA6818E9-96C1-453F-AE11-059876A2A61E}" type="presParOf" srcId="{438CE6B3-6348-43A6-A899-7C15516C0796}" destId="{F5FC98F3-EB94-45B3-A6AA-0BF9DCFA87D2}" srcOrd="7" destOrd="0" presId="urn:microsoft.com/office/officeart/2008/layout/VerticalCurvedList"/>
    <dgm:cxn modelId="{A36D6142-435D-4884-8A71-28F80B534FB0}" type="presParOf" srcId="{438CE6B3-6348-43A6-A899-7C15516C0796}" destId="{9F57CF3B-3486-4A3C-874D-D549F328A239}" srcOrd="8" destOrd="0" presId="urn:microsoft.com/office/officeart/2008/layout/VerticalCurvedList"/>
    <dgm:cxn modelId="{C94C337D-AC95-4DD8-8889-7FA348163496}" type="presParOf" srcId="{9F57CF3B-3486-4A3C-874D-D549F328A239}" destId="{94431CE0-ED7E-4782-A2F6-70B1CB63F310}"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48703-268A-4F26-AA0B-0BB60F1E85BA}">
      <dsp:nvSpPr>
        <dsp:cNvPr id="0" name=""/>
        <dsp:cNvSpPr/>
      </dsp:nvSpPr>
      <dsp:spPr>
        <a:xfrm rot="21300000">
          <a:off x="18706" y="1685100"/>
          <a:ext cx="6058586" cy="693799"/>
        </a:xfrm>
        <a:prstGeom prst="mathMinus">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C5D6FD-07D5-4F52-ABD7-288C4E6DCBC8}">
      <dsp:nvSpPr>
        <dsp:cNvPr id="0" name=""/>
        <dsp:cNvSpPr/>
      </dsp:nvSpPr>
      <dsp:spPr>
        <a:xfrm>
          <a:off x="731520" y="203200"/>
          <a:ext cx="1828800" cy="1625600"/>
        </a:xfrm>
        <a:prstGeom prst="downArrow">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8CFF1E-595D-412B-B43E-0780EFA8F3F9}">
      <dsp:nvSpPr>
        <dsp:cNvPr id="0" name=""/>
        <dsp:cNvSpPr/>
      </dsp:nvSpPr>
      <dsp:spPr>
        <a:xfrm>
          <a:off x="3230880" y="0"/>
          <a:ext cx="1950720"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altLang="en-US" sz="2500" b="1" kern="1200" dirty="0" err="1" smtClean="0">
              <a:solidFill>
                <a:schemeClr val="tx2"/>
              </a:solidFill>
              <a:latin typeface="Segoe UI" panose="020B0502040204020203" pitchFamily="34" charset="0"/>
              <a:ea typeface="Segoe UI" panose="020B0502040204020203" pitchFamily="34" charset="0"/>
              <a:cs typeface="Segoe UI" panose="020B0502040204020203" pitchFamily="34" charset="0"/>
            </a:rPr>
            <a:t>Seabased</a:t>
          </a:r>
          <a:endParaRPr lang="en-US" altLang="en-US" sz="2500" b="1" kern="1200" dirty="0" smtClean="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lvl="0" algn="ctr" defTabSz="1111250">
            <a:lnSpc>
              <a:spcPct val="90000"/>
            </a:lnSpc>
            <a:spcBef>
              <a:spcPct val="0"/>
            </a:spcBef>
            <a:spcAft>
              <a:spcPct val="35000"/>
            </a:spcAft>
          </a:pPr>
          <a:r>
            <a:rPr lang="en-US" altLang="en-US" sz="2500" kern="1200" dirty="0" smtClean="0">
              <a:latin typeface="Segoe UI" panose="020B0502040204020203" pitchFamily="34" charset="0"/>
              <a:ea typeface="Segoe UI" panose="020B0502040204020203" pitchFamily="34" charset="0"/>
              <a:cs typeface="Segoe UI" panose="020B0502040204020203" pitchFamily="34" charset="0"/>
            </a:rPr>
            <a:t>more than </a:t>
          </a:r>
          <a:r>
            <a:rPr lang="en-US" altLang="en-US" sz="2500" b="1" kern="1200" dirty="0" smtClean="0">
              <a:latin typeface="Segoe UI" panose="020B0502040204020203" pitchFamily="34" charset="0"/>
              <a:ea typeface="Segoe UI" panose="020B0502040204020203" pitchFamily="34" charset="0"/>
              <a:cs typeface="Segoe UI" panose="020B0502040204020203" pitchFamily="34" charset="0"/>
            </a:rPr>
            <a:t>363 k </a:t>
          </a:r>
          <a:endParaRPr lang="en-PH" sz="2500" kern="1200" dirty="0"/>
        </a:p>
      </dsp:txBody>
      <dsp:txXfrm>
        <a:off x="3230880" y="0"/>
        <a:ext cx="1950720" cy="1706880"/>
      </dsp:txXfrm>
    </dsp:sp>
    <dsp:sp modelId="{021585A0-A318-4533-9C30-AE2C22213674}">
      <dsp:nvSpPr>
        <dsp:cNvPr id="0" name=""/>
        <dsp:cNvSpPr/>
      </dsp:nvSpPr>
      <dsp:spPr>
        <a:xfrm>
          <a:off x="3535680" y="2235200"/>
          <a:ext cx="1828800" cy="1625600"/>
        </a:xfrm>
        <a:prstGeom prst="upArrow">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0D5E53-DFB6-40C6-A12D-F70539A57016}">
      <dsp:nvSpPr>
        <dsp:cNvPr id="0" name=""/>
        <dsp:cNvSpPr/>
      </dsp:nvSpPr>
      <dsp:spPr>
        <a:xfrm>
          <a:off x="914400" y="2357120"/>
          <a:ext cx="1950720"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altLang="en-US" sz="2500" b="1" kern="1200" dirty="0" err="1" smtClean="0">
              <a:solidFill>
                <a:schemeClr val="tx2"/>
              </a:solidFill>
              <a:latin typeface="Segoe UI" panose="020B0502040204020203" pitchFamily="34" charset="0"/>
              <a:ea typeface="Segoe UI" panose="020B0502040204020203" pitchFamily="34" charset="0"/>
              <a:cs typeface="Segoe UI" panose="020B0502040204020203" pitchFamily="34" charset="0"/>
            </a:rPr>
            <a:t>Landbased</a:t>
          </a:r>
          <a:r>
            <a:rPr lang="en-US" altLang="en-US" sz="2500" b="1" kern="12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 </a:t>
          </a:r>
          <a:r>
            <a:rPr lang="en-US" altLang="en-US" sz="2500" kern="1200" dirty="0" smtClean="0">
              <a:latin typeface="Segoe UI" panose="020B0502040204020203" pitchFamily="34" charset="0"/>
              <a:ea typeface="Segoe UI" panose="020B0502040204020203" pitchFamily="34" charset="0"/>
              <a:cs typeface="Segoe UI" panose="020B0502040204020203" pitchFamily="34" charset="0"/>
            </a:rPr>
            <a:t>almost </a:t>
          </a:r>
          <a:r>
            <a:rPr lang="en-US" altLang="en-US" sz="2500" b="1" kern="1200" dirty="0" smtClean="0">
              <a:latin typeface="Segoe UI" panose="020B0502040204020203" pitchFamily="34" charset="0"/>
              <a:ea typeface="Segoe UI" panose="020B0502040204020203" pitchFamily="34" charset="0"/>
              <a:cs typeface="Segoe UI" panose="020B0502040204020203" pitchFamily="34" charset="0"/>
            </a:rPr>
            <a:t>1.40 m </a:t>
          </a:r>
          <a:endParaRPr lang="en-PH" sz="2500" kern="1200" dirty="0"/>
        </a:p>
      </dsp:txBody>
      <dsp:txXfrm>
        <a:off x="914400" y="2357120"/>
        <a:ext cx="1950720" cy="17068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B1B8F-4837-47E0-B173-9BCCC0D00418}">
      <dsp:nvSpPr>
        <dsp:cNvPr id="0" name=""/>
        <dsp:cNvSpPr/>
      </dsp:nvSpPr>
      <dsp:spPr>
        <a:xfrm>
          <a:off x="-5116992" y="-783865"/>
          <a:ext cx="6093694" cy="6093694"/>
        </a:xfrm>
        <a:prstGeom prst="blockArc">
          <a:avLst>
            <a:gd name="adj1" fmla="val 18900000"/>
            <a:gd name="adj2" fmla="val 2700000"/>
            <a:gd name="adj3" fmla="val 354"/>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86EA8A-750C-494C-9313-A4BA22C3E52F}">
      <dsp:nvSpPr>
        <dsp:cNvPr id="0" name=""/>
        <dsp:cNvSpPr/>
      </dsp:nvSpPr>
      <dsp:spPr>
        <a:xfrm>
          <a:off x="427226" y="282782"/>
          <a:ext cx="7739890" cy="56592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35560" rIns="35560" bIns="35560" numCol="1" spcCol="1270" anchor="ctr" anchorCtr="0">
          <a:noAutofit/>
        </a:bodyPr>
        <a:lstStyle/>
        <a:p>
          <a:pPr lvl="0" algn="l" defTabSz="622300">
            <a:lnSpc>
              <a:spcPct val="90000"/>
            </a:lnSpc>
            <a:spcBef>
              <a:spcPct val="0"/>
            </a:spcBef>
            <a:spcAft>
              <a:spcPct val="35000"/>
            </a:spcAft>
          </a:pPr>
          <a:r>
            <a:rPr lang="en-US" sz="1400" kern="1200" dirty="0" smtClean="0">
              <a:latin typeface="Segoe UI" panose="020B0502040204020203" pitchFamily="34" charset="0"/>
              <a:ea typeface="Segoe UI" panose="020B0502040204020203" pitchFamily="34" charset="0"/>
              <a:cs typeface="Segoe UI" panose="020B0502040204020203" pitchFamily="34" charset="0"/>
            </a:rPr>
            <a:t>The sample should have included returnees from Saudi Arabia</a:t>
          </a:r>
          <a:endParaRPr lang="en-PH" sz="1400" kern="1200" dirty="0">
            <a:latin typeface="Segoe UI" panose="020B0502040204020203" pitchFamily="34" charset="0"/>
            <a:ea typeface="Segoe UI" panose="020B0502040204020203" pitchFamily="34" charset="0"/>
            <a:cs typeface="Segoe UI" panose="020B0502040204020203" pitchFamily="34" charset="0"/>
          </a:endParaRPr>
        </a:p>
      </dsp:txBody>
      <dsp:txXfrm>
        <a:off x="427226" y="282782"/>
        <a:ext cx="7739890" cy="565926"/>
      </dsp:txXfrm>
    </dsp:sp>
    <dsp:sp modelId="{9C5895A2-691B-4771-8170-8E350937CE13}">
      <dsp:nvSpPr>
        <dsp:cNvPr id="0" name=""/>
        <dsp:cNvSpPr/>
      </dsp:nvSpPr>
      <dsp:spPr>
        <a:xfrm>
          <a:off x="73522" y="212041"/>
          <a:ext cx="707408" cy="707408"/>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C54279-74C9-449F-A95B-B28BF5D35A00}">
      <dsp:nvSpPr>
        <dsp:cNvPr id="0" name=""/>
        <dsp:cNvSpPr/>
      </dsp:nvSpPr>
      <dsp:spPr>
        <a:xfrm>
          <a:off x="832752" y="1131400"/>
          <a:ext cx="7334364" cy="56592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35560" rIns="35560" bIns="35560" numCol="1" spcCol="1270" anchor="ctr" anchorCtr="0">
          <a:noAutofit/>
        </a:bodyPr>
        <a:lstStyle/>
        <a:p>
          <a:pPr lvl="0" algn="l" defTabSz="622300">
            <a:lnSpc>
              <a:spcPct val="90000"/>
            </a:lnSpc>
            <a:spcBef>
              <a:spcPct val="0"/>
            </a:spcBef>
            <a:spcAft>
              <a:spcPct val="35000"/>
            </a:spcAft>
          </a:pPr>
          <a:r>
            <a:rPr lang="en-US" sz="1400" kern="1200" dirty="0" smtClean="0">
              <a:latin typeface="Segoe UI" panose="020B0502040204020203" pitchFamily="34" charset="0"/>
              <a:ea typeface="Segoe UI" panose="020B0502040204020203" pitchFamily="34" charset="0"/>
              <a:cs typeface="Segoe UI" panose="020B0502040204020203" pitchFamily="34" charset="0"/>
            </a:rPr>
            <a:t>Due to sampling limitations, respondents did not include</a:t>
          </a:r>
          <a:r>
            <a:rPr lang="en-US" sz="1400" b="1" kern="1200" dirty="0" smtClean="0">
              <a:latin typeface="Segoe UI" panose="020B0502040204020203" pitchFamily="34" charset="0"/>
              <a:ea typeface="Segoe UI" panose="020B0502040204020203" pitchFamily="34" charset="0"/>
              <a:cs typeface="Segoe UI" panose="020B0502040204020203" pitchFamily="34" charset="0"/>
            </a:rPr>
            <a:t> </a:t>
          </a:r>
          <a:r>
            <a:rPr lang="en-US" sz="1400" b="0" kern="1200" dirty="0" smtClean="0">
              <a:latin typeface="Segoe UI" panose="020B0502040204020203" pitchFamily="34" charset="0"/>
              <a:ea typeface="Segoe UI" panose="020B0502040204020203" pitchFamily="34" charset="0"/>
              <a:cs typeface="Segoe UI" panose="020B0502040204020203" pitchFamily="34" charset="0"/>
            </a:rPr>
            <a:t>permanent</a:t>
          </a:r>
          <a:r>
            <a:rPr lang="en-US" sz="1400" b="1" kern="1200" dirty="0" smtClean="0">
              <a:latin typeface="Segoe UI" panose="020B0502040204020203" pitchFamily="34" charset="0"/>
              <a:ea typeface="Segoe UI" panose="020B0502040204020203" pitchFamily="34" charset="0"/>
              <a:cs typeface="Segoe UI" panose="020B0502040204020203" pitchFamily="34" charset="0"/>
            </a:rPr>
            <a:t> </a:t>
          </a:r>
          <a:r>
            <a:rPr lang="en-US" sz="1400" kern="1200" dirty="0" smtClean="0">
              <a:latin typeface="Segoe UI" panose="020B0502040204020203" pitchFamily="34" charset="0"/>
              <a:ea typeface="Segoe UI" panose="020B0502040204020203" pitchFamily="34" charset="0"/>
              <a:cs typeface="Segoe UI" panose="020B0502040204020203" pitchFamily="34" charset="0"/>
            </a:rPr>
            <a:t>returnees </a:t>
          </a:r>
          <a:endParaRPr lang="en-PH" sz="1400" kern="1200" dirty="0">
            <a:latin typeface="Segoe UI" panose="020B0502040204020203" pitchFamily="34" charset="0"/>
            <a:ea typeface="Segoe UI" panose="020B0502040204020203" pitchFamily="34" charset="0"/>
            <a:cs typeface="Segoe UI" panose="020B0502040204020203" pitchFamily="34" charset="0"/>
          </a:endParaRPr>
        </a:p>
      </dsp:txBody>
      <dsp:txXfrm>
        <a:off x="832752" y="1131400"/>
        <a:ext cx="7334364" cy="565926"/>
      </dsp:txXfrm>
    </dsp:sp>
    <dsp:sp modelId="{AC8ADE7F-764D-4DD3-93C2-40BAAF53A6B6}">
      <dsp:nvSpPr>
        <dsp:cNvPr id="0" name=""/>
        <dsp:cNvSpPr/>
      </dsp:nvSpPr>
      <dsp:spPr>
        <a:xfrm>
          <a:off x="479048" y="1060659"/>
          <a:ext cx="707408" cy="707408"/>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679B92-2F41-43D4-B47D-F796939AB84A}">
      <dsp:nvSpPr>
        <dsp:cNvPr id="0" name=""/>
        <dsp:cNvSpPr/>
      </dsp:nvSpPr>
      <dsp:spPr>
        <a:xfrm>
          <a:off x="957216" y="1980018"/>
          <a:ext cx="7209900" cy="56592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35560" rIns="35560" bIns="35560" numCol="1" spcCol="1270" anchor="ctr" anchorCtr="0">
          <a:noAutofit/>
        </a:bodyPr>
        <a:lstStyle/>
        <a:p>
          <a:pPr lvl="0" algn="l" defTabSz="622300">
            <a:lnSpc>
              <a:spcPct val="90000"/>
            </a:lnSpc>
            <a:spcBef>
              <a:spcPct val="0"/>
            </a:spcBef>
            <a:spcAft>
              <a:spcPct val="35000"/>
            </a:spcAft>
          </a:pPr>
          <a:r>
            <a:rPr lang="en-PH" sz="1400" kern="1200" dirty="0" smtClean="0">
              <a:latin typeface="Segoe UI" panose="020B0502040204020203" pitchFamily="34" charset="0"/>
              <a:ea typeface="Segoe UI" panose="020B0502040204020203" pitchFamily="34" charset="0"/>
              <a:cs typeface="Segoe UI" panose="020B0502040204020203" pitchFamily="34" charset="0"/>
            </a:rPr>
            <a:t>The sample should have included other sectors such as hotel, food and beverage, which also employ low-skilled workers</a:t>
          </a:r>
          <a:endParaRPr lang="en-PH" sz="1400" kern="1200" dirty="0">
            <a:latin typeface="Segoe UI" panose="020B0502040204020203" pitchFamily="34" charset="0"/>
            <a:ea typeface="Segoe UI" panose="020B0502040204020203" pitchFamily="34" charset="0"/>
            <a:cs typeface="Segoe UI" panose="020B0502040204020203" pitchFamily="34" charset="0"/>
          </a:endParaRPr>
        </a:p>
      </dsp:txBody>
      <dsp:txXfrm>
        <a:off x="957216" y="1980018"/>
        <a:ext cx="7209900" cy="565926"/>
      </dsp:txXfrm>
    </dsp:sp>
    <dsp:sp modelId="{F4774057-8B0F-4A3F-BBD3-2D75C4D623FD}">
      <dsp:nvSpPr>
        <dsp:cNvPr id="0" name=""/>
        <dsp:cNvSpPr/>
      </dsp:nvSpPr>
      <dsp:spPr>
        <a:xfrm>
          <a:off x="603512" y="1909277"/>
          <a:ext cx="707408" cy="707408"/>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8131E2-2DF6-4569-A195-9EFA2432098C}">
      <dsp:nvSpPr>
        <dsp:cNvPr id="0" name=""/>
        <dsp:cNvSpPr/>
      </dsp:nvSpPr>
      <dsp:spPr>
        <a:xfrm>
          <a:off x="832752" y="2828636"/>
          <a:ext cx="7334364" cy="56592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35560" rIns="35560" bIns="35560" numCol="1" spcCol="1270" anchor="ctr" anchorCtr="0">
          <a:noAutofit/>
        </a:bodyPr>
        <a:lstStyle/>
        <a:p>
          <a:pPr lvl="0" algn="l" defTabSz="622300">
            <a:lnSpc>
              <a:spcPct val="90000"/>
            </a:lnSpc>
            <a:spcBef>
              <a:spcPct val="0"/>
            </a:spcBef>
            <a:spcAft>
              <a:spcPct val="35000"/>
            </a:spcAft>
          </a:pPr>
          <a:r>
            <a:rPr lang="en-PH" sz="1400" kern="1200" dirty="0" smtClean="0">
              <a:latin typeface="Segoe UI" panose="020B0502040204020203" pitchFamily="34" charset="0"/>
              <a:ea typeface="Segoe UI" panose="020B0502040204020203" pitchFamily="34" charset="0"/>
              <a:cs typeface="Segoe UI" panose="020B0502040204020203" pitchFamily="34" charset="0"/>
            </a:rPr>
            <a:t>The sample of 350 is small considering the variation of deployment of low-skilled workers among origin countries</a:t>
          </a:r>
          <a:endParaRPr lang="en-PH" sz="1400" kern="1200" dirty="0">
            <a:latin typeface="Segoe UI" panose="020B0502040204020203" pitchFamily="34" charset="0"/>
            <a:ea typeface="Segoe UI" panose="020B0502040204020203" pitchFamily="34" charset="0"/>
            <a:cs typeface="Segoe UI" panose="020B0502040204020203" pitchFamily="34" charset="0"/>
          </a:endParaRPr>
        </a:p>
      </dsp:txBody>
      <dsp:txXfrm>
        <a:off x="832752" y="2828636"/>
        <a:ext cx="7334364" cy="565926"/>
      </dsp:txXfrm>
    </dsp:sp>
    <dsp:sp modelId="{3BDC7F52-CC8F-47CA-B32C-66DA38E32D5B}">
      <dsp:nvSpPr>
        <dsp:cNvPr id="0" name=""/>
        <dsp:cNvSpPr/>
      </dsp:nvSpPr>
      <dsp:spPr>
        <a:xfrm>
          <a:off x="479048" y="2757895"/>
          <a:ext cx="707408" cy="707408"/>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AE835C-E4CB-4F82-BADC-BAAB9BF15CDF}">
      <dsp:nvSpPr>
        <dsp:cNvPr id="0" name=""/>
        <dsp:cNvSpPr/>
      </dsp:nvSpPr>
      <dsp:spPr>
        <a:xfrm>
          <a:off x="427226" y="3677254"/>
          <a:ext cx="7739890" cy="56592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35560" rIns="35560" bIns="35560" numCol="1" spcCol="1270" anchor="ctr" anchorCtr="0">
          <a:noAutofit/>
        </a:bodyPr>
        <a:lstStyle/>
        <a:p>
          <a:pPr lvl="0" algn="l" defTabSz="622300">
            <a:lnSpc>
              <a:spcPct val="90000"/>
            </a:lnSpc>
            <a:spcBef>
              <a:spcPct val="0"/>
            </a:spcBef>
            <a:spcAft>
              <a:spcPct val="35000"/>
            </a:spcAft>
          </a:pPr>
          <a:r>
            <a:rPr lang="en-PH" sz="1400" kern="1200" dirty="0" smtClean="0">
              <a:latin typeface="Segoe UI" panose="020B0502040204020203" pitchFamily="34" charset="0"/>
              <a:ea typeface="Segoe UI" panose="020B0502040204020203" pitchFamily="34" charset="0"/>
              <a:cs typeface="Segoe UI" panose="020B0502040204020203" pitchFamily="34" charset="0"/>
            </a:rPr>
            <a:t>The sample specifically targets Qatar returnees and is time-bounded, the intercept could have expanded to placement agencies that deploy workers to Qatar</a:t>
          </a:r>
          <a:endParaRPr lang="en-PH" sz="1400" kern="1200" dirty="0">
            <a:latin typeface="Segoe UI" panose="020B0502040204020203" pitchFamily="34" charset="0"/>
            <a:ea typeface="Segoe UI" panose="020B0502040204020203" pitchFamily="34" charset="0"/>
            <a:cs typeface="Segoe UI" panose="020B0502040204020203" pitchFamily="34" charset="0"/>
          </a:endParaRPr>
        </a:p>
      </dsp:txBody>
      <dsp:txXfrm>
        <a:off x="427226" y="3677254"/>
        <a:ext cx="7739890" cy="565926"/>
      </dsp:txXfrm>
    </dsp:sp>
    <dsp:sp modelId="{AF6E3AF1-5FF2-4343-975D-893E5700F14F}">
      <dsp:nvSpPr>
        <dsp:cNvPr id="0" name=""/>
        <dsp:cNvSpPr/>
      </dsp:nvSpPr>
      <dsp:spPr>
        <a:xfrm>
          <a:off x="73522" y="3606513"/>
          <a:ext cx="707408" cy="707408"/>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B1B8F-4837-47E0-B173-9BCCC0D00418}">
      <dsp:nvSpPr>
        <dsp:cNvPr id="0" name=""/>
        <dsp:cNvSpPr/>
      </dsp:nvSpPr>
      <dsp:spPr>
        <a:xfrm>
          <a:off x="-5116992" y="-783865"/>
          <a:ext cx="6093694" cy="6093694"/>
        </a:xfrm>
        <a:prstGeom prst="blockArc">
          <a:avLst>
            <a:gd name="adj1" fmla="val 18900000"/>
            <a:gd name="adj2" fmla="val 2700000"/>
            <a:gd name="adj3" fmla="val 354"/>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86EA8A-750C-494C-9313-A4BA22C3E52F}">
      <dsp:nvSpPr>
        <dsp:cNvPr id="0" name=""/>
        <dsp:cNvSpPr/>
      </dsp:nvSpPr>
      <dsp:spPr>
        <a:xfrm>
          <a:off x="427226" y="282782"/>
          <a:ext cx="7739890" cy="56592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35560" rIns="35560" bIns="355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400" kern="1200" dirty="0" smtClean="0">
              <a:latin typeface="Segoe UI" panose="020B0502040204020203" pitchFamily="34" charset="0"/>
              <a:ea typeface="Segoe UI" panose="020B0502040204020203" pitchFamily="34" charset="0"/>
              <a:cs typeface="Segoe UI" panose="020B0502040204020203" pitchFamily="34" charset="0"/>
            </a:rPr>
            <a:t>Low turn-out of respondents at the BMC offices since the survey was administered during the off peak season (May-July)</a:t>
          </a:r>
          <a:endParaRPr lang="en-PH" sz="1400" kern="1200" dirty="0">
            <a:latin typeface="Segoe UI" panose="020B0502040204020203" pitchFamily="34" charset="0"/>
            <a:ea typeface="Segoe UI" panose="020B0502040204020203" pitchFamily="34" charset="0"/>
            <a:cs typeface="Segoe UI" panose="020B0502040204020203" pitchFamily="34" charset="0"/>
          </a:endParaRPr>
        </a:p>
      </dsp:txBody>
      <dsp:txXfrm>
        <a:off x="427226" y="282782"/>
        <a:ext cx="7739890" cy="565926"/>
      </dsp:txXfrm>
    </dsp:sp>
    <dsp:sp modelId="{9C5895A2-691B-4771-8170-8E350937CE13}">
      <dsp:nvSpPr>
        <dsp:cNvPr id="0" name=""/>
        <dsp:cNvSpPr/>
      </dsp:nvSpPr>
      <dsp:spPr>
        <a:xfrm>
          <a:off x="73522" y="212041"/>
          <a:ext cx="707408" cy="707408"/>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C54279-74C9-449F-A95B-B28BF5D35A00}">
      <dsp:nvSpPr>
        <dsp:cNvPr id="0" name=""/>
        <dsp:cNvSpPr/>
      </dsp:nvSpPr>
      <dsp:spPr>
        <a:xfrm>
          <a:off x="832752" y="1131400"/>
          <a:ext cx="7334364" cy="56592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35560" rIns="35560" bIns="35560" numCol="1" spcCol="1270" anchor="ctr" anchorCtr="0">
          <a:noAutofit/>
        </a:bodyPr>
        <a:lstStyle/>
        <a:p>
          <a:pPr lvl="0" algn="l" defTabSz="622300">
            <a:lnSpc>
              <a:spcPct val="90000"/>
            </a:lnSpc>
            <a:spcBef>
              <a:spcPct val="0"/>
            </a:spcBef>
            <a:spcAft>
              <a:spcPct val="35000"/>
            </a:spcAft>
          </a:pPr>
          <a:r>
            <a:rPr lang="en-US" sz="1400" kern="1200" dirty="0" smtClean="0">
              <a:latin typeface="Segoe UI" panose="020B0502040204020203" pitchFamily="34" charset="0"/>
              <a:ea typeface="Segoe UI" panose="020B0502040204020203" pitchFamily="34" charset="0"/>
              <a:cs typeface="Segoe UI" panose="020B0502040204020203" pitchFamily="34" charset="0"/>
            </a:rPr>
            <a:t>Each interview averages to 30-45 minutes, depending on the respondent’s recall</a:t>
          </a:r>
          <a:endParaRPr lang="en-PH" sz="1400" kern="1200" dirty="0">
            <a:latin typeface="Segoe UI" panose="020B0502040204020203" pitchFamily="34" charset="0"/>
            <a:ea typeface="Segoe UI" panose="020B0502040204020203" pitchFamily="34" charset="0"/>
            <a:cs typeface="Segoe UI" panose="020B0502040204020203" pitchFamily="34" charset="0"/>
          </a:endParaRPr>
        </a:p>
      </dsp:txBody>
      <dsp:txXfrm>
        <a:off x="832752" y="1131400"/>
        <a:ext cx="7334364" cy="565926"/>
      </dsp:txXfrm>
    </dsp:sp>
    <dsp:sp modelId="{AC8ADE7F-764D-4DD3-93C2-40BAAF53A6B6}">
      <dsp:nvSpPr>
        <dsp:cNvPr id="0" name=""/>
        <dsp:cNvSpPr/>
      </dsp:nvSpPr>
      <dsp:spPr>
        <a:xfrm>
          <a:off x="479048" y="1060659"/>
          <a:ext cx="707408" cy="707408"/>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679B92-2F41-43D4-B47D-F796939AB84A}">
      <dsp:nvSpPr>
        <dsp:cNvPr id="0" name=""/>
        <dsp:cNvSpPr/>
      </dsp:nvSpPr>
      <dsp:spPr>
        <a:xfrm>
          <a:off x="957216" y="1980018"/>
          <a:ext cx="7209900" cy="56592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35560" rIns="35560" bIns="35560" numCol="1" spcCol="1270" anchor="ctr" anchorCtr="0">
          <a:noAutofit/>
        </a:bodyPr>
        <a:lstStyle/>
        <a:p>
          <a:pPr lvl="0" algn="l" defTabSz="622300">
            <a:lnSpc>
              <a:spcPct val="90000"/>
            </a:lnSpc>
            <a:spcBef>
              <a:spcPct val="0"/>
            </a:spcBef>
            <a:spcAft>
              <a:spcPct val="35000"/>
            </a:spcAft>
          </a:pPr>
          <a:r>
            <a:rPr lang="en-PH" sz="1400" kern="1200" dirty="0" smtClean="0">
              <a:latin typeface="Segoe UI" panose="020B0502040204020203" pitchFamily="34" charset="0"/>
              <a:ea typeface="Segoe UI" panose="020B0502040204020203" pitchFamily="34" charset="0"/>
              <a:cs typeface="Segoe UI" panose="020B0502040204020203" pitchFamily="34" charset="0"/>
            </a:rPr>
            <a:t>Majority of the workers only recall the total amount paid to recruiter </a:t>
          </a:r>
          <a:r>
            <a:rPr lang="en-US" sz="1400" kern="1200" dirty="0" smtClean="0">
              <a:latin typeface="Segoe UI" panose="020B0502040204020203" pitchFamily="34" charset="0"/>
              <a:ea typeface="Segoe UI" panose="020B0502040204020203" pitchFamily="34" charset="0"/>
              <a:cs typeface="Segoe UI" panose="020B0502040204020203" pitchFamily="34" charset="0"/>
            </a:rPr>
            <a:t>for obtaining the travel documents and necessary clearances</a:t>
          </a:r>
          <a:endParaRPr lang="en-PH" sz="1400" kern="1200" dirty="0">
            <a:latin typeface="Segoe UI" panose="020B0502040204020203" pitchFamily="34" charset="0"/>
            <a:ea typeface="Segoe UI" panose="020B0502040204020203" pitchFamily="34" charset="0"/>
            <a:cs typeface="Segoe UI" panose="020B0502040204020203" pitchFamily="34" charset="0"/>
          </a:endParaRPr>
        </a:p>
      </dsp:txBody>
      <dsp:txXfrm>
        <a:off x="957216" y="1980018"/>
        <a:ext cx="7209900" cy="565926"/>
      </dsp:txXfrm>
    </dsp:sp>
    <dsp:sp modelId="{F4774057-8B0F-4A3F-BBD3-2D75C4D623FD}">
      <dsp:nvSpPr>
        <dsp:cNvPr id="0" name=""/>
        <dsp:cNvSpPr/>
      </dsp:nvSpPr>
      <dsp:spPr>
        <a:xfrm>
          <a:off x="603512" y="1909277"/>
          <a:ext cx="707408" cy="707408"/>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8131E2-2DF6-4569-A195-9EFA2432098C}">
      <dsp:nvSpPr>
        <dsp:cNvPr id="0" name=""/>
        <dsp:cNvSpPr/>
      </dsp:nvSpPr>
      <dsp:spPr>
        <a:xfrm>
          <a:off x="832752" y="2828636"/>
          <a:ext cx="7334364" cy="56592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35560" rIns="35560" bIns="35560" numCol="1" spcCol="1270" anchor="ctr" anchorCtr="0">
          <a:noAutofit/>
        </a:bodyPr>
        <a:lstStyle/>
        <a:p>
          <a:pPr lvl="0" algn="l" defTabSz="622300">
            <a:lnSpc>
              <a:spcPct val="90000"/>
            </a:lnSpc>
            <a:spcBef>
              <a:spcPct val="0"/>
            </a:spcBef>
            <a:spcAft>
              <a:spcPct val="35000"/>
            </a:spcAft>
          </a:pPr>
          <a:r>
            <a:rPr lang="en-US" sz="1400" kern="1200" dirty="0" smtClean="0">
              <a:latin typeface="Segoe UI" panose="020B0502040204020203" pitchFamily="34" charset="0"/>
              <a:ea typeface="Segoe UI" panose="020B0502040204020203" pitchFamily="34" charset="0"/>
              <a:cs typeface="Segoe UI" panose="020B0502040204020203" pitchFamily="34" charset="0"/>
            </a:rPr>
            <a:t>Domestic workers were more open in providing information</a:t>
          </a:r>
          <a:endParaRPr lang="en-PH" sz="1400" kern="1200" dirty="0">
            <a:latin typeface="Segoe UI" panose="020B0502040204020203" pitchFamily="34" charset="0"/>
            <a:ea typeface="Segoe UI" panose="020B0502040204020203" pitchFamily="34" charset="0"/>
            <a:cs typeface="Segoe UI" panose="020B0502040204020203" pitchFamily="34" charset="0"/>
          </a:endParaRPr>
        </a:p>
      </dsp:txBody>
      <dsp:txXfrm>
        <a:off x="832752" y="2828636"/>
        <a:ext cx="7334364" cy="565926"/>
      </dsp:txXfrm>
    </dsp:sp>
    <dsp:sp modelId="{3BDC7F52-CC8F-47CA-B32C-66DA38E32D5B}">
      <dsp:nvSpPr>
        <dsp:cNvPr id="0" name=""/>
        <dsp:cNvSpPr/>
      </dsp:nvSpPr>
      <dsp:spPr>
        <a:xfrm>
          <a:off x="479048" y="2757895"/>
          <a:ext cx="707408" cy="707408"/>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AE835C-E4CB-4F82-BADC-BAAB9BF15CDF}">
      <dsp:nvSpPr>
        <dsp:cNvPr id="0" name=""/>
        <dsp:cNvSpPr/>
      </dsp:nvSpPr>
      <dsp:spPr>
        <a:xfrm>
          <a:off x="427226" y="3677254"/>
          <a:ext cx="7739890" cy="56592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35560" rIns="35560" bIns="35560" numCol="1" spcCol="1270" anchor="ctr" anchorCtr="0">
          <a:noAutofit/>
        </a:bodyPr>
        <a:lstStyle/>
        <a:p>
          <a:pPr lvl="0" algn="l" defTabSz="622300">
            <a:lnSpc>
              <a:spcPct val="90000"/>
            </a:lnSpc>
            <a:spcBef>
              <a:spcPct val="0"/>
            </a:spcBef>
            <a:spcAft>
              <a:spcPct val="35000"/>
            </a:spcAft>
          </a:pPr>
          <a:r>
            <a:rPr lang="en-US" sz="1400" kern="1200" dirty="0" smtClean="0">
              <a:latin typeface="Segoe UI" panose="020B0502040204020203" pitchFamily="34" charset="0"/>
              <a:ea typeface="Segoe UI" panose="020B0502040204020203" pitchFamily="34" charset="0"/>
              <a:cs typeface="Segoe UI" panose="020B0502040204020203" pitchFamily="34" charset="0"/>
            </a:rPr>
            <a:t>During synchronization, enumerators reported problems: “syncing interruptions” and “cancellation” </a:t>
          </a:r>
          <a:endParaRPr lang="en-PH" sz="1400" kern="1200" dirty="0">
            <a:latin typeface="Segoe UI" panose="020B0502040204020203" pitchFamily="34" charset="0"/>
            <a:ea typeface="Segoe UI" panose="020B0502040204020203" pitchFamily="34" charset="0"/>
            <a:cs typeface="Segoe UI" panose="020B0502040204020203" pitchFamily="34" charset="0"/>
          </a:endParaRPr>
        </a:p>
      </dsp:txBody>
      <dsp:txXfrm>
        <a:off x="427226" y="3677254"/>
        <a:ext cx="7739890" cy="565926"/>
      </dsp:txXfrm>
    </dsp:sp>
    <dsp:sp modelId="{AF6E3AF1-5FF2-4343-975D-893E5700F14F}">
      <dsp:nvSpPr>
        <dsp:cNvPr id="0" name=""/>
        <dsp:cNvSpPr/>
      </dsp:nvSpPr>
      <dsp:spPr>
        <a:xfrm>
          <a:off x="73522" y="3606513"/>
          <a:ext cx="707408" cy="707408"/>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09C75-9033-472E-A888-A9420B5287C1}">
      <dsp:nvSpPr>
        <dsp:cNvPr id="0" name=""/>
        <dsp:cNvSpPr/>
      </dsp:nvSpPr>
      <dsp:spPr>
        <a:xfrm>
          <a:off x="1279" y="0"/>
          <a:ext cx="1991320" cy="4064000"/>
        </a:xfrm>
        <a:prstGeom prst="roundRect">
          <a:avLst>
            <a:gd name="adj" fmla="val 10000"/>
          </a:avLst>
        </a:prstGeom>
        <a:solidFill>
          <a:schemeClr val="accent4">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altLang="en-US" sz="1600" kern="1200" dirty="0" smtClean="0">
              <a:latin typeface="Segoe UI" panose="020B0502040204020203" pitchFamily="34" charset="0"/>
              <a:ea typeface="Segoe UI" panose="020B0502040204020203" pitchFamily="34" charset="0"/>
              <a:cs typeface="Segoe UI" panose="020B0502040204020203" pitchFamily="34" charset="0"/>
            </a:rPr>
            <a:t>Employment opportunities</a:t>
          </a:r>
          <a:endParaRPr lang="en-PH" sz="1600" kern="1200" dirty="0">
            <a:latin typeface="Segoe UI" panose="020B0502040204020203" pitchFamily="34" charset="0"/>
            <a:ea typeface="Segoe UI" panose="020B0502040204020203" pitchFamily="34" charset="0"/>
            <a:cs typeface="Segoe UI" panose="020B0502040204020203" pitchFamily="34" charset="0"/>
          </a:endParaRPr>
        </a:p>
      </dsp:txBody>
      <dsp:txXfrm>
        <a:off x="1279" y="1625600"/>
        <a:ext cx="1991320" cy="1625600"/>
      </dsp:txXfrm>
    </dsp:sp>
    <dsp:sp modelId="{0AFFE9FC-84F5-4E1A-8EC9-59586DC50363}">
      <dsp:nvSpPr>
        <dsp:cNvPr id="0" name=""/>
        <dsp:cNvSpPr/>
      </dsp:nvSpPr>
      <dsp:spPr>
        <a:xfrm>
          <a:off x="320284" y="243840"/>
          <a:ext cx="1353312" cy="135331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86E5A-926B-4E87-A539-252C040DDF19}">
      <dsp:nvSpPr>
        <dsp:cNvPr id="0" name=""/>
        <dsp:cNvSpPr/>
      </dsp:nvSpPr>
      <dsp:spPr>
        <a:xfrm>
          <a:off x="2052339" y="0"/>
          <a:ext cx="1991320" cy="4064000"/>
        </a:xfrm>
        <a:prstGeom prst="roundRect">
          <a:avLst>
            <a:gd name="adj" fmla="val 10000"/>
          </a:avLst>
        </a:prstGeom>
        <a:solidFill>
          <a:schemeClr val="accent4">
            <a:shade val="50000"/>
            <a:hueOff val="-139623"/>
            <a:satOff val="-4225"/>
            <a:lumOff val="277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altLang="en-US" sz="1600" kern="1200" dirty="0" smtClean="0">
              <a:latin typeface="Segoe UI" panose="020B0502040204020203" pitchFamily="34" charset="0"/>
              <a:ea typeface="Segoe UI" panose="020B0502040204020203" pitchFamily="34" charset="0"/>
              <a:cs typeface="Segoe UI" panose="020B0502040204020203" pitchFamily="34" charset="0"/>
            </a:rPr>
            <a:t>Increased family income and improved family welfare</a:t>
          </a:r>
          <a:endParaRPr lang="en-PH" sz="1600" kern="1200" dirty="0">
            <a:latin typeface="Segoe UI" panose="020B0502040204020203" pitchFamily="34" charset="0"/>
            <a:ea typeface="Segoe UI" panose="020B0502040204020203" pitchFamily="34" charset="0"/>
            <a:cs typeface="Segoe UI" panose="020B0502040204020203" pitchFamily="34" charset="0"/>
          </a:endParaRPr>
        </a:p>
      </dsp:txBody>
      <dsp:txXfrm>
        <a:off x="2052339" y="1625600"/>
        <a:ext cx="1991320" cy="1625600"/>
      </dsp:txXfrm>
    </dsp:sp>
    <dsp:sp modelId="{9D2F2080-3650-4098-82A9-9EFF9B5D71FA}">
      <dsp:nvSpPr>
        <dsp:cNvPr id="0" name=""/>
        <dsp:cNvSpPr/>
      </dsp:nvSpPr>
      <dsp:spPr>
        <a:xfrm>
          <a:off x="2371344" y="243840"/>
          <a:ext cx="1353312" cy="135331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9000" r="-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83E4D2-C36B-4890-AEF4-AFC2DFB7B0F1}">
      <dsp:nvSpPr>
        <dsp:cNvPr id="0" name=""/>
        <dsp:cNvSpPr/>
      </dsp:nvSpPr>
      <dsp:spPr>
        <a:xfrm>
          <a:off x="4103399" y="0"/>
          <a:ext cx="1991320" cy="4064000"/>
        </a:xfrm>
        <a:prstGeom prst="roundRect">
          <a:avLst>
            <a:gd name="adj" fmla="val 10000"/>
          </a:avLst>
        </a:prstGeom>
        <a:solidFill>
          <a:schemeClr val="accent4">
            <a:shade val="50000"/>
            <a:hueOff val="-139623"/>
            <a:satOff val="-4225"/>
            <a:lumOff val="277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altLang="en-US" sz="1600" kern="1200" dirty="0" smtClean="0">
              <a:latin typeface="Segoe UI" panose="020B0502040204020203" pitchFamily="34" charset="0"/>
              <a:ea typeface="Segoe UI" panose="020B0502040204020203" pitchFamily="34" charset="0"/>
              <a:cs typeface="Segoe UI" panose="020B0502040204020203" pitchFamily="34" charset="0"/>
            </a:rPr>
            <a:t>Burgeoning challenges</a:t>
          </a:r>
          <a:endParaRPr lang="en-PH" sz="1600" kern="1200" dirty="0">
            <a:latin typeface="Segoe UI" panose="020B0502040204020203" pitchFamily="34" charset="0"/>
            <a:ea typeface="Segoe UI" panose="020B0502040204020203" pitchFamily="34" charset="0"/>
            <a:cs typeface="Segoe UI" panose="020B0502040204020203" pitchFamily="34" charset="0"/>
          </a:endParaRPr>
        </a:p>
      </dsp:txBody>
      <dsp:txXfrm>
        <a:off x="4103399" y="1625600"/>
        <a:ext cx="1991320" cy="1625600"/>
      </dsp:txXfrm>
    </dsp:sp>
    <dsp:sp modelId="{3207026D-9FD3-489F-A31E-5608504A00C7}">
      <dsp:nvSpPr>
        <dsp:cNvPr id="0" name=""/>
        <dsp:cNvSpPr/>
      </dsp:nvSpPr>
      <dsp:spPr>
        <a:xfrm>
          <a:off x="4422403" y="243840"/>
          <a:ext cx="1353312" cy="135331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5000" r="-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1C2204-034F-4B43-93CE-F41AE5645C07}">
      <dsp:nvSpPr>
        <dsp:cNvPr id="0" name=""/>
        <dsp:cNvSpPr/>
      </dsp:nvSpPr>
      <dsp:spPr>
        <a:xfrm>
          <a:off x="243839" y="3251200"/>
          <a:ext cx="5608320" cy="609600"/>
        </a:xfrm>
        <a:prstGeom prst="leftRightArrow">
          <a:avLst/>
        </a:prstGeom>
        <a:solidFill>
          <a:schemeClr val="accent4">
            <a:tint val="55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99304-E1BE-4390-A17E-0D26DAAD7975}">
      <dsp:nvSpPr>
        <dsp:cNvPr id="0" name=""/>
        <dsp:cNvSpPr/>
      </dsp:nvSpPr>
      <dsp:spPr>
        <a:xfrm>
          <a:off x="-5116992" y="-783865"/>
          <a:ext cx="6093694" cy="6093694"/>
        </a:xfrm>
        <a:prstGeom prst="blockArc">
          <a:avLst>
            <a:gd name="adj1" fmla="val 18900000"/>
            <a:gd name="adj2" fmla="val 2700000"/>
            <a:gd name="adj3" fmla="val 354"/>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0A65A3-C13B-4F77-A318-FAE3ADDC9649}">
      <dsp:nvSpPr>
        <dsp:cNvPr id="0" name=""/>
        <dsp:cNvSpPr/>
      </dsp:nvSpPr>
      <dsp:spPr>
        <a:xfrm>
          <a:off x="541036" y="375048"/>
          <a:ext cx="7655707" cy="69627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48260" rIns="48260" bIns="48260" numCol="1" spcCol="1270" anchor="ctr" anchorCtr="0">
          <a:noAutofit/>
        </a:bodyPr>
        <a:lstStyle/>
        <a:p>
          <a:pPr lvl="0" algn="l" defTabSz="844550">
            <a:lnSpc>
              <a:spcPct val="90000"/>
            </a:lnSpc>
            <a:spcBef>
              <a:spcPct val="0"/>
            </a:spcBef>
            <a:spcAft>
              <a:spcPct val="35000"/>
            </a:spcAft>
          </a:pPr>
          <a:r>
            <a:rPr lang="en-US" altLang="en-US" sz="1900" b="1" kern="1200" dirty="0" smtClean="0">
              <a:latin typeface="Segoe UI" panose="020B0502040204020203" pitchFamily="34" charset="0"/>
              <a:ea typeface="Segoe UI" panose="020B0502040204020203" pitchFamily="34" charset="0"/>
              <a:cs typeface="Segoe UI" panose="020B0502040204020203" pitchFamily="34" charset="0"/>
            </a:rPr>
            <a:t>THE PRESIDENT’S SOCIAL CONTRACT WITH THE FILIPINO PEOPLE IN 2010</a:t>
          </a:r>
          <a:endParaRPr lang="en-PH" sz="1900" kern="1200" dirty="0">
            <a:latin typeface="Segoe UI" panose="020B0502040204020203" pitchFamily="34" charset="0"/>
            <a:ea typeface="Segoe UI" panose="020B0502040204020203" pitchFamily="34" charset="0"/>
            <a:cs typeface="Segoe UI" panose="020B0502040204020203" pitchFamily="34" charset="0"/>
          </a:endParaRPr>
        </a:p>
      </dsp:txBody>
      <dsp:txXfrm>
        <a:off x="541036" y="375048"/>
        <a:ext cx="7655707" cy="696274"/>
      </dsp:txXfrm>
    </dsp:sp>
    <dsp:sp modelId="{046CCE72-C72F-4D56-A194-4D8F9C34EE9E}">
      <dsp:nvSpPr>
        <dsp:cNvPr id="0" name=""/>
        <dsp:cNvSpPr/>
      </dsp:nvSpPr>
      <dsp:spPr>
        <a:xfrm>
          <a:off x="76237" y="260921"/>
          <a:ext cx="870342" cy="870342"/>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2499CD-A8E0-436C-8C71-BDA3CB7D91C1}">
      <dsp:nvSpPr>
        <dsp:cNvPr id="0" name=""/>
        <dsp:cNvSpPr/>
      </dsp:nvSpPr>
      <dsp:spPr>
        <a:xfrm>
          <a:off x="910599" y="1392548"/>
          <a:ext cx="7256517" cy="69627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48260" rIns="48260" bIns="48260" numCol="1" spcCol="1270" anchor="ctr" anchorCtr="0">
          <a:noAutofit/>
        </a:bodyPr>
        <a:lstStyle/>
        <a:p>
          <a:pPr lvl="0" algn="l" defTabSz="844550">
            <a:lnSpc>
              <a:spcPct val="90000"/>
            </a:lnSpc>
            <a:spcBef>
              <a:spcPct val="0"/>
            </a:spcBef>
            <a:spcAft>
              <a:spcPct val="35000"/>
            </a:spcAft>
          </a:pPr>
          <a:r>
            <a:rPr lang="en-US" altLang="en-US" sz="1900" b="1" kern="1200" cap="all" baseline="0" dirty="0" smtClean="0">
              <a:latin typeface="Segoe UI" panose="020B0502040204020203" pitchFamily="34" charset="0"/>
              <a:ea typeface="Segoe UI" panose="020B0502040204020203" pitchFamily="34" charset="0"/>
              <a:cs typeface="Segoe UI" panose="020B0502040204020203" pitchFamily="34" charset="0"/>
            </a:rPr>
            <a:t>Republic Act 10022 in 2010 (Amending RA 8042)</a:t>
          </a:r>
          <a:endParaRPr lang="en-PH" sz="1900" kern="1200" cap="all" baseline="0" dirty="0">
            <a:latin typeface="Segoe UI" panose="020B0502040204020203" pitchFamily="34" charset="0"/>
            <a:ea typeface="Segoe UI" panose="020B0502040204020203" pitchFamily="34" charset="0"/>
            <a:cs typeface="Segoe UI" panose="020B0502040204020203" pitchFamily="34" charset="0"/>
          </a:endParaRPr>
        </a:p>
      </dsp:txBody>
      <dsp:txXfrm>
        <a:off x="910599" y="1392548"/>
        <a:ext cx="7256517" cy="696274"/>
      </dsp:txXfrm>
    </dsp:sp>
    <dsp:sp modelId="{EAEECD21-4900-4113-92E7-159C75171AA7}">
      <dsp:nvSpPr>
        <dsp:cNvPr id="0" name=""/>
        <dsp:cNvSpPr/>
      </dsp:nvSpPr>
      <dsp:spPr>
        <a:xfrm>
          <a:off x="475427" y="1305514"/>
          <a:ext cx="870342" cy="870342"/>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5E8BFF-2C0D-4205-A503-A317356CB0F2}">
      <dsp:nvSpPr>
        <dsp:cNvPr id="0" name=""/>
        <dsp:cNvSpPr/>
      </dsp:nvSpPr>
      <dsp:spPr>
        <a:xfrm>
          <a:off x="910599" y="2437140"/>
          <a:ext cx="7256517" cy="69627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48260" rIns="48260" bIns="48260" numCol="1" spcCol="1270" anchor="ctr" anchorCtr="0">
          <a:noAutofit/>
        </a:bodyPr>
        <a:lstStyle/>
        <a:p>
          <a:pPr lvl="0" algn="l" defTabSz="844550">
            <a:lnSpc>
              <a:spcPct val="90000"/>
            </a:lnSpc>
            <a:spcBef>
              <a:spcPct val="0"/>
            </a:spcBef>
            <a:spcAft>
              <a:spcPct val="35000"/>
            </a:spcAft>
          </a:pPr>
          <a:r>
            <a:rPr lang="en-US" sz="1900" b="1" kern="1200" dirty="0" smtClean="0">
              <a:latin typeface="Segoe UI" panose="020B0502040204020203" pitchFamily="34" charset="0"/>
              <a:ea typeface="Segoe UI" panose="020B0502040204020203" pitchFamily="34" charset="0"/>
              <a:cs typeface="Segoe UI" panose="020B0502040204020203" pitchFamily="34" charset="0"/>
            </a:rPr>
            <a:t>THE 22- POINT LABOR AND EMPLOYMENT AGENDA  2010</a:t>
          </a:r>
          <a:endParaRPr lang="en-PH" sz="1900" kern="1200" dirty="0">
            <a:latin typeface="Segoe UI" panose="020B0502040204020203" pitchFamily="34" charset="0"/>
            <a:ea typeface="Segoe UI" panose="020B0502040204020203" pitchFamily="34" charset="0"/>
            <a:cs typeface="Segoe UI" panose="020B0502040204020203" pitchFamily="34" charset="0"/>
          </a:endParaRPr>
        </a:p>
      </dsp:txBody>
      <dsp:txXfrm>
        <a:off x="910599" y="2437140"/>
        <a:ext cx="7256517" cy="696274"/>
      </dsp:txXfrm>
    </dsp:sp>
    <dsp:sp modelId="{4AA349E1-CB09-4E93-932E-C2BAC226149D}">
      <dsp:nvSpPr>
        <dsp:cNvPr id="0" name=""/>
        <dsp:cNvSpPr/>
      </dsp:nvSpPr>
      <dsp:spPr>
        <a:xfrm>
          <a:off x="475427" y="2350106"/>
          <a:ext cx="870342" cy="870342"/>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D565DE-EE21-460E-A87A-9970A052388D}">
      <dsp:nvSpPr>
        <dsp:cNvPr id="0" name=""/>
        <dsp:cNvSpPr/>
      </dsp:nvSpPr>
      <dsp:spPr>
        <a:xfrm>
          <a:off x="511409" y="3481732"/>
          <a:ext cx="7655707" cy="69627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48260" rIns="48260" bIns="48260" numCol="1" spcCol="1270" anchor="ctr" anchorCtr="0">
          <a:noAutofit/>
        </a:bodyPr>
        <a:lstStyle/>
        <a:p>
          <a:pPr lvl="0" algn="l" defTabSz="844550">
            <a:lnSpc>
              <a:spcPct val="90000"/>
            </a:lnSpc>
            <a:spcBef>
              <a:spcPct val="0"/>
            </a:spcBef>
            <a:spcAft>
              <a:spcPct val="35000"/>
            </a:spcAft>
          </a:pPr>
          <a:r>
            <a:rPr lang="en-US" altLang="en-US" sz="1900" b="1" kern="1200" cap="all" baseline="0" dirty="0" smtClean="0">
              <a:latin typeface="Segoe UI" panose="020B0502040204020203" pitchFamily="34" charset="0"/>
              <a:ea typeface="Segoe UI" panose="020B0502040204020203" pitchFamily="34" charset="0"/>
              <a:cs typeface="Segoe UI" panose="020B0502040204020203" pitchFamily="34" charset="0"/>
            </a:rPr>
            <a:t>POEA Rules and Regulations of OE in 2002</a:t>
          </a:r>
          <a:endParaRPr lang="en-PH" sz="1900" kern="1200" cap="all" baseline="0" dirty="0">
            <a:latin typeface="Segoe UI" panose="020B0502040204020203" pitchFamily="34" charset="0"/>
            <a:ea typeface="Segoe UI" panose="020B0502040204020203" pitchFamily="34" charset="0"/>
            <a:cs typeface="Segoe UI" panose="020B0502040204020203" pitchFamily="34" charset="0"/>
          </a:endParaRPr>
        </a:p>
      </dsp:txBody>
      <dsp:txXfrm>
        <a:off x="511409" y="3481732"/>
        <a:ext cx="7655707" cy="696274"/>
      </dsp:txXfrm>
    </dsp:sp>
    <dsp:sp modelId="{5FB6D8FE-0104-4C83-85CE-19721FC3F454}">
      <dsp:nvSpPr>
        <dsp:cNvPr id="0" name=""/>
        <dsp:cNvSpPr/>
      </dsp:nvSpPr>
      <dsp:spPr>
        <a:xfrm>
          <a:off x="76237" y="3394698"/>
          <a:ext cx="870342" cy="870342"/>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060D0-483A-469B-BB48-520615FE4A93}">
      <dsp:nvSpPr>
        <dsp:cNvPr id="0" name=""/>
        <dsp:cNvSpPr/>
      </dsp:nvSpPr>
      <dsp:spPr>
        <a:xfrm rot="21300000">
          <a:off x="25254" y="1802452"/>
          <a:ext cx="8179091" cy="936629"/>
        </a:xfrm>
        <a:prstGeom prst="mathMinus">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AFA7C923-F69F-4755-8318-2B3AE2A69342}">
      <dsp:nvSpPr>
        <dsp:cNvPr id="0" name=""/>
        <dsp:cNvSpPr/>
      </dsp:nvSpPr>
      <dsp:spPr>
        <a:xfrm>
          <a:off x="987552" y="226298"/>
          <a:ext cx="2468880" cy="1810385"/>
        </a:xfrm>
        <a:prstGeom prst="downArrow">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sp>
    <dsp:sp modelId="{97C5AA64-4588-4CA3-B9A7-6B47BB89AFAE}">
      <dsp:nvSpPr>
        <dsp:cNvPr id="0" name=""/>
        <dsp:cNvSpPr/>
      </dsp:nvSpPr>
      <dsp:spPr>
        <a:xfrm>
          <a:off x="4876795" y="0"/>
          <a:ext cx="2633472" cy="1900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Segoe UI" pitchFamily="34" charset="0"/>
              <a:ea typeface="Segoe UI" pitchFamily="34" charset="0"/>
              <a:cs typeface="Segoe UI" pitchFamily="34" charset="0"/>
            </a:rPr>
            <a:t>The method is vulnerable to convenience sampling and high non-response rates, with the potential attendant problem of survey bias</a:t>
          </a:r>
          <a:endParaRPr lang="en-US" sz="1600" kern="1200" dirty="0">
            <a:latin typeface="Segoe UI" pitchFamily="34" charset="0"/>
            <a:ea typeface="Segoe UI" pitchFamily="34" charset="0"/>
            <a:cs typeface="Segoe UI" pitchFamily="34" charset="0"/>
          </a:endParaRPr>
        </a:p>
      </dsp:txBody>
      <dsp:txXfrm>
        <a:off x="4876795" y="0"/>
        <a:ext cx="2633472" cy="1900904"/>
      </dsp:txXfrm>
    </dsp:sp>
    <dsp:sp modelId="{B5D1A310-330C-40A6-B2E9-E6F102C4AD6C}">
      <dsp:nvSpPr>
        <dsp:cNvPr id="0" name=""/>
        <dsp:cNvSpPr/>
      </dsp:nvSpPr>
      <dsp:spPr>
        <a:xfrm>
          <a:off x="4773168" y="2489279"/>
          <a:ext cx="2468880" cy="1810385"/>
        </a:xfrm>
        <a:prstGeom prst="upArrow">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sp>
    <dsp:sp modelId="{B46E1340-7EA7-45BB-9DEA-25A630B2159E}">
      <dsp:nvSpPr>
        <dsp:cNvPr id="0" name=""/>
        <dsp:cNvSpPr/>
      </dsp:nvSpPr>
      <dsp:spPr>
        <a:xfrm>
          <a:off x="1234440" y="2625058"/>
          <a:ext cx="2633472" cy="1900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Segoe UI" pitchFamily="34" charset="0"/>
              <a:ea typeface="Segoe UI" pitchFamily="34" charset="0"/>
              <a:cs typeface="Segoe UI" pitchFamily="34" charset="0"/>
            </a:rPr>
            <a:t>The intercept method is less expensive and allows greater control and flexibility for the interviewer</a:t>
          </a:r>
          <a:endParaRPr lang="en-US" sz="1600" kern="1200" dirty="0">
            <a:latin typeface="Segoe UI" pitchFamily="34" charset="0"/>
            <a:ea typeface="Segoe UI" pitchFamily="34" charset="0"/>
            <a:cs typeface="Segoe UI" pitchFamily="34" charset="0"/>
          </a:endParaRPr>
        </a:p>
      </dsp:txBody>
      <dsp:txXfrm>
        <a:off x="1234440" y="2625058"/>
        <a:ext cx="2633472" cy="19009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5E3E3-24CD-43BB-A3AB-9A8C84052521}">
      <dsp:nvSpPr>
        <dsp:cNvPr id="0" name=""/>
        <dsp:cNvSpPr/>
      </dsp:nvSpPr>
      <dsp:spPr>
        <a:xfrm>
          <a:off x="2363866" y="1551"/>
          <a:ext cx="2696289" cy="1219488"/>
        </a:xfrm>
        <a:prstGeom prst="rect">
          <a:avLst/>
        </a:prstGeom>
        <a:solidFill>
          <a:schemeClr val="accent4">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PH" sz="1600" kern="1200" dirty="0" smtClean="0">
              <a:latin typeface="Segoe UI" panose="020B0502040204020203" pitchFamily="34" charset="0"/>
              <a:ea typeface="Segoe UI" panose="020B0502040204020203" pitchFamily="34" charset="0"/>
              <a:cs typeface="Segoe UI" panose="020B0502040204020203" pitchFamily="34" charset="0"/>
            </a:rPr>
            <a:t>Non-Government Organizations</a:t>
          </a:r>
          <a:endParaRPr lang="en-PH" sz="1600" kern="1200" dirty="0">
            <a:latin typeface="Segoe UI" panose="020B0502040204020203" pitchFamily="34" charset="0"/>
            <a:ea typeface="Segoe UI" panose="020B0502040204020203" pitchFamily="34" charset="0"/>
            <a:cs typeface="Segoe UI" panose="020B0502040204020203" pitchFamily="34" charset="0"/>
          </a:endParaRPr>
        </a:p>
      </dsp:txBody>
      <dsp:txXfrm>
        <a:off x="2363866" y="1551"/>
        <a:ext cx="2696289" cy="1219488"/>
      </dsp:txXfrm>
    </dsp:sp>
    <dsp:sp modelId="{51BD0A3C-9C33-4D55-BDDD-8975E2051506}">
      <dsp:nvSpPr>
        <dsp:cNvPr id="0" name=""/>
        <dsp:cNvSpPr/>
      </dsp:nvSpPr>
      <dsp:spPr>
        <a:xfrm>
          <a:off x="1035843" y="1551"/>
          <a:ext cx="1207293" cy="121948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E3F4DA-A047-431B-B11C-8F454BFC6221}">
      <dsp:nvSpPr>
        <dsp:cNvPr id="0" name=""/>
        <dsp:cNvSpPr/>
      </dsp:nvSpPr>
      <dsp:spPr>
        <a:xfrm>
          <a:off x="1035843" y="1422255"/>
          <a:ext cx="2696289" cy="1219488"/>
        </a:xfrm>
        <a:prstGeom prst="rect">
          <a:avLst/>
        </a:prstGeom>
        <a:solidFill>
          <a:schemeClr val="accent4">
            <a:shade val="50000"/>
            <a:hueOff val="-139623"/>
            <a:satOff val="-4225"/>
            <a:lumOff val="277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PH" sz="1600" kern="1200" dirty="0" smtClean="0">
              <a:latin typeface="Segoe UI" panose="020B0502040204020203" pitchFamily="34" charset="0"/>
              <a:ea typeface="Segoe UI" panose="020B0502040204020203" pitchFamily="34" charset="0"/>
              <a:cs typeface="Segoe UI" panose="020B0502040204020203" pitchFamily="34" charset="0"/>
            </a:rPr>
            <a:t>Recruitment Agencies</a:t>
          </a:r>
          <a:endParaRPr lang="en-PH" sz="1600" kern="1200" dirty="0">
            <a:latin typeface="Segoe UI" panose="020B0502040204020203" pitchFamily="34" charset="0"/>
            <a:ea typeface="Segoe UI" panose="020B0502040204020203" pitchFamily="34" charset="0"/>
            <a:cs typeface="Segoe UI" panose="020B0502040204020203" pitchFamily="34" charset="0"/>
          </a:endParaRPr>
        </a:p>
      </dsp:txBody>
      <dsp:txXfrm>
        <a:off x="1035843" y="1422255"/>
        <a:ext cx="2696289" cy="1219488"/>
      </dsp:txXfrm>
    </dsp:sp>
    <dsp:sp modelId="{9D561339-2A7B-442E-A27E-E5F8985382D4}">
      <dsp:nvSpPr>
        <dsp:cNvPr id="0" name=""/>
        <dsp:cNvSpPr/>
      </dsp:nvSpPr>
      <dsp:spPr>
        <a:xfrm>
          <a:off x="3852862" y="1422255"/>
          <a:ext cx="1207293" cy="121948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203606-293D-430C-BBC6-771DCBD7F200}">
      <dsp:nvSpPr>
        <dsp:cNvPr id="0" name=""/>
        <dsp:cNvSpPr/>
      </dsp:nvSpPr>
      <dsp:spPr>
        <a:xfrm>
          <a:off x="2363866" y="2842959"/>
          <a:ext cx="2696289" cy="1219488"/>
        </a:xfrm>
        <a:prstGeom prst="rect">
          <a:avLst/>
        </a:prstGeom>
        <a:solidFill>
          <a:schemeClr val="accent4">
            <a:shade val="50000"/>
            <a:hueOff val="-139623"/>
            <a:satOff val="-4225"/>
            <a:lumOff val="277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PH" sz="1600" kern="1200" dirty="0" smtClean="0">
              <a:latin typeface="Segoe UI" panose="020B0502040204020203" pitchFamily="34" charset="0"/>
              <a:ea typeface="Segoe UI" panose="020B0502040204020203" pitchFamily="34" charset="0"/>
              <a:cs typeface="Segoe UI" panose="020B0502040204020203" pitchFamily="34" charset="0"/>
            </a:rPr>
            <a:t>Industry Associations</a:t>
          </a:r>
          <a:endParaRPr lang="en-PH" sz="1600" kern="1200" dirty="0">
            <a:latin typeface="Segoe UI" panose="020B0502040204020203" pitchFamily="34" charset="0"/>
            <a:ea typeface="Segoe UI" panose="020B0502040204020203" pitchFamily="34" charset="0"/>
            <a:cs typeface="Segoe UI" panose="020B0502040204020203" pitchFamily="34" charset="0"/>
          </a:endParaRPr>
        </a:p>
      </dsp:txBody>
      <dsp:txXfrm>
        <a:off x="2363866" y="2842959"/>
        <a:ext cx="2696289" cy="1219488"/>
      </dsp:txXfrm>
    </dsp:sp>
    <dsp:sp modelId="{4FE812E0-8B5F-48B5-B26C-B884C4B7C53A}">
      <dsp:nvSpPr>
        <dsp:cNvPr id="0" name=""/>
        <dsp:cNvSpPr/>
      </dsp:nvSpPr>
      <dsp:spPr>
        <a:xfrm>
          <a:off x="1035843" y="2842959"/>
          <a:ext cx="1207293" cy="121948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BE1B0-9683-49AB-AB2D-C36AFF706D82}">
      <dsp:nvSpPr>
        <dsp:cNvPr id="0" name=""/>
        <dsp:cNvSpPr/>
      </dsp:nvSpPr>
      <dsp:spPr>
        <a:xfrm>
          <a:off x="0" y="0"/>
          <a:ext cx="6096000" cy="182880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CD4F3F-77D8-4CD1-9E6B-2F74DACD81E8}">
      <dsp:nvSpPr>
        <dsp:cNvPr id="0" name=""/>
        <dsp:cNvSpPr/>
      </dsp:nvSpPr>
      <dsp:spPr>
        <a:xfrm>
          <a:off x="304799" y="253998"/>
          <a:ext cx="1546860" cy="132080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01330F-25B6-4B2D-AB48-0EA21047D460}">
      <dsp:nvSpPr>
        <dsp:cNvPr id="0" name=""/>
        <dsp:cNvSpPr/>
      </dsp:nvSpPr>
      <dsp:spPr>
        <a:xfrm rot="10800000">
          <a:off x="182879" y="1828799"/>
          <a:ext cx="1790700" cy="2235200"/>
        </a:xfrm>
        <a:prstGeom prst="round2SameRect">
          <a:avLst>
            <a:gd name="adj1" fmla="val 10500"/>
            <a:gd name="adj2" fmla="val 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PH" sz="1600" b="1" kern="1200" dirty="0" smtClean="0">
              <a:solidFill>
                <a:schemeClr val="accent6"/>
              </a:solidFill>
              <a:latin typeface="Segoe UI" panose="020B0502040204020203" pitchFamily="34" charset="0"/>
              <a:ea typeface="Segoe UI" panose="020B0502040204020203" pitchFamily="34" charset="0"/>
              <a:cs typeface="Segoe UI" panose="020B0502040204020203" pitchFamily="34" charset="0"/>
            </a:rPr>
            <a:t>Survey Q’s only pertains to previous employment in Qatar</a:t>
          </a:r>
          <a:endParaRPr lang="en-PH" sz="1600" b="1" kern="1200" dirty="0">
            <a:solidFill>
              <a:schemeClr val="accent6"/>
            </a:solidFill>
            <a:latin typeface="Segoe UI" panose="020B0502040204020203" pitchFamily="34" charset="0"/>
            <a:ea typeface="Segoe UI" panose="020B0502040204020203" pitchFamily="34" charset="0"/>
            <a:cs typeface="Segoe UI" panose="020B0502040204020203" pitchFamily="34" charset="0"/>
          </a:endParaRPr>
        </a:p>
      </dsp:txBody>
      <dsp:txXfrm rot="10800000">
        <a:off x="237949" y="1828799"/>
        <a:ext cx="1680560" cy="2180130"/>
      </dsp:txXfrm>
    </dsp:sp>
    <dsp:sp modelId="{501DFE13-8C3B-4913-893C-79C5F0DEF08B}">
      <dsp:nvSpPr>
        <dsp:cNvPr id="0" name=""/>
        <dsp:cNvSpPr/>
      </dsp:nvSpPr>
      <dsp:spPr>
        <a:xfrm>
          <a:off x="2286003" y="253998"/>
          <a:ext cx="1523993" cy="132080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DF14DB-1C20-4B44-86A7-FBFEC1DE5F9F}">
      <dsp:nvSpPr>
        <dsp:cNvPr id="0" name=""/>
        <dsp:cNvSpPr/>
      </dsp:nvSpPr>
      <dsp:spPr>
        <a:xfrm rot="10800000">
          <a:off x="2152649" y="1828799"/>
          <a:ext cx="1790700" cy="2235200"/>
        </a:xfrm>
        <a:prstGeom prst="round2SameRect">
          <a:avLst>
            <a:gd name="adj1" fmla="val 10500"/>
            <a:gd name="adj2" fmla="val 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PH" sz="1600" b="1" kern="1200" dirty="0" smtClean="0">
              <a:solidFill>
                <a:schemeClr val="accent6"/>
              </a:solidFill>
              <a:latin typeface="Segoe UI" panose="020B0502040204020203" pitchFamily="34" charset="0"/>
              <a:ea typeface="Segoe UI" panose="020B0502040204020203" pitchFamily="34" charset="0"/>
              <a:cs typeface="Segoe UI" panose="020B0502040204020203" pitchFamily="34" charset="0"/>
            </a:rPr>
            <a:t>Exclude experiences leading to their future deployment as rehires  </a:t>
          </a:r>
          <a:endParaRPr lang="en-PH" sz="1600" b="1" kern="1200" dirty="0">
            <a:solidFill>
              <a:schemeClr val="accent6"/>
            </a:solidFill>
            <a:latin typeface="Segoe UI" panose="020B0502040204020203" pitchFamily="34" charset="0"/>
            <a:ea typeface="Segoe UI" panose="020B0502040204020203" pitchFamily="34" charset="0"/>
            <a:cs typeface="Segoe UI" panose="020B0502040204020203" pitchFamily="34" charset="0"/>
          </a:endParaRPr>
        </a:p>
      </dsp:txBody>
      <dsp:txXfrm rot="10800000">
        <a:off x="2207719" y="1828799"/>
        <a:ext cx="1680560" cy="2180130"/>
      </dsp:txXfrm>
    </dsp:sp>
    <dsp:sp modelId="{78751C3A-57A5-40C0-BB1F-8172CD87DFE0}">
      <dsp:nvSpPr>
        <dsp:cNvPr id="0" name=""/>
        <dsp:cNvSpPr/>
      </dsp:nvSpPr>
      <dsp:spPr>
        <a:xfrm>
          <a:off x="4267198" y="177803"/>
          <a:ext cx="1501143" cy="147319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5B16B3-095B-4278-9E0E-E8691BC9BCBB}">
      <dsp:nvSpPr>
        <dsp:cNvPr id="0" name=""/>
        <dsp:cNvSpPr/>
      </dsp:nvSpPr>
      <dsp:spPr>
        <a:xfrm rot="10800000">
          <a:off x="4122419" y="1828799"/>
          <a:ext cx="1790700" cy="2235200"/>
        </a:xfrm>
        <a:prstGeom prst="round2SameRect">
          <a:avLst>
            <a:gd name="adj1" fmla="val 10500"/>
            <a:gd name="adj2" fmla="val 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PH" sz="1600" b="1" kern="1200" dirty="0" smtClean="0">
              <a:solidFill>
                <a:schemeClr val="accent6"/>
              </a:solidFill>
              <a:latin typeface="Segoe UI" panose="020B0502040204020203" pitchFamily="34" charset="0"/>
              <a:ea typeface="Segoe UI" panose="020B0502040204020203" pitchFamily="34" charset="0"/>
              <a:cs typeface="Segoe UI" panose="020B0502040204020203" pitchFamily="34" charset="0"/>
            </a:rPr>
            <a:t>Reduce data contamination assuming that migration cost of rehires may be lower</a:t>
          </a:r>
          <a:endParaRPr lang="en-PH" sz="1600" b="1" kern="1200" dirty="0">
            <a:solidFill>
              <a:schemeClr val="accent6"/>
            </a:solidFill>
            <a:latin typeface="Segoe UI" panose="020B0502040204020203" pitchFamily="34" charset="0"/>
            <a:ea typeface="Segoe UI" panose="020B0502040204020203" pitchFamily="34" charset="0"/>
            <a:cs typeface="Segoe UI" panose="020B0502040204020203" pitchFamily="34" charset="0"/>
          </a:endParaRPr>
        </a:p>
      </dsp:txBody>
      <dsp:txXfrm rot="10800000">
        <a:off x="4177489" y="1828799"/>
        <a:ext cx="1680560" cy="21801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E48D52-482C-479D-A75E-821C1BF445B8}">
      <dsp:nvSpPr>
        <dsp:cNvPr id="0" name=""/>
        <dsp:cNvSpPr/>
      </dsp:nvSpPr>
      <dsp:spPr>
        <a:xfrm>
          <a:off x="2379359" y="1231698"/>
          <a:ext cx="515615" cy="91440"/>
        </a:xfrm>
        <a:custGeom>
          <a:avLst/>
          <a:gdLst/>
          <a:ahLst/>
          <a:cxnLst/>
          <a:rect l="0" t="0" r="0" b="0"/>
          <a:pathLst>
            <a:path>
              <a:moveTo>
                <a:pt x="0" y="45720"/>
              </a:moveTo>
              <a:lnTo>
                <a:pt x="515615" y="45720"/>
              </a:lnTo>
            </a:path>
          </a:pathLst>
        </a:custGeom>
        <a:noFill/>
        <a:ln w="381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latin typeface="Segoe UI" pitchFamily="34" charset="0"/>
            <a:ea typeface="Segoe UI" pitchFamily="34" charset="0"/>
            <a:cs typeface="Segoe UI" pitchFamily="34" charset="0"/>
          </a:endParaRPr>
        </a:p>
      </dsp:txBody>
      <dsp:txXfrm>
        <a:off x="2623511" y="1274687"/>
        <a:ext cx="27310" cy="5462"/>
      </dsp:txXfrm>
    </dsp:sp>
    <dsp:sp modelId="{BF4A3B44-34DD-4F90-B524-B3273C3FC4B7}">
      <dsp:nvSpPr>
        <dsp:cNvPr id="0" name=""/>
        <dsp:cNvSpPr/>
      </dsp:nvSpPr>
      <dsp:spPr>
        <a:xfrm>
          <a:off x="6308" y="564963"/>
          <a:ext cx="2374850" cy="1424910"/>
        </a:xfrm>
        <a:prstGeom prst="rect">
          <a:avLst/>
        </a:prstGeom>
        <a:solidFill>
          <a:schemeClr val="accent1">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r>
            <a:rPr lang="en-PH" sz="1050" kern="1200" dirty="0" smtClean="0">
              <a:solidFill>
                <a:schemeClr val="tx1"/>
              </a:solidFill>
              <a:latin typeface="Segoe UI" pitchFamily="34" charset="0"/>
              <a:ea typeface="Segoe UI" pitchFamily="34" charset="0"/>
              <a:cs typeface="Segoe UI" pitchFamily="34" charset="0"/>
            </a:rPr>
            <a:t>ILS, with the assistance of POEA and OWWA, set up booths  </a:t>
          </a:r>
          <a:endParaRPr lang="en-US" sz="1050" kern="1200" dirty="0">
            <a:solidFill>
              <a:schemeClr val="tx1"/>
            </a:solidFill>
            <a:latin typeface="Segoe UI" pitchFamily="34" charset="0"/>
            <a:ea typeface="Segoe UI" pitchFamily="34" charset="0"/>
            <a:cs typeface="Segoe UI" pitchFamily="34" charset="0"/>
          </a:endParaRPr>
        </a:p>
      </dsp:txBody>
      <dsp:txXfrm>
        <a:off x="6308" y="564963"/>
        <a:ext cx="2374850" cy="1424910"/>
      </dsp:txXfrm>
    </dsp:sp>
    <dsp:sp modelId="{E4B3C56A-E3D1-4697-A2DD-E394D63C17FA}">
      <dsp:nvSpPr>
        <dsp:cNvPr id="0" name=""/>
        <dsp:cNvSpPr/>
      </dsp:nvSpPr>
      <dsp:spPr>
        <a:xfrm>
          <a:off x="5300425" y="1231698"/>
          <a:ext cx="515615" cy="91440"/>
        </a:xfrm>
        <a:custGeom>
          <a:avLst/>
          <a:gdLst/>
          <a:ahLst/>
          <a:cxnLst/>
          <a:rect l="0" t="0" r="0" b="0"/>
          <a:pathLst>
            <a:path>
              <a:moveTo>
                <a:pt x="0" y="45720"/>
              </a:moveTo>
              <a:lnTo>
                <a:pt x="515615" y="45720"/>
              </a:lnTo>
            </a:path>
          </a:pathLst>
        </a:custGeom>
        <a:noFill/>
        <a:ln w="381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latin typeface="Segoe UI" pitchFamily="34" charset="0"/>
            <a:ea typeface="Segoe UI" pitchFamily="34" charset="0"/>
            <a:cs typeface="Segoe UI" pitchFamily="34" charset="0"/>
          </a:endParaRPr>
        </a:p>
      </dsp:txBody>
      <dsp:txXfrm>
        <a:off x="5544577" y="1274687"/>
        <a:ext cx="27310" cy="5462"/>
      </dsp:txXfrm>
    </dsp:sp>
    <dsp:sp modelId="{06E516B1-C99F-426B-8679-5575929FAEDB}">
      <dsp:nvSpPr>
        <dsp:cNvPr id="0" name=""/>
        <dsp:cNvSpPr/>
      </dsp:nvSpPr>
      <dsp:spPr>
        <a:xfrm>
          <a:off x="2927374" y="564963"/>
          <a:ext cx="2374850" cy="1424910"/>
        </a:xfrm>
        <a:prstGeom prst="rect">
          <a:avLst/>
        </a:prstGeom>
        <a:solidFill>
          <a:schemeClr val="accent1">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r>
            <a:rPr lang="en-PH" sz="1050" kern="1200" dirty="0" smtClean="0">
              <a:solidFill>
                <a:schemeClr val="tx1"/>
              </a:solidFill>
              <a:latin typeface="Segoe UI" pitchFamily="34" charset="0"/>
              <a:ea typeface="Segoe UI" pitchFamily="34" charset="0"/>
              <a:cs typeface="Segoe UI" pitchFamily="34" charset="0"/>
            </a:rPr>
            <a:t>All OFWs under process for Overseas Employment Certificate (OEC) issuance at BMC offices and those in attendance during PDOS at OWWA office are considered as probable respondents</a:t>
          </a:r>
          <a:endParaRPr lang="en-US" sz="1050" kern="1200" dirty="0">
            <a:solidFill>
              <a:schemeClr val="tx1"/>
            </a:solidFill>
            <a:latin typeface="Segoe UI" pitchFamily="34" charset="0"/>
            <a:ea typeface="Segoe UI" pitchFamily="34" charset="0"/>
            <a:cs typeface="Segoe UI" pitchFamily="34" charset="0"/>
          </a:endParaRPr>
        </a:p>
      </dsp:txBody>
      <dsp:txXfrm>
        <a:off x="2927374" y="564963"/>
        <a:ext cx="2374850" cy="1424910"/>
      </dsp:txXfrm>
    </dsp:sp>
    <dsp:sp modelId="{4AE7EDCE-93B7-4CEF-BEAF-64B21ABE619D}">
      <dsp:nvSpPr>
        <dsp:cNvPr id="0" name=""/>
        <dsp:cNvSpPr/>
      </dsp:nvSpPr>
      <dsp:spPr>
        <a:xfrm>
          <a:off x="1193734" y="1988073"/>
          <a:ext cx="5842131" cy="515615"/>
        </a:xfrm>
        <a:custGeom>
          <a:avLst/>
          <a:gdLst/>
          <a:ahLst/>
          <a:cxnLst/>
          <a:rect l="0" t="0" r="0" b="0"/>
          <a:pathLst>
            <a:path>
              <a:moveTo>
                <a:pt x="5842131" y="0"/>
              </a:moveTo>
              <a:lnTo>
                <a:pt x="5842131" y="274907"/>
              </a:lnTo>
              <a:lnTo>
                <a:pt x="0" y="274907"/>
              </a:lnTo>
              <a:lnTo>
                <a:pt x="0" y="515615"/>
              </a:lnTo>
            </a:path>
          </a:pathLst>
        </a:custGeom>
        <a:noFill/>
        <a:ln w="38100" cap="flat" cmpd="sng" algn="ctr">
          <a:solidFill>
            <a:schemeClr val="accent1"/>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latin typeface="Segoe UI" pitchFamily="34" charset="0"/>
            <a:ea typeface="Segoe UI" pitchFamily="34" charset="0"/>
            <a:cs typeface="Segoe UI" pitchFamily="34" charset="0"/>
          </a:endParaRPr>
        </a:p>
      </dsp:txBody>
      <dsp:txXfrm>
        <a:off x="3968109" y="2243150"/>
        <a:ext cx="293380" cy="5462"/>
      </dsp:txXfrm>
    </dsp:sp>
    <dsp:sp modelId="{19324EB7-C506-432B-8E58-2BE2015954AE}">
      <dsp:nvSpPr>
        <dsp:cNvPr id="0" name=""/>
        <dsp:cNvSpPr/>
      </dsp:nvSpPr>
      <dsp:spPr>
        <a:xfrm>
          <a:off x="5848440" y="564963"/>
          <a:ext cx="2374850" cy="1424910"/>
        </a:xfrm>
        <a:prstGeom prst="rect">
          <a:avLst/>
        </a:prstGeom>
        <a:solidFill>
          <a:schemeClr val="accent1">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r>
            <a:rPr lang="en-PH" sz="1050" kern="1200" dirty="0" smtClean="0">
              <a:solidFill>
                <a:schemeClr val="tx1"/>
              </a:solidFill>
              <a:latin typeface="Segoe UI" pitchFamily="34" charset="0"/>
              <a:ea typeface="Segoe UI" pitchFamily="34" charset="0"/>
              <a:cs typeface="Segoe UI" pitchFamily="34" charset="0"/>
            </a:rPr>
            <a:t>The OFW is directed to the booth for initial screening</a:t>
          </a:r>
          <a:endParaRPr lang="en-US" sz="1050" kern="1200" dirty="0">
            <a:solidFill>
              <a:schemeClr val="tx1"/>
            </a:solidFill>
            <a:latin typeface="Segoe UI" pitchFamily="34" charset="0"/>
            <a:ea typeface="Segoe UI" pitchFamily="34" charset="0"/>
            <a:cs typeface="Segoe UI" pitchFamily="34" charset="0"/>
          </a:endParaRPr>
        </a:p>
      </dsp:txBody>
      <dsp:txXfrm>
        <a:off x="5848440" y="564963"/>
        <a:ext cx="2374850" cy="1424910"/>
      </dsp:txXfrm>
    </dsp:sp>
    <dsp:sp modelId="{06ADB152-804B-43C1-BFDA-B922498321A5}">
      <dsp:nvSpPr>
        <dsp:cNvPr id="0" name=""/>
        <dsp:cNvSpPr/>
      </dsp:nvSpPr>
      <dsp:spPr>
        <a:xfrm>
          <a:off x="2379359" y="3202824"/>
          <a:ext cx="515615" cy="91440"/>
        </a:xfrm>
        <a:custGeom>
          <a:avLst/>
          <a:gdLst/>
          <a:ahLst/>
          <a:cxnLst/>
          <a:rect l="0" t="0" r="0" b="0"/>
          <a:pathLst>
            <a:path>
              <a:moveTo>
                <a:pt x="0" y="45720"/>
              </a:moveTo>
              <a:lnTo>
                <a:pt x="515615" y="45720"/>
              </a:lnTo>
            </a:path>
          </a:pathLst>
        </a:custGeom>
        <a:noFill/>
        <a:ln w="9525" cap="flat" cmpd="sng" algn="ctr">
          <a:solidFill>
            <a:schemeClr val="accent1">
              <a:shade val="90000"/>
              <a:hueOff val="229726"/>
              <a:satOff val="-3191"/>
              <a:lumOff val="1721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latin typeface="Segoe UI" pitchFamily="34" charset="0"/>
            <a:ea typeface="Segoe UI" pitchFamily="34" charset="0"/>
            <a:cs typeface="Segoe UI" pitchFamily="34" charset="0"/>
          </a:endParaRPr>
        </a:p>
      </dsp:txBody>
      <dsp:txXfrm>
        <a:off x="2623511" y="3245813"/>
        <a:ext cx="27310" cy="5462"/>
      </dsp:txXfrm>
    </dsp:sp>
    <dsp:sp modelId="{ED2B3FAD-CF4C-4468-A20B-98AC19FE5355}">
      <dsp:nvSpPr>
        <dsp:cNvPr id="0" name=""/>
        <dsp:cNvSpPr/>
      </dsp:nvSpPr>
      <dsp:spPr>
        <a:xfrm>
          <a:off x="6308" y="2536089"/>
          <a:ext cx="2374850" cy="1424910"/>
        </a:xfrm>
        <a:prstGeom prst="rect">
          <a:avLst/>
        </a:prstGeom>
        <a:solidFill>
          <a:schemeClr val="accent1">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r>
            <a:rPr lang="en-PH" sz="1050" kern="1200" dirty="0" smtClean="0">
              <a:solidFill>
                <a:schemeClr val="tx1"/>
              </a:solidFill>
              <a:latin typeface="Segoe UI" pitchFamily="34" charset="0"/>
              <a:ea typeface="Segoe UI" pitchFamily="34" charset="0"/>
              <a:cs typeface="Segoe UI" pitchFamily="34" charset="0"/>
            </a:rPr>
            <a:t>If he/she is qualified, he/she proceeds to the main interview questions, given his/her willingness to participate</a:t>
          </a:r>
          <a:endParaRPr lang="en-US" sz="1050" kern="1200" dirty="0">
            <a:solidFill>
              <a:schemeClr val="tx1"/>
            </a:solidFill>
            <a:latin typeface="Segoe UI" pitchFamily="34" charset="0"/>
            <a:ea typeface="Segoe UI" pitchFamily="34" charset="0"/>
            <a:cs typeface="Segoe UI" pitchFamily="34" charset="0"/>
          </a:endParaRPr>
        </a:p>
      </dsp:txBody>
      <dsp:txXfrm>
        <a:off x="6308" y="2536089"/>
        <a:ext cx="2374850" cy="1424910"/>
      </dsp:txXfrm>
    </dsp:sp>
    <dsp:sp modelId="{F2777FD7-E8CE-4084-BF0E-050B530B850D}">
      <dsp:nvSpPr>
        <dsp:cNvPr id="0" name=""/>
        <dsp:cNvSpPr/>
      </dsp:nvSpPr>
      <dsp:spPr>
        <a:xfrm>
          <a:off x="5300425" y="3202824"/>
          <a:ext cx="515615" cy="91440"/>
        </a:xfrm>
        <a:custGeom>
          <a:avLst/>
          <a:gdLst/>
          <a:ahLst/>
          <a:cxnLst/>
          <a:rect l="0" t="0" r="0" b="0"/>
          <a:pathLst>
            <a:path>
              <a:moveTo>
                <a:pt x="0" y="45720"/>
              </a:moveTo>
              <a:lnTo>
                <a:pt x="515615" y="45720"/>
              </a:lnTo>
            </a:path>
          </a:pathLst>
        </a:custGeom>
        <a:noFill/>
        <a:ln w="9525" cap="flat" cmpd="sng" algn="ctr">
          <a:solidFill>
            <a:schemeClr val="accent1">
              <a:shade val="90000"/>
              <a:hueOff val="306302"/>
              <a:satOff val="-4255"/>
              <a:lumOff val="2295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latin typeface="Segoe UI" pitchFamily="34" charset="0"/>
            <a:ea typeface="Segoe UI" pitchFamily="34" charset="0"/>
            <a:cs typeface="Segoe UI" pitchFamily="34" charset="0"/>
          </a:endParaRPr>
        </a:p>
      </dsp:txBody>
      <dsp:txXfrm>
        <a:off x="5544577" y="3245813"/>
        <a:ext cx="27310" cy="5462"/>
      </dsp:txXfrm>
    </dsp:sp>
    <dsp:sp modelId="{9BDA3068-2C28-40CE-8920-00108F788C8D}">
      <dsp:nvSpPr>
        <dsp:cNvPr id="0" name=""/>
        <dsp:cNvSpPr/>
      </dsp:nvSpPr>
      <dsp:spPr>
        <a:xfrm>
          <a:off x="2927374" y="2536089"/>
          <a:ext cx="2374850" cy="1424910"/>
        </a:xfrm>
        <a:prstGeom prst="rect">
          <a:avLst/>
        </a:prstGeom>
        <a:solidFill>
          <a:schemeClr val="accent1">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r>
            <a:rPr lang="en-PH" sz="1050" kern="1200" dirty="0" smtClean="0">
              <a:solidFill>
                <a:schemeClr val="tx1"/>
              </a:solidFill>
              <a:latin typeface="Segoe UI" pitchFamily="34" charset="0"/>
              <a:ea typeface="Segoe UI" pitchFamily="34" charset="0"/>
              <a:cs typeface="Segoe UI" pitchFamily="34" charset="0"/>
            </a:rPr>
            <a:t>Prior to the start of interview, respondents was briefed on the objectives and the expected outcomes of the survey</a:t>
          </a:r>
          <a:endParaRPr lang="en-US" sz="1050" kern="1200" dirty="0">
            <a:solidFill>
              <a:schemeClr val="tx1"/>
            </a:solidFill>
            <a:latin typeface="Segoe UI" pitchFamily="34" charset="0"/>
            <a:ea typeface="Segoe UI" pitchFamily="34" charset="0"/>
            <a:cs typeface="Segoe UI" pitchFamily="34" charset="0"/>
          </a:endParaRPr>
        </a:p>
      </dsp:txBody>
      <dsp:txXfrm>
        <a:off x="2927374" y="2536089"/>
        <a:ext cx="2374850" cy="1424910"/>
      </dsp:txXfrm>
    </dsp:sp>
    <dsp:sp modelId="{0B120E42-6B93-4A4D-9E4F-0D5B5A124033}">
      <dsp:nvSpPr>
        <dsp:cNvPr id="0" name=""/>
        <dsp:cNvSpPr/>
      </dsp:nvSpPr>
      <dsp:spPr>
        <a:xfrm>
          <a:off x="5848440" y="2536089"/>
          <a:ext cx="2374850" cy="1424910"/>
        </a:xfrm>
        <a:prstGeom prst="rect">
          <a:avLst/>
        </a:prstGeom>
        <a:solidFill>
          <a:schemeClr val="accent1">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r>
            <a:rPr lang="en-PH" sz="1050" kern="1200" dirty="0" smtClean="0">
              <a:solidFill>
                <a:schemeClr val="tx1"/>
              </a:solidFill>
              <a:latin typeface="Segoe UI" pitchFamily="34" charset="0"/>
              <a:ea typeface="Segoe UI" pitchFamily="34" charset="0"/>
              <a:cs typeface="Segoe UI" pitchFamily="34" charset="0"/>
            </a:rPr>
            <a:t>The survey interview lasted for 30-45 minutes depending on the respondent’s response. </a:t>
          </a:r>
          <a:endParaRPr lang="en-US" sz="1050" kern="1200" dirty="0">
            <a:solidFill>
              <a:schemeClr val="tx1"/>
            </a:solidFill>
            <a:latin typeface="Segoe UI" pitchFamily="34" charset="0"/>
            <a:ea typeface="Segoe UI" pitchFamily="34" charset="0"/>
            <a:cs typeface="Segoe UI" pitchFamily="34" charset="0"/>
          </a:endParaRPr>
        </a:p>
      </dsp:txBody>
      <dsp:txXfrm>
        <a:off x="5848440" y="2536089"/>
        <a:ext cx="2374850" cy="14249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B1B8F-4837-47E0-B173-9BCCC0D00418}">
      <dsp:nvSpPr>
        <dsp:cNvPr id="0" name=""/>
        <dsp:cNvSpPr/>
      </dsp:nvSpPr>
      <dsp:spPr>
        <a:xfrm>
          <a:off x="-5116992" y="-783865"/>
          <a:ext cx="6093694" cy="6093694"/>
        </a:xfrm>
        <a:prstGeom prst="blockArc">
          <a:avLst>
            <a:gd name="adj1" fmla="val 18900000"/>
            <a:gd name="adj2" fmla="val 2700000"/>
            <a:gd name="adj3" fmla="val 354"/>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86EA8A-750C-494C-9313-A4BA22C3E52F}">
      <dsp:nvSpPr>
        <dsp:cNvPr id="0" name=""/>
        <dsp:cNvSpPr/>
      </dsp:nvSpPr>
      <dsp:spPr>
        <a:xfrm>
          <a:off x="427226" y="282782"/>
          <a:ext cx="7739890" cy="56592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35560" rIns="35560" bIns="35560" numCol="1" spcCol="1270" anchor="ctr" anchorCtr="0">
          <a:noAutofit/>
        </a:bodyPr>
        <a:lstStyle/>
        <a:p>
          <a:pPr lvl="0" algn="l" defTabSz="622300">
            <a:lnSpc>
              <a:spcPct val="90000"/>
            </a:lnSpc>
            <a:spcBef>
              <a:spcPct val="0"/>
            </a:spcBef>
            <a:spcAft>
              <a:spcPct val="35000"/>
            </a:spcAft>
          </a:pPr>
          <a:r>
            <a:rPr lang="en-PH" sz="1400" kern="1200" dirty="0" smtClean="0">
              <a:latin typeface="Segoe UI" panose="020B0502040204020203" pitchFamily="34" charset="0"/>
              <a:ea typeface="Segoe UI" panose="020B0502040204020203" pitchFamily="34" charset="0"/>
              <a:cs typeface="Segoe UI" panose="020B0502040204020203" pitchFamily="34" charset="0"/>
            </a:rPr>
            <a:t>Pre-testing was done in March to further refine the survey questionnaire</a:t>
          </a:r>
          <a:endParaRPr lang="en-PH" sz="1400" kern="1200" dirty="0">
            <a:latin typeface="Segoe UI" panose="020B0502040204020203" pitchFamily="34" charset="0"/>
            <a:ea typeface="Segoe UI" panose="020B0502040204020203" pitchFamily="34" charset="0"/>
            <a:cs typeface="Segoe UI" panose="020B0502040204020203" pitchFamily="34" charset="0"/>
          </a:endParaRPr>
        </a:p>
      </dsp:txBody>
      <dsp:txXfrm>
        <a:off x="427226" y="282782"/>
        <a:ext cx="7739890" cy="565926"/>
      </dsp:txXfrm>
    </dsp:sp>
    <dsp:sp modelId="{9C5895A2-691B-4771-8170-8E350937CE13}">
      <dsp:nvSpPr>
        <dsp:cNvPr id="0" name=""/>
        <dsp:cNvSpPr/>
      </dsp:nvSpPr>
      <dsp:spPr>
        <a:xfrm>
          <a:off x="73522" y="212041"/>
          <a:ext cx="707408" cy="707408"/>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721D11-C8A8-431F-8799-C6506BB9A95D}">
      <dsp:nvSpPr>
        <dsp:cNvPr id="0" name=""/>
        <dsp:cNvSpPr/>
      </dsp:nvSpPr>
      <dsp:spPr>
        <a:xfrm>
          <a:off x="832752" y="1131400"/>
          <a:ext cx="7334364" cy="56592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35560" rIns="35560" bIns="35560" numCol="1" spcCol="1270" anchor="ctr" anchorCtr="0">
          <a:noAutofit/>
        </a:bodyPr>
        <a:lstStyle/>
        <a:p>
          <a:pPr lvl="0" algn="l" defTabSz="622300">
            <a:lnSpc>
              <a:spcPct val="90000"/>
            </a:lnSpc>
            <a:spcBef>
              <a:spcPct val="0"/>
            </a:spcBef>
            <a:spcAft>
              <a:spcPct val="35000"/>
            </a:spcAft>
          </a:pPr>
          <a:r>
            <a:rPr lang="en-US" sz="1400" kern="1200" dirty="0" smtClean="0">
              <a:latin typeface="Segoe UI" panose="020B0502040204020203" pitchFamily="34" charset="0"/>
              <a:ea typeface="Segoe UI" panose="020B0502040204020203" pitchFamily="34" charset="0"/>
              <a:cs typeface="Segoe UI" panose="020B0502040204020203" pitchFamily="34" charset="0"/>
            </a:rPr>
            <a:t>A one-day workshop training was conducted for enumerators, oriented on the Philippine labor migration system; survey questions; and the CAPI system </a:t>
          </a:r>
          <a:endParaRPr lang="en-PH" sz="1400" kern="1200" dirty="0">
            <a:latin typeface="Segoe UI" panose="020B0502040204020203" pitchFamily="34" charset="0"/>
            <a:ea typeface="Segoe UI" panose="020B0502040204020203" pitchFamily="34" charset="0"/>
            <a:cs typeface="Segoe UI" panose="020B0502040204020203" pitchFamily="34" charset="0"/>
          </a:endParaRPr>
        </a:p>
      </dsp:txBody>
      <dsp:txXfrm>
        <a:off x="832752" y="1131400"/>
        <a:ext cx="7334364" cy="565926"/>
      </dsp:txXfrm>
    </dsp:sp>
    <dsp:sp modelId="{DFB7EDA6-024C-48D1-8AEC-68DC6E1B75FA}">
      <dsp:nvSpPr>
        <dsp:cNvPr id="0" name=""/>
        <dsp:cNvSpPr/>
      </dsp:nvSpPr>
      <dsp:spPr>
        <a:xfrm>
          <a:off x="479048" y="1060659"/>
          <a:ext cx="707408" cy="707408"/>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C86111-3745-41BD-9E50-D86066C4F513}">
      <dsp:nvSpPr>
        <dsp:cNvPr id="0" name=""/>
        <dsp:cNvSpPr/>
      </dsp:nvSpPr>
      <dsp:spPr>
        <a:xfrm>
          <a:off x="957216" y="1980018"/>
          <a:ext cx="7209900" cy="56592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35560" rIns="35560" bIns="35560" numCol="1" spcCol="1270" anchor="ctr" anchorCtr="0">
          <a:noAutofit/>
        </a:bodyPr>
        <a:lstStyle/>
        <a:p>
          <a:pPr lvl="0" algn="l" defTabSz="622300">
            <a:lnSpc>
              <a:spcPct val="90000"/>
            </a:lnSpc>
            <a:spcBef>
              <a:spcPct val="0"/>
            </a:spcBef>
            <a:spcAft>
              <a:spcPct val="35000"/>
            </a:spcAft>
          </a:pPr>
          <a:r>
            <a:rPr lang="en-US" sz="1400" kern="1200" dirty="0" smtClean="0">
              <a:latin typeface="Segoe UI" panose="020B0502040204020203" pitchFamily="34" charset="0"/>
              <a:ea typeface="Segoe UI" panose="020B0502040204020203" pitchFamily="34" charset="0"/>
              <a:cs typeface="Segoe UI" panose="020B0502040204020203" pitchFamily="34" charset="0"/>
            </a:rPr>
            <a:t>New hires who were deployed to Qatar as early as 2005 have been considered in the research sample</a:t>
          </a:r>
          <a:endParaRPr lang="en-PH" sz="1400" kern="1200" dirty="0">
            <a:latin typeface="Segoe UI" panose="020B0502040204020203" pitchFamily="34" charset="0"/>
            <a:ea typeface="Segoe UI" panose="020B0502040204020203" pitchFamily="34" charset="0"/>
            <a:cs typeface="Segoe UI" panose="020B0502040204020203" pitchFamily="34" charset="0"/>
          </a:endParaRPr>
        </a:p>
      </dsp:txBody>
      <dsp:txXfrm>
        <a:off x="957216" y="1980018"/>
        <a:ext cx="7209900" cy="565926"/>
      </dsp:txXfrm>
    </dsp:sp>
    <dsp:sp modelId="{BB98512B-2888-4212-A317-BFE70E4B3DCD}">
      <dsp:nvSpPr>
        <dsp:cNvPr id="0" name=""/>
        <dsp:cNvSpPr/>
      </dsp:nvSpPr>
      <dsp:spPr>
        <a:xfrm>
          <a:off x="603512" y="1909277"/>
          <a:ext cx="707408" cy="707408"/>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B2EAB2-4A9D-49DB-888B-890F8340F2C8}">
      <dsp:nvSpPr>
        <dsp:cNvPr id="0" name=""/>
        <dsp:cNvSpPr/>
      </dsp:nvSpPr>
      <dsp:spPr>
        <a:xfrm>
          <a:off x="832752" y="2828636"/>
          <a:ext cx="7334364" cy="56592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35560" rIns="35560" bIns="35560" numCol="1" spcCol="1270" anchor="ctr" anchorCtr="0">
          <a:noAutofit/>
        </a:bodyPr>
        <a:lstStyle/>
        <a:p>
          <a:pPr lvl="0" algn="l" defTabSz="622300">
            <a:lnSpc>
              <a:spcPct val="90000"/>
            </a:lnSpc>
            <a:spcBef>
              <a:spcPct val="0"/>
            </a:spcBef>
            <a:spcAft>
              <a:spcPct val="35000"/>
            </a:spcAft>
          </a:pPr>
          <a:r>
            <a:rPr lang="en-US" sz="1400" kern="1200" dirty="0" smtClean="0">
              <a:latin typeface="Segoe UI" panose="020B0502040204020203" pitchFamily="34" charset="0"/>
              <a:ea typeface="Segoe UI" panose="020B0502040204020203" pitchFamily="34" charset="0"/>
              <a:cs typeface="Segoe UI" panose="020B0502040204020203" pitchFamily="34" charset="0"/>
            </a:rPr>
            <a:t>The sample was limited to legal migrant workers and first-time returnee to Qatar </a:t>
          </a:r>
          <a:endParaRPr lang="en-PH" sz="1400" kern="1200" dirty="0">
            <a:latin typeface="Segoe UI" panose="020B0502040204020203" pitchFamily="34" charset="0"/>
            <a:ea typeface="Segoe UI" panose="020B0502040204020203" pitchFamily="34" charset="0"/>
            <a:cs typeface="Segoe UI" panose="020B0502040204020203" pitchFamily="34" charset="0"/>
          </a:endParaRPr>
        </a:p>
      </dsp:txBody>
      <dsp:txXfrm>
        <a:off x="832752" y="2828636"/>
        <a:ext cx="7334364" cy="565926"/>
      </dsp:txXfrm>
    </dsp:sp>
    <dsp:sp modelId="{F22128FA-6A5E-4B03-91A4-919EC30B0D42}">
      <dsp:nvSpPr>
        <dsp:cNvPr id="0" name=""/>
        <dsp:cNvSpPr/>
      </dsp:nvSpPr>
      <dsp:spPr>
        <a:xfrm>
          <a:off x="479048" y="2757895"/>
          <a:ext cx="707408" cy="707408"/>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59E823-EF7F-40DA-82B4-AF99A933F58B}">
      <dsp:nvSpPr>
        <dsp:cNvPr id="0" name=""/>
        <dsp:cNvSpPr/>
      </dsp:nvSpPr>
      <dsp:spPr>
        <a:xfrm>
          <a:off x="427226" y="3677254"/>
          <a:ext cx="7739890" cy="56592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35560" rIns="35560" bIns="35560" numCol="1" spcCol="1270" anchor="ctr" anchorCtr="0">
          <a:noAutofit/>
        </a:bodyPr>
        <a:lstStyle/>
        <a:p>
          <a:pPr lvl="0" algn="l" defTabSz="622300">
            <a:lnSpc>
              <a:spcPct val="90000"/>
            </a:lnSpc>
            <a:spcBef>
              <a:spcPct val="0"/>
            </a:spcBef>
            <a:spcAft>
              <a:spcPct val="35000"/>
            </a:spcAft>
          </a:pPr>
          <a:r>
            <a:rPr lang="en-US" sz="1400" kern="1200" smtClean="0">
              <a:effectLst/>
              <a:latin typeface="Segoe UI" panose="020B0502040204020203" pitchFamily="34" charset="0"/>
              <a:ea typeface="Segoe UI" panose="020B0502040204020203" pitchFamily="34" charset="0"/>
              <a:cs typeface="Segoe UI" panose="020B0502040204020203" pitchFamily="34" charset="0"/>
            </a:rPr>
            <a:t>For the purpose of the study, migration cost was defined as the recruitment costs incurred in getting a job in Qatar</a:t>
          </a:r>
          <a:endParaRPr lang="en-PH" sz="1400" kern="1200" dirty="0">
            <a:latin typeface="Segoe UI" panose="020B0502040204020203" pitchFamily="34" charset="0"/>
            <a:ea typeface="Segoe UI" panose="020B0502040204020203" pitchFamily="34" charset="0"/>
            <a:cs typeface="Segoe UI" panose="020B0502040204020203" pitchFamily="34" charset="0"/>
          </a:endParaRPr>
        </a:p>
      </dsp:txBody>
      <dsp:txXfrm>
        <a:off x="427226" y="3677254"/>
        <a:ext cx="7739890" cy="565926"/>
      </dsp:txXfrm>
    </dsp:sp>
    <dsp:sp modelId="{10FDDF10-3721-433A-B46F-ED001F4139AB}">
      <dsp:nvSpPr>
        <dsp:cNvPr id="0" name=""/>
        <dsp:cNvSpPr/>
      </dsp:nvSpPr>
      <dsp:spPr>
        <a:xfrm>
          <a:off x="73522" y="3606513"/>
          <a:ext cx="707408" cy="707408"/>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B1B8F-4837-47E0-B173-9BCCC0D00418}">
      <dsp:nvSpPr>
        <dsp:cNvPr id="0" name=""/>
        <dsp:cNvSpPr/>
      </dsp:nvSpPr>
      <dsp:spPr>
        <a:xfrm>
          <a:off x="-5116992" y="-783865"/>
          <a:ext cx="6093694" cy="6093694"/>
        </a:xfrm>
        <a:prstGeom prst="blockArc">
          <a:avLst>
            <a:gd name="adj1" fmla="val 18900000"/>
            <a:gd name="adj2" fmla="val 2700000"/>
            <a:gd name="adj3" fmla="val 354"/>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14BD5C-9A58-4AA3-9641-2811E96080CB}">
      <dsp:nvSpPr>
        <dsp:cNvPr id="0" name=""/>
        <dsp:cNvSpPr/>
      </dsp:nvSpPr>
      <dsp:spPr>
        <a:xfrm>
          <a:off x="511409" y="347956"/>
          <a:ext cx="7655707" cy="69627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35560" rIns="35560" bIns="35560" numCol="1" spcCol="1270" anchor="ctr" anchorCtr="0">
          <a:noAutofit/>
        </a:bodyPr>
        <a:lstStyle/>
        <a:p>
          <a:pPr lvl="0" algn="l" defTabSz="622300">
            <a:lnSpc>
              <a:spcPct val="90000"/>
            </a:lnSpc>
            <a:spcBef>
              <a:spcPct val="0"/>
            </a:spcBef>
            <a:spcAft>
              <a:spcPct val="35000"/>
            </a:spcAft>
          </a:pPr>
          <a:r>
            <a:rPr lang="en-US" sz="1400" kern="1200" dirty="0" smtClean="0">
              <a:effectLst/>
              <a:latin typeface="Segoe UI" panose="020B0502040204020203" pitchFamily="34" charset="0"/>
              <a:ea typeface="Segoe UI" panose="020B0502040204020203" pitchFamily="34" charset="0"/>
              <a:cs typeface="Segoe UI" panose="020B0502040204020203" pitchFamily="34" charset="0"/>
            </a:rPr>
            <a:t>Regional selection was determined based on the highest concentration of deployed OFWs to Qatar for the period 2013-2014</a:t>
          </a:r>
          <a:endParaRPr lang="en-PH" sz="1400" kern="1200" dirty="0">
            <a:latin typeface="Segoe UI" panose="020B0502040204020203" pitchFamily="34" charset="0"/>
            <a:ea typeface="Segoe UI" panose="020B0502040204020203" pitchFamily="34" charset="0"/>
            <a:cs typeface="Segoe UI" panose="020B0502040204020203" pitchFamily="34" charset="0"/>
          </a:endParaRPr>
        </a:p>
      </dsp:txBody>
      <dsp:txXfrm>
        <a:off x="511409" y="347956"/>
        <a:ext cx="7655707" cy="696274"/>
      </dsp:txXfrm>
    </dsp:sp>
    <dsp:sp modelId="{DFB7EDA6-024C-48D1-8AEC-68DC6E1B75FA}">
      <dsp:nvSpPr>
        <dsp:cNvPr id="0" name=""/>
        <dsp:cNvSpPr/>
      </dsp:nvSpPr>
      <dsp:spPr>
        <a:xfrm>
          <a:off x="76237" y="260921"/>
          <a:ext cx="870342" cy="870342"/>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FEB0C2-9CFA-425E-9F94-B1B7940711ED}">
      <dsp:nvSpPr>
        <dsp:cNvPr id="0" name=""/>
        <dsp:cNvSpPr/>
      </dsp:nvSpPr>
      <dsp:spPr>
        <a:xfrm>
          <a:off x="910599" y="1392548"/>
          <a:ext cx="7256517" cy="69627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35560" rIns="35560" bIns="35560" numCol="1" spcCol="1270" anchor="ctr" anchorCtr="0">
          <a:noAutofit/>
        </a:bodyPr>
        <a:lstStyle/>
        <a:p>
          <a:pPr lvl="0" algn="l" defTabSz="622300">
            <a:lnSpc>
              <a:spcPct val="90000"/>
            </a:lnSpc>
            <a:spcBef>
              <a:spcPct val="0"/>
            </a:spcBef>
            <a:spcAft>
              <a:spcPct val="35000"/>
            </a:spcAft>
          </a:pPr>
          <a:r>
            <a:rPr lang="en-US" sz="1400" kern="1200" dirty="0" smtClean="0">
              <a:latin typeface="Segoe UI" panose="020B0502040204020203" pitchFamily="34" charset="0"/>
              <a:ea typeface="Segoe UI" panose="020B0502040204020203" pitchFamily="34" charset="0"/>
              <a:cs typeface="Segoe UI" panose="020B0502040204020203" pitchFamily="34" charset="0"/>
            </a:rPr>
            <a:t>Since the survey was intercepted at the BMC offices, the team has extended the survey for three rounds given that the survey administration fell during the off peak season (May to June)</a:t>
          </a:r>
          <a:endParaRPr lang="en-PH" sz="1400" kern="1200" dirty="0">
            <a:latin typeface="Segoe UI" panose="020B0502040204020203" pitchFamily="34" charset="0"/>
            <a:ea typeface="Segoe UI" panose="020B0502040204020203" pitchFamily="34" charset="0"/>
            <a:cs typeface="Segoe UI" panose="020B0502040204020203" pitchFamily="34" charset="0"/>
          </a:endParaRPr>
        </a:p>
      </dsp:txBody>
      <dsp:txXfrm>
        <a:off x="910599" y="1392548"/>
        <a:ext cx="7256517" cy="696274"/>
      </dsp:txXfrm>
    </dsp:sp>
    <dsp:sp modelId="{BB98512B-2888-4212-A317-BFE70E4B3DCD}">
      <dsp:nvSpPr>
        <dsp:cNvPr id="0" name=""/>
        <dsp:cNvSpPr/>
      </dsp:nvSpPr>
      <dsp:spPr>
        <a:xfrm>
          <a:off x="475427" y="1305514"/>
          <a:ext cx="870342" cy="870342"/>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66EDDE-FE4D-40DB-8B25-1BD1AE7115A9}">
      <dsp:nvSpPr>
        <dsp:cNvPr id="0" name=""/>
        <dsp:cNvSpPr/>
      </dsp:nvSpPr>
      <dsp:spPr>
        <a:xfrm>
          <a:off x="910599" y="2437140"/>
          <a:ext cx="7256517" cy="69627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35560" rIns="35560" bIns="35560" numCol="1" spcCol="1270" anchor="ctr" anchorCtr="0">
          <a:noAutofit/>
        </a:bodyPr>
        <a:lstStyle/>
        <a:p>
          <a:pPr lvl="0" algn="l" defTabSz="622300">
            <a:lnSpc>
              <a:spcPct val="90000"/>
            </a:lnSpc>
            <a:spcBef>
              <a:spcPct val="0"/>
            </a:spcBef>
            <a:spcAft>
              <a:spcPct val="35000"/>
            </a:spcAft>
          </a:pPr>
          <a:r>
            <a:rPr lang="en-US" sz="1400" kern="1200" dirty="0" smtClean="0">
              <a:latin typeface="Segoe UI" panose="020B0502040204020203" pitchFamily="34" charset="0"/>
              <a:ea typeface="Segoe UI" panose="020B0502040204020203" pitchFamily="34" charset="0"/>
              <a:cs typeface="Segoe UI" panose="020B0502040204020203" pitchFamily="34" charset="0"/>
            </a:rPr>
            <a:t>Due to high non-response in Regions III and IX, the team decided to spillover at the BMC and PDOS offices in NCR to cover the remaining samples. In addition, the team no longer undertook interviews in BMCs inside shopping malls</a:t>
          </a:r>
          <a:endParaRPr lang="en-PH" sz="1400" kern="1200" dirty="0">
            <a:latin typeface="Segoe UI" panose="020B0502040204020203" pitchFamily="34" charset="0"/>
            <a:ea typeface="Segoe UI" panose="020B0502040204020203" pitchFamily="34" charset="0"/>
            <a:cs typeface="Segoe UI" panose="020B0502040204020203" pitchFamily="34" charset="0"/>
          </a:endParaRPr>
        </a:p>
      </dsp:txBody>
      <dsp:txXfrm>
        <a:off x="910599" y="2437140"/>
        <a:ext cx="7256517" cy="696274"/>
      </dsp:txXfrm>
    </dsp:sp>
    <dsp:sp modelId="{F22128FA-6A5E-4B03-91A4-919EC30B0D42}">
      <dsp:nvSpPr>
        <dsp:cNvPr id="0" name=""/>
        <dsp:cNvSpPr/>
      </dsp:nvSpPr>
      <dsp:spPr>
        <a:xfrm>
          <a:off x="475427" y="2350106"/>
          <a:ext cx="870342" cy="870342"/>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FC98F3-EB94-45B3-A6AA-0BF9DCFA87D2}">
      <dsp:nvSpPr>
        <dsp:cNvPr id="0" name=""/>
        <dsp:cNvSpPr/>
      </dsp:nvSpPr>
      <dsp:spPr>
        <a:xfrm>
          <a:off x="511409" y="3481732"/>
          <a:ext cx="7655707" cy="69627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35560" rIns="35560" bIns="35560" numCol="1" spcCol="1270" anchor="ctr" anchorCtr="0">
          <a:noAutofit/>
        </a:bodyPr>
        <a:lstStyle/>
        <a:p>
          <a:pPr lvl="0" algn="l" defTabSz="622300">
            <a:lnSpc>
              <a:spcPct val="90000"/>
            </a:lnSpc>
            <a:spcBef>
              <a:spcPct val="0"/>
            </a:spcBef>
            <a:spcAft>
              <a:spcPct val="35000"/>
            </a:spcAft>
          </a:pPr>
          <a:r>
            <a:rPr lang="en-US" sz="1400" kern="1200" dirty="0" smtClean="0">
              <a:latin typeface="Segoe UI" panose="020B0502040204020203" pitchFamily="34" charset="0"/>
              <a:ea typeface="Segoe UI" panose="020B0502040204020203" pitchFamily="34" charset="0"/>
              <a:cs typeface="Segoe UI" panose="020B0502040204020203" pitchFamily="34" charset="0"/>
            </a:rPr>
            <a:t>The team has decided to tap the Management Information System Division (MISD) services of the POEA to have access to the BMC database to keep track of OFWs who went to Qatar </a:t>
          </a:r>
          <a:endParaRPr lang="en-PH" sz="1400" kern="1200" dirty="0">
            <a:latin typeface="Segoe UI" panose="020B0502040204020203" pitchFamily="34" charset="0"/>
            <a:ea typeface="Segoe UI" panose="020B0502040204020203" pitchFamily="34" charset="0"/>
            <a:cs typeface="Segoe UI" panose="020B0502040204020203" pitchFamily="34" charset="0"/>
          </a:endParaRPr>
        </a:p>
      </dsp:txBody>
      <dsp:txXfrm>
        <a:off x="511409" y="3481732"/>
        <a:ext cx="7655707" cy="696274"/>
      </dsp:txXfrm>
    </dsp:sp>
    <dsp:sp modelId="{94431CE0-ED7E-4782-A2F6-70B1CB63F310}">
      <dsp:nvSpPr>
        <dsp:cNvPr id="0" name=""/>
        <dsp:cNvSpPr/>
      </dsp:nvSpPr>
      <dsp:spPr>
        <a:xfrm>
          <a:off x="76237" y="3394698"/>
          <a:ext cx="870342" cy="870342"/>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1313" cy="48831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sz="quarter" idx="1"/>
          </p:nvPr>
        </p:nvSpPr>
        <p:spPr>
          <a:xfrm>
            <a:off x="3765550" y="1"/>
            <a:ext cx="2881313" cy="488318"/>
          </a:xfrm>
          <a:prstGeom prst="rect">
            <a:avLst/>
          </a:prstGeom>
        </p:spPr>
        <p:txBody>
          <a:bodyPr vert="horz" lIns="91440" tIns="45720" rIns="91440" bIns="45720" rtlCol="0"/>
          <a:lstStyle>
            <a:lvl1pPr algn="r">
              <a:defRPr sz="1200"/>
            </a:lvl1pPr>
          </a:lstStyle>
          <a:p>
            <a:fld id="{9ED0C4CB-022A-4B55-86F8-BF1D9E681824}" type="datetimeFigureOut">
              <a:rPr lang="en-PH" smtClean="0"/>
              <a:t>11/18/2015</a:t>
            </a:fld>
            <a:endParaRPr lang="en-PH"/>
          </a:p>
        </p:txBody>
      </p:sp>
      <p:sp>
        <p:nvSpPr>
          <p:cNvPr id="4" name="Footer Placeholder 3"/>
          <p:cNvSpPr>
            <a:spLocks noGrp="1"/>
          </p:cNvSpPr>
          <p:nvPr>
            <p:ph type="ftr" sz="quarter" idx="2"/>
          </p:nvPr>
        </p:nvSpPr>
        <p:spPr>
          <a:xfrm>
            <a:off x="0" y="9284345"/>
            <a:ext cx="2881313" cy="488318"/>
          </a:xfrm>
          <a:prstGeom prst="rect">
            <a:avLst/>
          </a:prstGeom>
        </p:spPr>
        <p:txBody>
          <a:bodyPr vert="horz" lIns="91440" tIns="45720" rIns="91440" bIns="45720" rtlCol="0" anchor="b"/>
          <a:lstStyle>
            <a:lvl1pPr algn="l">
              <a:defRPr sz="1200"/>
            </a:lvl1pPr>
          </a:lstStyle>
          <a:p>
            <a:endParaRPr lang="en-PH"/>
          </a:p>
        </p:txBody>
      </p:sp>
      <p:sp>
        <p:nvSpPr>
          <p:cNvPr id="5" name="Slide Number Placeholder 4"/>
          <p:cNvSpPr>
            <a:spLocks noGrp="1"/>
          </p:cNvSpPr>
          <p:nvPr>
            <p:ph type="sldNum" sz="quarter" idx="3"/>
          </p:nvPr>
        </p:nvSpPr>
        <p:spPr>
          <a:xfrm>
            <a:off x="3765550" y="9284345"/>
            <a:ext cx="2881313" cy="488318"/>
          </a:xfrm>
          <a:prstGeom prst="rect">
            <a:avLst/>
          </a:prstGeom>
        </p:spPr>
        <p:txBody>
          <a:bodyPr vert="horz" lIns="91440" tIns="45720" rIns="91440" bIns="45720" rtlCol="0" anchor="b"/>
          <a:lstStyle>
            <a:lvl1pPr algn="r">
              <a:defRPr sz="1200"/>
            </a:lvl1pPr>
          </a:lstStyle>
          <a:p>
            <a:fld id="{AB175D55-DE07-4858-80B8-D0A1F8EF0EA3}" type="slidenum">
              <a:rPr lang="en-PH" smtClean="0"/>
              <a:t>‹#›</a:t>
            </a:fld>
            <a:endParaRPr lang="en-PH"/>
          </a:p>
        </p:txBody>
      </p:sp>
    </p:spTree>
    <p:extLst>
      <p:ext uri="{BB962C8B-B14F-4D97-AF65-F5344CB8AC3E}">
        <p14:creationId xmlns:p14="http://schemas.microsoft.com/office/powerpoint/2010/main" val="2824652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0995" cy="4887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65916" y="0"/>
            <a:ext cx="2880995" cy="488712"/>
          </a:xfrm>
          <a:prstGeom prst="rect">
            <a:avLst/>
          </a:prstGeom>
        </p:spPr>
        <p:txBody>
          <a:bodyPr vert="horz" lIns="91440" tIns="45720" rIns="91440" bIns="45720" rtlCol="0"/>
          <a:lstStyle>
            <a:lvl1pPr algn="r">
              <a:defRPr sz="1200"/>
            </a:lvl1pPr>
          </a:lstStyle>
          <a:p>
            <a:fld id="{4B6AE030-E86F-43BA-AC78-5354500FB3CD}" type="datetimeFigureOut">
              <a:rPr lang="en-US" smtClean="0"/>
              <a:pPr/>
              <a:t>11/18/2015</a:t>
            </a:fld>
            <a:endParaRPr lang="en-US"/>
          </a:p>
        </p:txBody>
      </p:sp>
      <p:sp>
        <p:nvSpPr>
          <p:cNvPr id="4" name="Slide Image Placeholder 3"/>
          <p:cNvSpPr>
            <a:spLocks noGrp="1" noRot="1" noChangeAspect="1"/>
          </p:cNvSpPr>
          <p:nvPr>
            <p:ph type="sldImg" idx="2"/>
          </p:nvPr>
        </p:nvSpPr>
        <p:spPr>
          <a:xfrm>
            <a:off x="881063" y="731838"/>
            <a:ext cx="4886325" cy="36655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4845" y="4642763"/>
            <a:ext cx="5318760" cy="43984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283829"/>
            <a:ext cx="2880995" cy="488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65916" y="9283829"/>
            <a:ext cx="2880995" cy="488712"/>
          </a:xfrm>
          <a:prstGeom prst="rect">
            <a:avLst/>
          </a:prstGeom>
        </p:spPr>
        <p:txBody>
          <a:bodyPr vert="horz" lIns="91440" tIns="45720" rIns="91440" bIns="45720" rtlCol="0" anchor="b"/>
          <a:lstStyle>
            <a:lvl1pPr algn="r">
              <a:defRPr sz="1200"/>
            </a:lvl1pPr>
          </a:lstStyle>
          <a:p>
            <a:fld id="{9518F893-C19A-4790-A9BE-ADEFFB2A139F}" type="slidenum">
              <a:rPr lang="en-US" smtClean="0"/>
              <a:pPr/>
              <a:t>‹#›</a:t>
            </a:fld>
            <a:endParaRPr lang="en-US"/>
          </a:p>
        </p:txBody>
      </p:sp>
    </p:spTree>
    <p:extLst>
      <p:ext uri="{BB962C8B-B14F-4D97-AF65-F5344CB8AC3E}">
        <p14:creationId xmlns:p14="http://schemas.microsoft.com/office/powerpoint/2010/main" val="65900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9518F893-C19A-4790-A9BE-ADEFFB2A139F}" type="slidenum">
              <a:rPr lang="en-US" smtClean="0"/>
              <a:pPr/>
              <a:t>1</a:t>
            </a:fld>
            <a:endParaRPr lang="en-US"/>
          </a:p>
        </p:txBody>
      </p:sp>
    </p:spTree>
    <p:extLst>
      <p:ext uri="{BB962C8B-B14F-4D97-AF65-F5344CB8AC3E}">
        <p14:creationId xmlns:p14="http://schemas.microsoft.com/office/powerpoint/2010/main" val="129708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An interesting characteristic was the increasing proportion of rehires, which grew at an average of 10.62% annually and registering a total of 79,753 rehires in 2014, the highest record for the past six years. </a:t>
            </a:r>
            <a:r>
              <a:rPr lang="en-PH" sz="1200" kern="1200" dirty="0" smtClean="0">
                <a:solidFill>
                  <a:schemeClr val="tx1"/>
                </a:solidFill>
                <a:effectLst/>
                <a:latin typeface="+mn-lt"/>
                <a:ea typeface="+mn-ea"/>
                <a:cs typeface="+mn-cs"/>
              </a:rPr>
              <a:t> This may</a:t>
            </a:r>
            <a:r>
              <a:rPr lang="en-PH" sz="1200" kern="1200" baseline="0" dirty="0" smtClean="0">
                <a:solidFill>
                  <a:schemeClr val="tx1"/>
                </a:solidFill>
                <a:effectLst/>
                <a:latin typeface="+mn-lt"/>
                <a:ea typeface="+mn-ea"/>
                <a:cs typeface="+mn-cs"/>
              </a:rPr>
              <a:t> indicate that the temporary migration of OFWs is gaining some stability- a case of temporary migration becoming more or less permanent-and the overseas employment experience is becoming longer. Consequently, the rate of permanent return is slow, probably because of limited wage-competitive opportunities in the Philippines.</a:t>
            </a:r>
            <a:endParaRPr lang="en-PH" sz="1200" kern="1200" dirty="0" smtClean="0">
              <a:solidFill>
                <a:schemeClr val="tx1"/>
              </a:solidFill>
              <a:effectLst/>
              <a:latin typeface="+mn-lt"/>
              <a:ea typeface="+mn-ea"/>
              <a:cs typeface="+mn-cs"/>
            </a:endParaRPr>
          </a:p>
          <a:p>
            <a:endParaRPr lang="en-PH" sz="1200" kern="1200" dirty="0" smtClean="0">
              <a:solidFill>
                <a:schemeClr val="tx1"/>
              </a:solidFill>
              <a:effectLst/>
              <a:latin typeface="+mn-lt"/>
              <a:ea typeface="+mn-ea"/>
              <a:cs typeface="+mn-cs"/>
            </a:endParaRPr>
          </a:p>
          <a:p>
            <a:pPr latinLnBrk="1"/>
            <a:r>
              <a:rPr lang="en-US" sz="1200" kern="1200" dirty="0" smtClean="0">
                <a:solidFill>
                  <a:schemeClr val="tx1"/>
                </a:solidFill>
                <a:effectLst/>
                <a:latin typeface="+mn-lt"/>
                <a:ea typeface="+mn-ea"/>
                <a:cs typeface="+mn-cs"/>
              </a:rPr>
              <a:t>These rehires represent the OFWs </a:t>
            </a:r>
            <a:r>
              <a:rPr lang="en-PH" sz="1200" kern="1200" dirty="0" smtClean="0">
                <a:solidFill>
                  <a:schemeClr val="tx1"/>
                </a:solidFill>
                <a:effectLst/>
                <a:latin typeface="+mn-lt"/>
                <a:ea typeface="+mn-ea"/>
                <a:cs typeface="+mn-cs"/>
              </a:rPr>
              <a:t>who go back to the same employer in the same country under any of the following circumstances: (a) to renew their contracts for another term; (b) to </a:t>
            </a:r>
            <a:r>
              <a:rPr lang="en-PH" sz="1200" kern="1200" dirty="0" err="1" smtClean="0">
                <a:solidFill>
                  <a:schemeClr val="tx1"/>
                </a:solidFill>
                <a:effectLst/>
                <a:latin typeface="+mn-lt"/>
                <a:ea typeface="+mn-ea"/>
                <a:cs typeface="+mn-cs"/>
              </a:rPr>
              <a:t>rejoin</a:t>
            </a:r>
            <a:r>
              <a:rPr lang="en-PH" sz="1200" kern="1200" dirty="0" smtClean="0">
                <a:solidFill>
                  <a:schemeClr val="tx1"/>
                </a:solidFill>
                <a:effectLst/>
                <a:latin typeface="+mn-lt"/>
                <a:ea typeface="+mn-ea"/>
                <a:cs typeface="+mn-cs"/>
              </a:rPr>
              <a:t> their existing employer in the same country after availing of vacation; or (c) to </a:t>
            </a:r>
            <a:r>
              <a:rPr lang="en-PH" sz="1200" kern="1200" dirty="0" err="1" smtClean="0">
                <a:solidFill>
                  <a:schemeClr val="tx1"/>
                </a:solidFill>
                <a:effectLst/>
                <a:latin typeface="+mn-lt"/>
                <a:ea typeface="+mn-ea"/>
                <a:cs typeface="+mn-cs"/>
              </a:rPr>
              <a:t>rejoin</a:t>
            </a:r>
            <a:r>
              <a:rPr lang="en-PH" sz="1200" kern="1200" dirty="0" smtClean="0">
                <a:solidFill>
                  <a:schemeClr val="tx1"/>
                </a:solidFill>
                <a:effectLst/>
                <a:latin typeface="+mn-lt"/>
                <a:ea typeface="+mn-ea"/>
                <a:cs typeface="+mn-cs"/>
              </a:rPr>
              <a:t> their existing employer in the same country with whom overseas employment was previously obtained, mostly onsite, without being registered with the POEA or passing through its registration system upon original departure of the worker.</a:t>
            </a:r>
          </a:p>
          <a:p>
            <a:endParaRPr lang="en-PH"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E71A866-DC13-44EE-829E-0724F1656686}" type="slidenum">
              <a:rPr lang="en-US" altLang="en-US">
                <a:latin typeface="Calibri" pitchFamily="34" charset="0"/>
              </a:rPr>
              <a:pPr/>
              <a:t>10</a:t>
            </a:fld>
            <a:endParaRPr lang="en-US" altLang="en-US">
              <a:latin typeface="Calibri" pitchFamily="34" charset="0"/>
            </a:endParaRPr>
          </a:p>
        </p:txBody>
      </p:sp>
    </p:spTree>
    <p:extLst>
      <p:ext uri="{BB962C8B-B14F-4D97-AF65-F5344CB8AC3E}">
        <p14:creationId xmlns:p14="http://schemas.microsoft.com/office/powerpoint/2010/main" val="1901057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PH" altLang="en-US" dirty="0" smtClean="0"/>
              <a:t>Most OFWs</a:t>
            </a:r>
            <a:r>
              <a:rPr lang="en-PH" altLang="en-US" baseline="0" dirty="0" smtClean="0"/>
              <a:t> find employment as service or production workers. These two categories comprised almost 80% of OFWs in Qatar. The largest concentration is in domestic work. Generally, overseas employment was mostly male-dominated since overseas employment started in 1970s, but females are now the majority of the newly-hired land-based OFWs, mainly because of the number of household workers.</a:t>
            </a:r>
            <a:endParaRPr lang="en-PH"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E71A866-DC13-44EE-829E-0724F1656686}" type="slidenum">
              <a:rPr lang="en-US" altLang="en-US">
                <a:latin typeface="Calibri" pitchFamily="34" charset="0"/>
              </a:rPr>
              <a:pPr/>
              <a:t>11</a:t>
            </a:fld>
            <a:endParaRPr lang="en-US" altLang="en-US">
              <a:latin typeface="Calibri" pitchFamily="34" charset="0"/>
            </a:endParaRPr>
          </a:p>
        </p:txBody>
      </p:sp>
    </p:spTree>
    <p:extLst>
      <p:ext uri="{BB962C8B-B14F-4D97-AF65-F5344CB8AC3E}">
        <p14:creationId xmlns:p14="http://schemas.microsoft.com/office/powerpoint/2010/main" val="1093942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PH" altLang="en-US" dirty="0" smtClean="0"/>
              <a:t>After a momentarily</a:t>
            </a:r>
            <a:r>
              <a:rPr lang="en-PH" altLang="en-US" baseline="0" dirty="0" smtClean="0"/>
              <a:t> decline in 2007 and 2008, soon after the implementation of the </a:t>
            </a:r>
            <a:r>
              <a:rPr lang="en-PH" altLang="en-US" b="1" baseline="0" dirty="0" smtClean="0"/>
              <a:t>Household Service Workers Reform Package</a:t>
            </a:r>
            <a:r>
              <a:rPr lang="en-PH" altLang="en-US" b="0" baseline="0" dirty="0" smtClean="0"/>
              <a:t>, which include upgrading of skills, orientation course on country-specific culture and language, protective mechanisms at the job sites, obliging employers to shoulder the cost of deploying the domestic helper, and increasing the minimum salary to a level commensurate to their </a:t>
            </a:r>
            <a:r>
              <a:rPr lang="en-PH" altLang="en-US" b="0" baseline="0" smtClean="0"/>
              <a:t>acquired competencies</a:t>
            </a:r>
            <a:r>
              <a:rPr lang="en-PH" altLang="en-US" baseline="0" smtClean="0"/>
              <a:t>, </a:t>
            </a:r>
            <a:r>
              <a:rPr lang="en-PH" altLang="en-US" baseline="0" dirty="0" smtClean="0"/>
              <a:t>domestic workers have increased and more than doubled between 2009 and 2012.</a:t>
            </a:r>
            <a:endParaRPr lang="en-PH"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E71A866-DC13-44EE-829E-0724F1656686}" type="slidenum">
              <a:rPr lang="en-US" altLang="en-US">
                <a:latin typeface="Calibri" pitchFamily="34" charset="0"/>
              </a:rPr>
              <a:pPr/>
              <a:t>12</a:t>
            </a:fld>
            <a:endParaRPr lang="en-US" altLang="en-US">
              <a:latin typeface="Calibri" pitchFamily="34" charset="0"/>
            </a:endParaRPr>
          </a:p>
        </p:txBody>
      </p:sp>
    </p:spTree>
    <p:extLst>
      <p:ext uri="{BB962C8B-B14F-4D97-AF65-F5344CB8AC3E}">
        <p14:creationId xmlns:p14="http://schemas.microsoft.com/office/powerpoint/2010/main" val="2453655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r>
              <a:rPr lang="en-US" altLang="en-US" dirty="0" smtClean="0"/>
              <a:t>Some eight million OFWs</a:t>
            </a:r>
            <a:r>
              <a:rPr lang="en-US" altLang="en-US" baseline="0" dirty="0" smtClean="0"/>
              <a:t> may have participated in the </a:t>
            </a:r>
            <a:r>
              <a:rPr lang="en-US" altLang="en-US" dirty="0" smtClean="0"/>
              <a:t>overseas employment program since it started in the 1970s. For many</a:t>
            </a:r>
            <a:r>
              <a:rPr lang="en-US" altLang="en-US" baseline="0" dirty="0" smtClean="0"/>
              <a:t> of them, overseas employment is a beneficial experience, at least economically. While the employment objective is the most prominent reason for migration abroad, not all Filipino migrants go abroad because of it. </a:t>
            </a:r>
          </a:p>
          <a:p>
            <a:pPr eaLnBrk="1" hangingPunct="1"/>
            <a:endParaRPr lang="en-US" altLang="en-US" baseline="0" dirty="0" smtClean="0"/>
          </a:p>
          <a:p>
            <a:pPr eaLnBrk="1" hangingPunct="1"/>
            <a:r>
              <a:rPr lang="en-US" altLang="en-US" baseline="0" dirty="0" smtClean="0"/>
              <a:t>The acquisition of skills, pursuit of a career, the opportunity reunite with families abroad. Experience other cultures, encounter other people and societies, and live a more developed standard of living are among other reasons that motivate some to leave the country.</a:t>
            </a:r>
          </a:p>
          <a:p>
            <a:pPr eaLnBrk="1" hangingPunct="1"/>
            <a:endParaRPr lang="en-US"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Benefits are not without costs, and migrants encounter social costs </a:t>
            </a:r>
            <a:r>
              <a:rPr lang="en-US" altLang="en-US" sz="1200" dirty="0" smtClean="0"/>
              <a:t>(family separation, parental absence) </a:t>
            </a:r>
            <a:r>
              <a:rPr lang="en-US" altLang="en-US" baseline="0" dirty="0" smtClean="0"/>
              <a:t>throughout the process. In the pre-employment phase, illegal recruitment is experienced in many form (e.g. placement fees and contract substitution). During employment, migrants experience may forms of hardships, particularly, migrants in less skilled occupations-face higher risks and vulnerabilities. </a:t>
            </a:r>
            <a:endParaRPr lang="en-US" altLang="en-US" dirty="0" smtClean="0"/>
          </a:p>
          <a:p>
            <a:pPr eaLnBrk="1" hangingPunct="1"/>
            <a:endParaRPr lang="en-US" altLang="en-US" dirty="0" smtClean="0"/>
          </a:p>
          <a:p>
            <a:pPr eaLnBrk="1" hangingPunct="1"/>
            <a:r>
              <a:rPr lang="en-US" altLang="en-US" dirty="0" smtClean="0"/>
              <a:t>Philippines</a:t>
            </a:r>
            <a:r>
              <a:rPr lang="en-US" altLang="en-US" baseline="0" dirty="0" smtClean="0"/>
              <a:t> has the provision of alternative remedies and legal facilities. NLRC: for money claims; POEA: for recruitment violations and other administrative cases; OWWA: welfare protection both in terms of repatriation assistance or in terms of programs of assistance to the families left behind.</a:t>
            </a:r>
          </a:p>
          <a:p>
            <a:pPr eaLnBrk="1" hangingPunct="1"/>
            <a:endParaRPr lang="en-US" altLang="en-US" baseline="0" dirty="0" smtClean="0"/>
          </a:p>
          <a:p>
            <a:pPr eaLnBrk="1" hangingPunct="1"/>
            <a:endParaRPr lang="en-US" alt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BA55A49-8D33-4791-813F-EFEB0F0F3D50}" type="slidenum">
              <a:rPr lang="en-US" altLang="en-US"/>
              <a:pPr>
                <a:spcBef>
                  <a:spcPct val="0"/>
                </a:spcBef>
              </a:pPr>
              <a:t>13</a:t>
            </a:fld>
            <a:endParaRPr lang="en-US" altLang="en-US"/>
          </a:p>
        </p:txBody>
      </p:sp>
    </p:spTree>
    <p:extLst>
      <p:ext uri="{BB962C8B-B14F-4D97-AF65-F5344CB8AC3E}">
        <p14:creationId xmlns:p14="http://schemas.microsoft.com/office/powerpoint/2010/main" val="1462340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impact of migration on the economy is evidenced by the</a:t>
            </a:r>
            <a:r>
              <a:rPr lang="en-US" altLang="en-US" baseline="0" dirty="0" smtClean="0"/>
              <a:t> inflow of remittances. </a:t>
            </a:r>
            <a:r>
              <a:rPr lang="en-PH" sz="1200" kern="1200" dirty="0" smtClean="0">
                <a:solidFill>
                  <a:schemeClr val="tx1"/>
                </a:solidFill>
                <a:effectLst/>
                <a:latin typeface="+mn-lt"/>
                <a:ea typeface="+mn-ea"/>
                <a:cs typeface="+mn-cs"/>
              </a:rPr>
              <a:t>Data from the Central Bank of the Philippines reported that total remittances grew by 22.41% (or $4.205 million) from $18.763 million in 2010 to $22.968 million in 2013. Similarly, remittances from Qatar, which represents one-tenth of the total remittances, also doubled from a $0.247 million in 2010 to $0.412 million in 2013.</a:t>
            </a:r>
          </a:p>
          <a:p>
            <a:pPr eaLnBrk="1" hangingPunct="1">
              <a:spcBef>
                <a:spcPct val="0"/>
              </a:spcBef>
            </a:pPr>
            <a:endParaRPr lang="en-PH" altLang="en-US" sz="1200" kern="1200" dirty="0" smtClean="0">
              <a:solidFill>
                <a:schemeClr val="tx1"/>
              </a:solidFill>
              <a:effectLst/>
              <a:latin typeface="+mn-lt"/>
              <a:ea typeface="+mn-ea"/>
              <a:cs typeface="+mn-cs"/>
            </a:endParaRPr>
          </a:p>
          <a:p>
            <a:pPr eaLnBrk="1" hangingPunct="1">
              <a:spcBef>
                <a:spcPct val="0"/>
              </a:spcBef>
            </a:pPr>
            <a:r>
              <a:rPr lang="en-PH" altLang="en-US" sz="1200" kern="1200" dirty="0" smtClean="0">
                <a:solidFill>
                  <a:schemeClr val="tx1"/>
                </a:solidFill>
                <a:effectLst/>
                <a:latin typeface="+mn-lt"/>
                <a:ea typeface="+mn-ea"/>
                <a:cs typeface="+mn-cs"/>
              </a:rPr>
              <a:t>The</a:t>
            </a:r>
            <a:r>
              <a:rPr lang="en-PH" altLang="en-US" sz="1200" kern="1200" baseline="0" dirty="0" smtClean="0">
                <a:solidFill>
                  <a:schemeClr val="tx1"/>
                </a:solidFill>
                <a:effectLst/>
                <a:latin typeface="+mn-lt"/>
                <a:ea typeface="+mn-ea"/>
                <a:cs typeface="+mn-cs"/>
              </a:rPr>
              <a:t> growth is attributed to the burgeoning presence of OFWs in more than 224 destinations with relatively longer years of employment engagement, a growing market leadership in the high wage-earning seafaring sector, an assumed wage escalation among those with extended contracts, and longer service records. Remittances are estimated to contribute between eight and ten percent of GDP, making overseas employment among the most important sources of the Philippines export earnings.</a:t>
            </a:r>
            <a:endParaRPr lang="en-US" altLang="en-US" dirty="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C68A5D9-4429-4786-9748-5059E035A5C8}" type="slidenum">
              <a:rPr lang="en-US" altLang="en-US"/>
              <a:pPr>
                <a:spcBef>
                  <a:spcPct val="0"/>
                </a:spcBef>
              </a:pPr>
              <a:t>14</a:t>
            </a:fld>
            <a:endParaRPr lang="en-US" altLang="en-US"/>
          </a:p>
        </p:txBody>
      </p:sp>
    </p:spTree>
    <p:extLst>
      <p:ext uri="{BB962C8B-B14F-4D97-AF65-F5344CB8AC3E}">
        <p14:creationId xmlns:p14="http://schemas.microsoft.com/office/powerpoint/2010/main" val="1950725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a:p>
            <a:pPr eaLnBrk="1" hangingPunct="1">
              <a:spcBef>
                <a:spcPct val="0"/>
              </a:spcBef>
            </a:pPr>
            <a:r>
              <a:rPr lang="en-US" altLang="en-US" dirty="0" smtClean="0"/>
              <a:t>The main thrust of the Philippine migration policy was established in the 1974 Labor Code and it consisted in promoting</a:t>
            </a:r>
            <a:r>
              <a:rPr lang="en-US" altLang="en-US" baseline="0" dirty="0" smtClean="0"/>
              <a:t> and facilitating overseas employment, protecting Filipino migrants, and maximizing the benefits of migration. The policy was further elaborated in RA 8042 or the Migrants Workers and Overseas Filipinos Act of 1995, which was amended in 2007 and 2010- by RA 10022. This law is essentially a “protective” legislation.</a:t>
            </a:r>
            <a:endParaRPr lang="en-US" altLang="en-US"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BCDA188-9F75-47D8-9333-03DAAE1D5BC6}" type="slidenum">
              <a:rPr lang="en-US" altLang="en-US"/>
              <a:pPr>
                <a:spcBef>
                  <a:spcPct val="0"/>
                </a:spcBef>
              </a:pPr>
              <a:t>15</a:t>
            </a:fld>
            <a:endParaRPr lang="en-US" altLang="en-US"/>
          </a:p>
        </p:txBody>
      </p:sp>
    </p:spTree>
    <p:extLst>
      <p:ext uri="{BB962C8B-B14F-4D97-AF65-F5344CB8AC3E}">
        <p14:creationId xmlns:p14="http://schemas.microsoft.com/office/powerpoint/2010/main" val="52289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a:p>
            <a:pPr eaLnBrk="1" hangingPunct="1">
              <a:spcBef>
                <a:spcPct val="0"/>
              </a:spcBef>
            </a:pPr>
            <a:r>
              <a:rPr lang="en-US" altLang="en-US" dirty="0" smtClean="0"/>
              <a:t>As articulated by President </a:t>
            </a:r>
            <a:r>
              <a:rPr lang="en-US" altLang="en-US" dirty="0" err="1" smtClean="0"/>
              <a:t>Benigno</a:t>
            </a:r>
            <a:r>
              <a:rPr lang="en-US" altLang="en-US" dirty="0" smtClean="0"/>
              <a:t> C.</a:t>
            </a:r>
            <a:r>
              <a:rPr lang="en-US" altLang="en-US" baseline="0" dirty="0" smtClean="0"/>
              <a:t> Aquino III, the current policy focuses on creating jobs at home so that there is no need to look for employment abroad, while at the same time providing the best protection for Filipinos who still go to work abroad.</a:t>
            </a:r>
            <a:endParaRPr lang="en-US" altLang="en-US"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BCDA188-9F75-47D8-9333-03DAAE1D5BC6}" type="slidenum">
              <a:rPr lang="en-US" altLang="en-US"/>
              <a:pPr>
                <a:spcBef>
                  <a:spcPct val="0"/>
                </a:spcBef>
              </a:pPr>
              <a:t>16</a:t>
            </a:fld>
            <a:endParaRPr lang="en-US" altLang="en-US"/>
          </a:p>
        </p:txBody>
      </p:sp>
    </p:spTree>
    <p:extLst>
      <p:ext uri="{BB962C8B-B14F-4D97-AF65-F5344CB8AC3E}">
        <p14:creationId xmlns:p14="http://schemas.microsoft.com/office/powerpoint/2010/main" val="3186264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E60975F-97AD-498A-8F8A-853704E23505}" type="slidenum">
              <a:rPr lang="en-US" altLang="en-US"/>
              <a:pPr>
                <a:spcBef>
                  <a:spcPct val="0"/>
                </a:spcBef>
              </a:pPr>
              <a:t>17</a:t>
            </a:fld>
            <a:endParaRPr lang="en-US" altLang="en-US"/>
          </a:p>
        </p:txBody>
      </p:sp>
    </p:spTree>
    <p:extLst>
      <p:ext uri="{BB962C8B-B14F-4D97-AF65-F5344CB8AC3E}">
        <p14:creationId xmlns:p14="http://schemas.microsoft.com/office/powerpoint/2010/main" val="2522570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9518F893-C19A-4790-A9BE-ADEFFB2A139F}" type="slidenum">
              <a:rPr lang="en-US" smtClean="0"/>
              <a:pPr/>
              <a:t>18</a:t>
            </a:fld>
            <a:endParaRPr lang="en-US"/>
          </a:p>
        </p:txBody>
      </p:sp>
    </p:spTree>
    <p:extLst>
      <p:ext uri="{BB962C8B-B14F-4D97-AF65-F5344CB8AC3E}">
        <p14:creationId xmlns:p14="http://schemas.microsoft.com/office/powerpoint/2010/main" val="3882621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9518F893-C19A-4790-A9BE-ADEFFB2A139F}" type="slidenum">
              <a:rPr lang="en-US" smtClean="0"/>
              <a:pPr/>
              <a:t>19</a:t>
            </a:fld>
            <a:endParaRPr lang="en-US"/>
          </a:p>
        </p:txBody>
      </p:sp>
    </p:spTree>
    <p:extLst>
      <p:ext uri="{BB962C8B-B14F-4D97-AF65-F5344CB8AC3E}">
        <p14:creationId xmlns:p14="http://schemas.microsoft.com/office/powerpoint/2010/main" val="4137243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9518F893-C19A-4790-A9BE-ADEFFB2A139F}" type="slidenum">
              <a:rPr lang="en-US" smtClean="0"/>
              <a:pPr/>
              <a:t>2</a:t>
            </a:fld>
            <a:endParaRPr lang="en-US"/>
          </a:p>
        </p:txBody>
      </p:sp>
    </p:spTree>
    <p:extLst>
      <p:ext uri="{BB962C8B-B14F-4D97-AF65-F5344CB8AC3E}">
        <p14:creationId xmlns:p14="http://schemas.microsoft.com/office/powerpoint/2010/main" val="2581661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ED322FE-86A8-40CE-A334-83FE87F45DC2}" type="slidenum">
              <a:rPr lang="en-US" altLang="en-US"/>
              <a:pPr>
                <a:spcBef>
                  <a:spcPct val="0"/>
                </a:spcBef>
              </a:pPr>
              <a:t>20</a:t>
            </a:fld>
            <a:endParaRPr lang="en-US" altLang="en-US"/>
          </a:p>
        </p:txBody>
      </p:sp>
    </p:spTree>
    <p:extLst>
      <p:ext uri="{BB962C8B-B14F-4D97-AF65-F5344CB8AC3E}">
        <p14:creationId xmlns:p14="http://schemas.microsoft.com/office/powerpoint/2010/main" val="2355774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9518F893-C19A-4790-A9BE-ADEFFB2A139F}" type="slidenum">
              <a:rPr lang="en-US" smtClean="0"/>
              <a:pPr/>
              <a:t>21</a:t>
            </a:fld>
            <a:endParaRPr lang="en-US"/>
          </a:p>
        </p:txBody>
      </p:sp>
    </p:spTree>
    <p:extLst>
      <p:ext uri="{BB962C8B-B14F-4D97-AF65-F5344CB8AC3E}">
        <p14:creationId xmlns:p14="http://schemas.microsoft.com/office/powerpoint/2010/main" val="2143025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9518F893-C19A-4790-A9BE-ADEFFB2A139F}" type="slidenum">
              <a:rPr lang="en-US" smtClean="0"/>
              <a:pPr/>
              <a:t>22</a:t>
            </a:fld>
            <a:endParaRPr lang="en-US"/>
          </a:p>
        </p:txBody>
      </p:sp>
    </p:spTree>
    <p:extLst>
      <p:ext uri="{BB962C8B-B14F-4D97-AF65-F5344CB8AC3E}">
        <p14:creationId xmlns:p14="http://schemas.microsoft.com/office/powerpoint/2010/main" val="511730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Migration costs in</a:t>
            </a:r>
            <a:r>
              <a:rPr lang="en-PH" baseline="0" dirty="0" smtClean="0"/>
              <a:t> the context of this study refer to the job opportunity costs in finding a  job abroad</a:t>
            </a:r>
            <a:endParaRPr lang="en-PH" dirty="0"/>
          </a:p>
        </p:txBody>
      </p:sp>
      <p:sp>
        <p:nvSpPr>
          <p:cNvPr id="4" name="Slide Number Placeholder 3"/>
          <p:cNvSpPr>
            <a:spLocks noGrp="1"/>
          </p:cNvSpPr>
          <p:nvPr>
            <p:ph type="sldNum" sz="quarter" idx="10"/>
          </p:nvPr>
        </p:nvSpPr>
        <p:spPr/>
        <p:txBody>
          <a:bodyPr/>
          <a:lstStyle/>
          <a:p>
            <a:fld id="{9518F893-C19A-4790-A9BE-ADEFFB2A139F}" type="slidenum">
              <a:rPr lang="en-US" smtClean="0"/>
              <a:pPr/>
              <a:t>23</a:t>
            </a:fld>
            <a:endParaRPr lang="en-US"/>
          </a:p>
        </p:txBody>
      </p:sp>
    </p:spTree>
    <p:extLst>
      <p:ext uri="{BB962C8B-B14F-4D97-AF65-F5344CB8AC3E}">
        <p14:creationId xmlns:p14="http://schemas.microsoft.com/office/powerpoint/2010/main" val="37389513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9518F893-C19A-4790-A9BE-ADEFFB2A139F}" type="slidenum">
              <a:rPr lang="en-US" smtClean="0"/>
              <a:pPr/>
              <a:t>24</a:t>
            </a:fld>
            <a:endParaRPr lang="en-US"/>
          </a:p>
        </p:txBody>
      </p:sp>
    </p:spTree>
    <p:extLst>
      <p:ext uri="{BB962C8B-B14F-4D97-AF65-F5344CB8AC3E}">
        <p14:creationId xmlns:p14="http://schemas.microsoft.com/office/powerpoint/2010/main" val="18294145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Tahoma" pitchFamily="34" charset="0"/>
                <a:ea typeface="Tahoma" pitchFamily="34" charset="0"/>
                <a:cs typeface="Tahoma" pitchFamily="34" charset="0"/>
              </a:rPr>
              <a:t>The simplest and cheapest to administer using a standardized survey instrument </a:t>
            </a:r>
          </a:p>
          <a:p>
            <a:endParaRPr lang="en-US" dirty="0"/>
          </a:p>
        </p:txBody>
      </p:sp>
      <p:sp>
        <p:nvSpPr>
          <p:cNvPr id="4" name="Slide Number Placeholder 3"/>
          <p:cNvSpPr>
            <a:spLocks noGrp="1"/>
          </p:cNvSpPr>
          <p:nvPr>
            <p:ph type="sldNum" sz="quarter" idx="10"/>
          </p:nvPr>
        </p:nvSpPr>
        <p:spPr/>
        <p:txBody>
          <a:bodyPr/>
          <a:lstStyle/>
          <a:p>
            <a:fld id="{9518F893-C19A-4790-A9BE-ADEFFB2A139F}" type="slidenum">
              <a:rPr lang="en-US" smtClean="0"/>
              <a:pPr/>
              <a:t>25</a:t>
            </a:fld>
            <a:endParaRPr lang="en-US"/>
          </a:p>
        </p:txBody>
      </p:sp>
    </p:spTree>
    <p:extLst>
      <p:ext uri="{BB962C8B-B14F-4D97-AF65-F5344CB8AC3E}">
        <p14:creationId xmlns:p14="http://schemas.microsoft.com/office/powerpoint/2010/main" val="36728967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9518F893-C19A-4790-A9BE-ADEFFB2A139F}" type="slidenum">
              <a:rPr lang="en-US" smtClean="0"/>
              <a:pPr/>
              <a:t>26</a:t>
            </a:fld>
            <a:endParaRPr lang="en-US"/>
          </a:p>
        </p:txBody>
      </p:sp>
    </p:spTree>
    <p:extLst>
      <p:ext uri="{BB962C8B-B14F-4D97-AF65-F5344CB8AC3E}">
        <p14:creationId xmlns:p14="http://schemas.microsoft.com/office/powerpoint/2010/main" val="28995614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9518F893-C19A-4790-A9BE-ADEFFB2A139F}" type="slidenum">
              <a:rPr lang="en-US" smtClean="0"/>
              <a:pPr/>
              <a:t>27</a:t>
            </a:fld>
            <a:endParaRPr lang="en-US"/>
          </a:p>
        </p:txBody>
      </p:sp>
    </p:spTree>
    <p:extLst>
      <p:ext uri="{BB962C8B-B14F-4D97-AF65-F5344CB8AC3E}">
        <p14:creationId xmlns:p14="http://schemas.microsoft.com/office/powerpoint/2010/main" val="39176095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9518F893-C19A-4790-A9BE-ADEFFB2A139F}" type="slidenum">
              <a:rPr lang="en-US" smtClean="0"/>
              <a:pPr/>
              <a:t>28</a:t>
            </a:fld>
            <a:endParaRPr lang="en-US"/>
          </a:p>
        </p:txBody>
      </p:sp>
    </p:spTree>
    <p:extLst>
      <p:ext uri="{BB962C8B-B14F-4D97-AF65-F5344CB8AC3E}">
        <p14:creationId xmlns:p14="http://schemas.microsoft.com/office/powerpoint/2010/main" val="33075949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sz="1200" kern="1200" dirty="0" smtClean="0">
                <a:solidFill>
                  <a:schemeClr val="tx1"/>
                </a:solidFill>
                <a:effectLst/>
                <a:latin typeface="+mn-lt"/>
                <a:ea typeface="+mn-ea"/>
                <a:cs typeface="+mn-cs"/>
              </a:rPr>
              <a:t>BMC offices are designated by the Philippine Overseas Employment Administration (POEA) for OFW rehires to obtain their Overseas Employment Certificates (OECs) as requisite documents for deployment. While PDOS is managed by OWWA as a major component of its information and education program for departing OFWs and their families. Attendance to PDOS is mandatory for all departing OFWs. </a:t>
            </a:r>
            <a:endParaRPr lang="en-PH" dirty="0" smtClean="0"/>
          </a:p>
          <a:p>
            <a:endParaRPr lang="en-PH" dirty="0"/>
          </a:p>
        </p:txBody>
      </p:sp>
      <p:sp>
        <p:nvSpPr>
          <p:cNvPr id="4" name="Slide Number Placeholder 3"/>
          <p:cNvSpPr>
            <a:spLocks noGrp="1"/>
          </p:cNvSpPr>
          <p:nvPr>
            <p:ph type="sldNum" sz="quarter" idx="10"/>
          </p:nvPr>
        </p:nvSpPr>
        <p:spPr/>
        <p:txBody>
          <a:bodyPr/>
          <a:lstStyle/>
          <a:p>
            <a:fld id="{9518F893-C19A-4790-A9BE-ADEFFB2A139F}" type="slidenum">
              <a:rPr lang="en-US" smtClean="0"/>
              <a:pPr/>
              <a:t>29</a:t>
            </a:fld>
            <a:endParaRPr lang="en-US"/>
          </a:p>
        </p:txBody>
      </p:sp>
    </p:spTree>
    <p:extLst>
      <p:ext uri="{BB962C8B-B14F-4D97-AF65-F5344CB8AC3E}">
        <p14:creationId xmlns:p14="http://schemas.microsoft.com/office/powerpoint/2010/main" val="1994819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a:p>
            <a:pPr eaLnBrk="1" hangingPunct="1">
              <a:spcBef>
                <a:spcPct val="0"/>
              </a:spcBef>
            </a:pPr>
            <a:r>
              <a:rPr lang="en-US" altLang="en-US" dirty="0" smtClean="0"/>
              <a:t>In all these years, the Philippines has</a:t>
            </a:r>
            <a:r>
              <a:rPr lang="en-US" altLang="en-US" baseline="0" dirty="0" smtClean="0"/>
              <a:t> created a comprehensive structure of regulation, protection and assistance which embraces the whole migration process, for which the Philippines has gained renown as a model for migration governance. </a:t>
            </a:r>
          </a:p>
          <a:p>
            <a:pPr eaLnBrk="1" hangingPunct="1">
              <a:spcBef>
                <a:spcPct val="0"/>
              </a:spcBef>
            </a:pPr>
            <a:endParaRPr lang="en-US" altLang="en-US" baseline="0" dirty="0" smtClean="0"/>
          </a:p>
          <a:p>
            <a:pPr eaLnBrk="1" hangingPunct="1">
              <a:spcBef>
                <a:spcPct val="0"/>
              </a:spcBef>
            </a:pPr>
            <a:r>
              <a:rPr lang="en-US" altLang="en-US" baseline="0" dirty="0" smtClean="0"/>
              <a:t>The Philippines emphasizes a human rights framework in migration governance, consistent with its commitment to international conventions and active engagement in regional and global policy dialogues.</a:t>
            </a:r>
            <a:endParaRPr lang="en-US" altLang="en-US" dirty="0"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60F9C2F-D5CE-4065-BDA0-537CE9908990}" type="slidenum">
              <a:rPr lang="en-US" altLang="en-US"/>
              <a:pPr>
                <a:spcBef>
                  <a:spcPct val="0"/>
                </a:spcBef>
              </a:pPr>
              <a:t>3</a:t>
            </a:fld>
            <a:endParaRPr lang="en-US" altLang="en-US"/>
          </a:p>
        </p:txBody>
      </p:sp>
    </p:spTree>
    <p:extLst>
      <p:ext uri="{BB962C8B-B14F-4D97-AF65-F5344CB8AC3E}">
        <p14:creationId xmlns:p14="http://schemas.microsoft.com/office/powerpoint/2010/main" val="3293946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kern="1200" dirty="0" smtClean="0">
                <a:solidFill>
                  <a:schemeClr val="tx1"/>
                </a:solidFill>
                <a:effectLst/>
                <a:latin typeface="+mn-lt"/>
                <a:ea typeface="+mn-ea"/>
                <a:cs typeface="+mn-cs"/>
              </a:rPr>
              <a:t> PDOS served as major component of its information and education program</a:t>
            </a:r>
            <a:r>
              <a:rPr lang="en-PH" sz="1200" kern="1200" baseline="0" dirty="0" smtClean="0">
                <a:solidFill>
                  <a:schemeClr val="tx1"/>
                </a:solidFill>
                <a:effectLst/>
                <a:latin typeface="+mn-lt"/>
                <a:ea typeface="+mn-ea"/>
                <a:cs typeface="+mn-cs"/>
              </a:rPr>
              <a:t> for departing OFWs and their families. </a:t>
            </a:r>
            <a:r>
              <a:rPr lang="en-PH" sz="1200" kern="1200" dirty="0" smtClean="0">
                <a:solidFill>
                  <a:schemeClr val="tx1"/>
                </a:solidFill>
                <a:effectLst/>
                <a:latin typeface="+mn-lt"/>
                <a:ea typeface="+mn-ea"/>
                <a:cs typeface="+mn-cs"/>
              </a:rPr>
              <a:t>NGOs are authorized to conduct the PDOS for Household Service Workers (HSWs) and Overseas Performing Artists (OPAs) only; (2) Recruitment agencies are authorized to conduct the PDOS for land-based workers belonging to the professional, skilled and technical categories of workers only of their member agencies; and (3) </a:t>
            </a:r>
            <a:r>
              <a:rPr lang="en-PH" sz="1200" b="0" i="0" u="none" strike="noStrike" kern="1200" baseline="0" dirty="0" smtClean="0">
                <a:solidFill>
                  <a:schemeClr val="tx1"/>
                </a:solidFill>
                <a:effectLst/>
                <a:latin typeface="+mn-lt"/>
                <a:ea typeface="+mn-ea"/>
                <a:cs typeface="+mn-cs"/>
              </a:rPr>
              <a:t>I</a:t>
            </a:r>
            <a:r>
              <a:rPr lang="en-PH" sz="1200" b="0" i="0" u="none" strike="noStrike" kern="1200" baseline="0" dirty="0" smtClean="0">
                <a:solidFill>
                  <a:schemeClr val="tx1"/>
                </a:solidFill>
                <a:latin typeface="+mn-lt"/>
                <a:ea typeface="+mn-ea"/>
                <a:cs typeface="+mn-cs"/>
              </a:rPr>
              <a:t>ndustry Association – conducts the PDOS for the professional, skilled and technical recruits of their member (sea-based and land-based) agencies. </a:t>
            </a:r>
          </a:p>
          <a:p>
            <a:endParaRPr lang="en-PH" dirty="0"/>
          </a:p>
        </p:txBody>
      </p:sp>
      <p:sp>
        <p:nvSpPr>
          <p:cNvPr id="4" name="Slide Number Placeholder 3"/>
          <p:cNvSpPr>
            <a:spLocks noGrp="1"/>
          </p:cNvSpPr>
          <p:nvPr>
            <p:ph type="sldNum" sz="quarter" idx="10"/>
          </p:nvPr>
        </p:nvSpPr>
        <p:spPr/>
        <p:txBody>
          <a:bodyPr/>
          <a:lstStyle/>
          <a:p>
            <a:fld id="{9518F893-C19A-4790-A9BE-ADEFFB2A139F}" type="slidenum">
              <a:rPr lang="en-US" smtClean="0"/>
              <a:pPr/>
              <a:t>30</a:t>
            </a:fld>
            <a:endParaRPr lang="en-US"/>
          </a:p>
        </p:txBody>
      </p:sp>
    </p:spTree>
    <p:extLst>
      <p:ext uri="{BB962C8B-B14F-4D97-AF65-F5344CB8AC3E}">
        <p14:creationId xmlns:p14="http://schemas.microsoft.com/office/powerpoint/2010/main" val="19948190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Segoe UI" pitchFamily="34" charset="0"/>
              </a:rPr>
              <a:t>These </a:t>
            </a:r>
            <a:r>
              <a:rPr lang="en-US" dirty="0" smtClean="0">
                <a:latin typeface="Segoe UI" pitchFamily="34" charset="0"/>
              </a:rPr>
              <a:t>r</a:t>
            </a:r>
            <a:r>
              <a:rPr lang="en-US" baseline="0" dirty="0" smtClean="0">
                <a:latin typeface="Segoe UI" pitchFamily="34" charset="0"/>
              </a:rPr>
              <a:t>ehires can provide information on their experiences while previously</a:t>
            </a:r>
            <a:r>
              <a:rPr lang="en-US" dirty="0" smtClean="0">
                <a:latin typeface="Segoe UI" pitchFamily="34" charset="0"/>
              </a:rPr>
              <a:t> </a:t>
            </a:r>
            <a:r>
              <a:rPr lang="en-US" baseline="0" dirty="0" smtClean="0">
                <a:latin typeface="Segoe UI" pitchFamily="34" charset="0"/>
              </a:rPr>
              <a:t>employed</a:t>
            </a:r>
            <a:r>
              <a:rPr lang="en-US" dirty="0" smtClean="0">
                <a:latin typeface="Segoe UI" pitchFamily="34" charset="0"/>
              </a:rPr>
              <a:t> </a:t>
            </a:r>
            <a:r>
              <a:rPr lang="en-US" baseline="0" dirty="0" smtClean="0">
                <a:latin typeface="Segoe UI" pitchFamily="34" charset="0"/>
              </a:rPr>
              <a:t>in Qatar. </a:t>
            </a:r>
            <a:r>
              <a:rPr lang="en-PH" dirty="0" smtClean="0">
                <a:latin typeface="Segoe UI" pitchFamily="34" charset="0"/>
                <a:ea typeface="Segoe UI" pitchFamily="34" charset="0"/>
                <a:cs typeface="Segoe UI" pitchFamily="34" charset="0"/>
              </a:rPr>
              <a:t>The respondents at PDOS are pre-determined at the first day of the 3-day seminar</a:t>
            </a:r>
            <a:endParaRPr lang="en-US" dirty="0" smtClean="0">
              <a:latin typeface="Segoe UI" pitchFamily="34" charset="0"/>
              <a:ea typeface="Segoe UI" pitchFamily="34" charset="0"/>
              <a:cs typeface="Segoe U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Segoe UI" pitchFamily="34" charset="0"/>
            </a:endParaRPr>
          </a:p>
          <a:p>
            <a:endParaRPr lang="en-US" dirty="0"/>
          </a:p>
        </p:txBody>
      </p:sp>
      <p:sp>
        <p:nvSpPr>
          <p:cNvPr id="4" name="Slide Number Placeholder 3"/>
          <p:cNvSpPr>
            <a:spLocks noGrp="1"/>
          </p:cNvSpPr>
          <p:nvPr>
            <p:ph type="sldNum" sz="quarter" idx="10"/>
          </p:nvPr>
        </p:nvSpPr>
        <p:spPr/>
        <p:txBody>
          <a:bodyPr/>
          <a:lstStyle/>
          <a:p>
            <a:fld id="{9518F893-C19A-4790-A9BE-ADEFFB2A139F}" type="slidenum">
              <a:rPr lang="en-US" smtClean="0"/>
              <a:pPr/>
              <a:t>31</a:t>
            </a:fld>
            <a:endParaRPr lang="en-US"/>
          </a:p>
        </p:txBody>
      </p:sp>
    </p:spTree>
    <p:extLst>
      <p:ext uri="{BB962C8B-B14F-4D97-AF65-F5344CB8AC3E}">
        <p14:creationId xmlns:p14="http://schemas.microsoft.com/office/powerpoint/2010/main" val="38287970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H" sz="1200" kern="1200" dirty="0" smtClean="0">
                <a:solidFill>
                  <a:schemeClr val="tx1"/>
                </a:solidFill>
                <a:effectLst/>
                <a:latin typeface="+mn-lt"/>
                <a:ea typeface="+mn-ea"/>
                <a:cs typeface="+mn-cs"/>
              </a:rPr>
              <a:t>Since respondents were  mix of rehires and those who are previously been to Qatar, survey questions were modified to refer only to experiences in their previous employment in Qatar and excluded experiences leading to their impending (future) deployment as rehires or workers elsewhere, which may contaminate data assuming that migration cost of rehires may be lower. </a:t>
            </a:r>
            <a:endParaRPr lang="en-US" dirty="0" smtClean="0">
              <a:latin typeface="Segoe UI" pitchFamily="34" charset="0"/>
              <a:ea typeface="Segoe UI" pitchFamily="34" charset="0"/>
              <a:cs typeface="Segoe U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Segoe UI" pitchFamily="34" charset="0"/>
            </a:endParaRPr>
          </a:p>
          <a:p>
            <a:endParaRPr lang="en-US" dirty="0"/>
          </a:p>
        </p:txBody>
      </p:sp>
      <p:sp>
        <p:nvSpPr>
          <p:cNvPr id="4" name="Slide Number Placeholder 3"/>
          <p:cNvSpPr>
            <a:spLocks noGrp="1"/>
          </p:cNvSpPr>
          <p:nvPr>
            <p:ph type="sldNum" sz="quarter" idx="10"/>
          </p:nvPr>
        </p:nvSpPr>
        <p:spPr/>
        <p:txBody>
          <a:bodyPr/>
          <a:lstStyle/>
          <a:p>
            <a:fld id="{9518F893-C19A-4790-A9BE-ADEFFB2A139F}" type="slidenum">
              <a:rPr lang="en-US" smtClean="0"/>
              <a:pPr/>
              <a:t>32</a:t>
            </a:fld>
            <a:endParaRPr lang="en-US"/>
          </a:p>
        </p:txBody>
      </p:sp>
    </p:spTree>
    <p:extLst>
      <p:ext uri="{BB962C8B-B14F-4D97-AF65-F5344CB8AC3E}">
        <p14:creationId xmlns:p14="http://schemas.microsoft.com/office/powerpoint/2010/main" val="40278877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Geographical distribution of the BMC sample was extended to BMCs</a:t>
            </a:r>
            <a:r>
              <a:rPr lang="en-PH" baseline="0" dirty="0" smtClean="0"/>
              <a:t> outside Metro Manila. </a:t>
            </a:r>
            <a:r>
              <a:rPr lang="en-PH" sz="1200" kern="1200" dirty="0" smtClean="0">
                <a:solidFill>
                  <a:schemeClr val="tx1"/>
                </a:solidFill>
                <a:effectLst/>
                <a:latin typeface="+mn-lt"/>
                <a:ea typeface="+mn-ea"/>
                <a:cs typeface="+mn-cs"/>
              </a:rPr>
              <a:t>Regional selection was determined based on the highest concentration of OFWs bound for Qatar for the period 2013-14. The selected regions are: NCR (52%), IV-A (14%), III (13%) and Region XI (3%).</a:t>
            </a:r>
            <a:endParaRPr lang="en-PH" dirty="0"/>
          </a:p>
        </p:txBody>
      </p:sp>
      <p:sp>
        <p:nvSpPr>
          <p:cNvPr id="4" name="Slide Number Placeholder 3"/>
          <p:cNvSpPr>
            <a:spLocks noGrp="1"/>
          </p:cNvSpPr>
          <p:nvPr>
            <p:ph type="sldNum" sz="quarter" idx="10"/>
          </p:nvPr>
        </p:nvSpPr>
        <p:spPr/>
        <p:txBody>
          <a:bodyPr/>
          <a:lstStyle/>
          <a:p>
            <a:fld id="{9518F893-C19A-4790-A9BE-ADEFFB2A139F}" type="slidenum">
              <a:rPr lang="en-US" smtClean="0"/>
              <a:pPr/>
              <a:t>33</a:t>
            </a:fld>
            <a:endParaRPr lang="en-US"/>
          </a:p>
        </p:txBody>
      </p:sp>
    </p:spTree>
    <p:extLst>
      <p:ext uri="{BB962C8B-B14F-4D97-AF65-F5344CB8AC3E}">
        <p14:creationId xmlns:p14="http://schemas.microsoft.com/office/powerpoint/2010/main" val="34238281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kern="1200" dirty="0" smtClean="0">
                <a:solidFill>
                  <a:schemeClr val="tx1"/>
                </a:solidFill>
                <a:effectLst/>
                <a:latin typeface="+mn-lt"/>
                <a:ea typeface="+mn-ea"/>
                <a:cs typeface="+mn-cs"/>
              </a:rPr>
              <a:t>Convenience sampling was done depending on the conduct of PDOS among Middle East bound workers during the roll-out of the survey. </a:t>
            </a:r>
            <a:endParaRPr lang="en-PH" dirty="0"/>
          </a:p>
        </p:txBody>
      </p:sp>
      <p:sp>
        <p:nvSpPr>
          <p:cNvPr id="4" name="Slide Number Placeholder 3"/>
          <p:cNvSpPr>
            <a:spLocks noGrp="1"/>
          </p:cNvSpPr>
          <p:nvPr>
            <p:ph type="sldNum" sz="quarter" idx="10"/>
          </p:nvPr>
        </p:nvSpPr>
        <p:spPr/>
        <p:txBody>
          <a:bodyPr/>
          <a:lstStyle/>
          <a:p>
            <a:fld id="{9518F893-C19A-4790-A9BE-ADEFFB2A139F}" type="slidenum">
              <a:rPr lang="en-US" smtClean="0"/>
              <a:pPr/>
              <a:t>34</a:t>
            </a:fld>
            <a:endParaRPr lang="en-US"/>
          </a:p>
        </p:txBody>
      </p:sp>
    </p:spTree>
    <p:extLst>
      <p:ext uri="{BB962C8B-B14F-4D97-AF65-F5344CB8AC3E}">
        <p14:creationId xmlns:p14="http://schemas.microsoft.com/office/powerpoint/2010/main" val="18290119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kern="1200" dirty="0" smtClean="0">
                <a:solidFill>
                  <a:schemeClr val="tx1"/>
                </a:solidFill>
                <a:effectLst/>
                <a:latin typeface="+mn-lt"/>
                <a:ea typeface="+mn-ea"/>
                <a:cs typeface="+mn-cs"/>
              </a:rPr>
              <a:t>The sample was</a:t>
            </a:r>
            <a:r>
              <a:rPr lang="en-PH" sz="1200" kern="1200" baseline="0" dirty="0" smtClean="0">
                <a:solidFill>
                  <a:schemeClr val="tx1"/>
                </a:solidFill>
                <a:effectLst/>
                <a:latin typeface="+mn-lt"/>
                <a:ea typeface="+mn-ea"/>
                <a:cs typeface="+mn-cs"/>
              </a:rPr>
              <a:t> </a:t>
            </a:r>
            <a:r>
              <a:rPr lang="en-PH" sz="1200" kern="1200" dirty="0" smtClean="0">
                <a:solidFill>
                  <a:schemeClr val="tx1"/>
                </a:solidFill>
                <a:effectLst/>
                <a:latin typeface="+mn-lt"/>
                <a:ea typeface="+mn-ea"/>
                <a:cs typeface="+mn-cs"/>
              </a:rPr>
              <a:t>allocated proportionally depending on its population size</a:t>
            </a:r>
            <a:endParaRPr lang="en-PH" dirty="0"/>
          </a:p>
        </p:txBody>
      </p:sp>
      <p:sp>
        <p:nvSpPr>
          <p:cNvPr id="4" name="Slide Number Placeholder 3"/>
          <p:cNvSpPr>
            <a:spLocks noGrp="1"/>
          </p:cNvSpPr>
          <p:nvPr>
            <p:ph type="sldNum" sz="quarter" idx="10"/>
          </p:nvPr>
        </p:nvSpPr>
        <p:spPr/>
        <p:txBody>
          <a:bodyPr/>
          <a:lstStyle/>
          <a:p>
            <a:fld id="{9518F893-C19A-4790-A9BE-ADEFFB2A139F}" type="slidenum">
              <a:rPr lang="en-US" smtClean="0"/>
              <a:pPr/>
              <a:t>35</a:t>
            </a:fld>
            <a:endParaRPr lang="en-US"/>
          </a:p>
        </p:txBody>
      </p:sp>
    </p:spTree>
    <p:extLst>
      <p:ext uri="{BB962C8B-B14F-4D97-AF65-F5344CB8AC3E}">
        <p14:creationId xmlns:p14="http://schemas.microsoft.com/office/powerpoint/2010/main" val="12778720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9518F893-C19A-4790-A9BE-ADEFFB2A139F}" type="slidenum">
              <a:rPr lang="en-US" smtClean="0"/>
              <a:pPr/>
              <a:t>36</a:t>
            </a:fld>
            <a:endParaRPr lang="en-US"/>
          </a:p>
        </p:txBody>
      </p:sp>
    </p:spTree>
    <p:extLst>
      <p:ext uri="{BB962C8B-B14F-4D97-AF65-F5344CB8AC3E}">
        <p14:creationId xmlns:p14="http://schemas.microsoft.com/office/powerpoint/2010/main" val="40451509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9518F893-C19A-4790-A9BE-ADEFFB2A139F}" type="slidenum">
              <a:rPr lang="en-US" smtClean="0"/>
              <a:pPr/>
              <a:t>37</a:t>
            </a:fld>
            <a:endParaRPr lang="en-US"/>
          </a:p>
        </p:txBody>
      </p:sp>
    </p:spTree>
    <p:extLst>
      <p:ext uri="{BB962C8B-B14F-4D97-AF65-F5344CB8AC3E}">
        <p14:creationId xmlns:p14="http://schemas.microsoft.com/office/powerpoint/2010/main" val="976667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H" sz="1200" dirty="0" smtClean="0">
                <a:solidFill>
                  <a:schemeClr val="tx1"/>
                </a:solidFill>
                <a:latin typeface="Segoe UI" pitchFamily="34" charset="0"/>
                <a:ea typeface="Segoe UI" pitchFamily="34" charset="0"/>
                <a:cs typeface="Segoe UI" pitchFamily="34" charset="0"/>
              </a:rPr>
              <a:t>These BMCs are located at POEA Main Office in Manila and in regional offices in III, and IV-A (including XI for Option B)</a:t>
            </a:r>
            <a:endParaRPr lang="en-US" sz="1200" dirty="0" smtClean="0">
              <a:solidFill>
                <a:schemeClr val="tx1"/>
              </a:solidFill>
              <a:latin typeface="Segoe UI" pitchFamily="34" charset="0"/>
              <a:ea typeface="Segoe UI" pitchFamily="34" charset="0"/>
              <a:cs typeface="Segoe U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PH" sz="1200" dirty="0" smtClean="0">
                <a:solidFill>
                  <a:schemeClr val="tx1"/>
                </a:solidFill>
                <a:latin typeface="Segoe UI" pitchFamily="34" charset="0"/>
                <a:ea typeface="Segoe UI" pitchFamily="34" charset="0"/>
                <a:cs typeface="Segoe UI" pitchFamily="34" charset="0"/>
              </a:rPr>
              <a:t>High-peak season is from late January to early April, for the processing of BM OFWs, based on POEA recommendation</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Initial screening </a:t>
            </a:r>
            <a:r>
              <a:rPr lang="en-PH" sz="1200" dirty="0" smtClean="0">
                <a:solidFill>
                  <a:schemeClr val="tx1"/>
                </a:solidFill>
                <a:latin typeface="Segoe UI" pitchFamily="34" charset="0"/>
                <a:ea typeface="Segoe UI" pitchFamily="34" charset="0"/>
                <a:cs typeface="Segoe UI" pitchFamily="34" charset="0"/>
              </a:rPr>
              <a:t>confirms if the respondent belongs to the target group.</a:t>
            </a:r>
          </a:p>
          <a:p>
            <a:pPr marL="0" marR="0" lvl="0" indent="0" algn="l" defTabSz="914400" rtl="0" eaLnBrk="1" fontAlgn="auto" latinLnBrk="0" hangingPunct="1">
              <a:lnSpc>
                <a:spcPct val="100000"/>
              </a:lnSpc>
              <a:spcBef>
                <a:spcPts val="0"/>
              </a:spcBef>
              <a:spcAft>
                <a:spcPts val="0"/>
              </a:spcAft>
              <a:buClrTx/>
              <a:buSzTx/>
              <a:buFontTx/>
              <a:buNone/>
              <a:tabLst/>
              <a:defRPr/>
            </a:pPr>
            <a:r>
              <a:rPr lang="en-PH" sz="1200" dirty="0" smtClean="0">
                <a:solidFill>
                  <a:schemeClr val="tx1"/>
                </a:solidFill>
                <a:latin typeface="Segoe UI" pitchFamily="34" charset="0"/>
                <a:ea typeface="Segoe UI" pitchFamily="34" charset="0"/>
                <a:cs typeface="Segoe UI" pitchFamily="34" charset="0"/>
              </a:rPr>
              <a:t>In</a:t>
            </a:r>
            <a:r>
              <a:rPr lang="en-PH" sz="1200" baseline="0" dirty="0" smtClean="0">
                <a:solidFill>
                  <a:schemeClr val="tx1"/>
                </a:solidFill>
                <a:latin typeface="Segoe UI" pitchFamily="34" charset="0"/>
                <a:ea typeface="Segoe UI" pitchFamily="34" charset="0"/>
                <a:cs typeface="Segoe UI" pitchFamily="34" charset="0"/>
              </a:rPr>
              <a:t> an event, a </a:t>
            </a:r>
            <a:r>
              <a:rPr lang="en-PH" sz="1200" dirty="0" smtClean="0">
                <a:solidFill>
                  <a:schemeClr val="tx1"/>
                </a:solidFill>
                <a:latin typeface="Segoe UI" pitchFamily="34" charset="0"/>
                <a:ea typeface="Segoe UI" pitchFamily="34" charset="0"/>
                <a:cs typeface="Segoe UI" pitchFamily="34" charset="0"/>
              </a:rPr>
              <a:t>respondent refuses to participate, the enumerator will record his gender and his nonverbal condition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PH" sz="1200" dirty="0" smtClean="0">
                <a:solidFill>
                  <a:schemeClr val="tx1"/>
                </a:solidFill>
                <a:latin typeface="Segoe UI" pitchFamily="34" charset="0"/>
                <a:ea typeface="Segoe UI" pitchFamily="34" charset="0"/>
                <a:cs typeface="Segoe UI" pitchFamily="34" charset="0"/>
              </a:rPr>
              <a:t>During the whole survey, the respondent will be assured of confidentiality of information derived from the interview</a:t>
            </a:r>
            <a:endParaRPr lang="en-US" sz="1200" dirty="0" smtClean="0">
              <a:solidFill>
                <a:schemeClr val="tx1"/>
              </a:solidFill>
              <a:latin typeface="Segoe UI" pitchFamily="34" charset="0"/>
              <a:ea typeface="Segoe UI" pitchFamily="34" charset="0"/>
              <a:cs typeface="Segoe U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PH" sz="1200" dirty="0" smtClean="0">
                <a:solidFill>
                  <a:schemeClr val="tx1"/>
                </a:solidFill>
                <a:latin typeface="Segoe UI" pitchFamily="34" charset="0"/>
                <a:ea typeface="Segoe UI" pitchFamily="34" charset="0"/>
                <a:cs typeface="Segoe UI" pitchFamily="34" charset="0"/>
              </a:rPr>
              <a:t>ILS estimates a total of three questionnaires per day per enumerator will be administered</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518F893-C19A-4790-A9BE-ADEFFB2A139F}" type="slidenum">
              <a:rPr lang="en-US" smtClean="0"/>
              <a:pPr/>
              <a:t>38</a:t>
            </a:fld>
            <a:endParaRPr lang="en-US"/>
          </a:p>
        </p:txBody>
      </p:sp>
    </p:spTree>
    <p:extLst>
      <p:ext uri="{BB962C8B-B14F-4D97-AF65-F5344CB8AC3E}">
        <p14:creationId xmlns:p14="http://schemas.microsoft.com/office/powerpoint/2010/main" val="36173452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9518F893-C19A-4790-A9BE-ADEFFB2A139F}" type="slidenum">
              <a:rPr lang="en-US" smtClean="0"/>
              <a:pPr/>
              <a:t>39</a:t>
            </a:fld>
            <a:endParaRPr lang="en-US"/>
          </a:p>
        </p:txBody>
      </p:sp>
    </p:spTree>
    <p:extLst>
      <p:ext uri="{BB962C8B-B14F-4D97-AF65-F5344CB8AC3E}">
        <p14:creationId xmlns:p14="http://schemas.microsoft.com/office/powerpoint/2010/main" val="162608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42F36FE-CC59-40BF-9A21-AC6C65112976}" type="slidenum">
              <a:rPr lang="en-US" altLang="en-US"/>
              <a:pPr>
                <a:spcBef>
                  <a:spcPct val="0"/>
                </a:spcBef>
              </a:pPr>
              <a:t>4</a:t>
            </a:fld>
            <a:endParaRPr lang="en-US" altLang="en-US"/>
          </a:p>
        </p:txBody>
      </p:sp>
    </p:spTree>
    <p:extLst>
      <p:ext uri="{BB962C8B-B14F-4D97-AF65-F5344CB8AC3E}">
        <p14:creationId xmlns:p14="http://schemas.microsoft.com/office/powerpoint/2010/main" val="7562470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Initial statistical</a:t>
            </a:r>
            <a:r>
              <a:rPr lang="en-PH" baseline="0" dirty="0" smtClean="0"/>
              <a:t> analysis was provided to WB </a:t>
            </a:r>
          </a:p>
          <a:p>
            <a:endParaRPr lang="en-PH" dirty="0" smtClean="0"/>
          </a:p>
          <a:p>
            <a:r>
              <a:rPr lang="en-PH" dirty="0" smtClean="0"/>
              <a:t>Bullet No. 3: </a:t>
            </a:r>
            <a:r>
              <a:rPr lang="en-US" sz="1200" kern="1200" dirty="0" smtClean="0">
                <a:solidFill>
                  <a:schemeClr val="tx1"/>
                </a:solidFill>
                <a:effectLst/>
                <a:latin typeface="+mn-lt"/>
                <a:ea typeface="+mn-ea"/>
                <a:cs typeface="+mn-cs"/>
              </a:rPr>
              <a:t>. OFWs who arrived in Qatar in 2009 were mostly returning after two to five years vacation in the Philippines depending on what was stipulated in their contract.</a:t>
            </a:r>
            <a:endParaRPr lang="en-PH" dirty="0"/>
          </a:p>
        </p:txBody>
      </p:sp>
      <p:sp>
        <p:nvSpPr>
          <p:cNvPr id="4" name="Slide Number Placeholder 3"/>
          <p:cNvSpPr>
            <a:spLocks noGrp="1"/>
          </p:cNvSpPr>
          <p:nvPr>
            <p:ph type="sldNum" sz="quarter" idx="10"/>
          </p:nvPr>
        </p:nvSpPr>
        <p:spPr/>
        <p:txBody>
          <a:bodyPr/>
          <a:lstStyle/>
          <a:p>
            <a:fld id="{9518F893-C19A-4790-A9BE-ADEFFB2A139F}" type="slidenum">
              <a:rPr lang="en-US" smtClean="0"/>
              <a:pPr/>
              <a:t>40</a:t>
            </a:fld>
            <a:endParaRPr lang="en-US"/>
          </a:p>
        </p:txBody>
      </p:sp>
    </p:spTree>
    <p:extLst>
      <p:ext uri="{BB962C8B-B14F-4D97-AF65-F5344CB8AC3E}">
        <p14:creationId xmlns:p14="http://schemas.microsoft.com/office/powerpoint/2010/main" val="37876683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off peak season of returning OFWs meant fewer number of interviewees hence, the team has extended the survey.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reasons for disqualifications were: </a:t>
            </a:r>
            <a:r>
              <a:rPr lang="en-PH" sz="1200" kern="1200" dirty="0" smtClean="0">
                <a:solidFill>
                  <a:schemeClr val="tx1"/>
                </a:solidFill>
                <a:effectLst/>
                <a:latin typeface="+mn-lt"/>
                <a:ea typeface="+mn-ea"/>
                <a:cs typeface="+mn-cs"/>
              </a:rPr>
              <a:t>(1) low skilled workers but do not belong to the three sectors (e.g. manufacturing, transportation, hotel &amp; services) and (2) belonging to the three sectors but highly skilled workers (e.g. engineer, technician, and analyst). </a:t>
            </a:r>
            <a:r>
              <a:rPr lang="en-US" sz="1200" kern="1200" dirty="0" smtClean="0">
                <a:solidFill>
                  <a:schemeClr val="tx1"/>
                </a:solidFill>
                <a:effectLst/>
                <a:latin typeface="+mn-lt"/>
                <a:ea typeface="+mn-ea"/>
                <a:cs typeface="+mn-cs"/>
              </a:rPr>
              <a:t> </a:t>
            </a:r>
          </a:p>
          <a:p>
            <a:endParaRPr lang="en-PH"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From</a:t>
            </a:r>
            <a:r>
              <a:rPr lang="en-US" sz="1200" kern="1200" baseline="0" dirty="0" smtClean="0">
                <a:solidFill>
                  <a:schemeClr val="tx1"/>
                </a:solidFill>
                <a:effectLst/>
                <a:latin typeface="+mn-lt"/>
                <a:ea typeface="+mn-ea"/>
                <a:cs typeface="+mn-cs"/>
              </a:rPr>
              <a:t> the database, </a:t>
            </a:r>
            <a:r>
              <a:rPr lang="en-US" sz="1200" kern="1200" dirty="0" smtClean="0">
                <a:solidFill>
                  <a:schemeClr val="tx1"/>
                </a:solidFill>
                <a:effectLst/>
                <a:latin typeface="+mn-lt"/>
                <a:ea typeface="+mn-ea"/>
                <a:cs typeface="+mn-cs"/>
              </a:rPr>
              <a:t>those OFWs who went to Qatar were still subject to the same interview, provided they meet they set qualification, are here in the Philippines, and expressed willingness to  be interviewed.</a:t>
            </a:r>
            <a:endParaRPr lang="en-PH" dirty="0"/>
          </a:p>
        </p:txBody>
      </p:sp>
      <p:sp>
        <p:nvSpPr>
          <p:cNvPr id="4" name="Slide Number Placeholder 3"/>
          <p:cNvSpPr>
            <a:spLocks noGrp="1"/>
          </p:cNvSpPr>
          <p:nvPr>
            <p:ph type="sldNum" sz="quarter" idx="10"/>
          </p:nvPr>
        </p:nvSpPr>
        <p:spPr/>
        <p:txBody>
          <a:bodyPr/>
          <a:lstStyle/>
          <a:p>
            <a:fld id="{9518F893-C19A-4790-A9BE-ADEFFB2A139F}" type="slidenum">
              <a:rPr lang="en-US" smtClean="0"/>
              <a:pPr/>
              <a:t>41</a:t>
            </a:fld>
            <a:endParaRPr lang="en-US"/>
          </a:p>
        </p:txBody>
      </p:sp>
    </p:spTree>
    <p:extLst>
      <p:ext uri="{BB962C8B-B14F-4D97-AF65-F5344CB8AC3E}">
        <p14:creationId xmlns:p14="http://schemas.microsoft.com/office/powerpoint/2010/main" val="8508935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The table shows the</a:t>
            </a:r>
            <a:r>
              <a:rPr lang="en-PH" baseline="0" dirty="0" smtClean="0"/>
              <a:t> actual count of </a:t>
            </a:r>
            <a:r>
              <a:rPr lang="en-PH" baseline="0" smtClean="0"/>
              <a:t>survey administration</a:t>
            </a:r>
            <a:endParaRPr lang="en-PH"/>
          </a:p>
        </p:txBody>
      </p:sp>
      <p:sp>
        <p:nvSpPr>
          <p:cNvPr id="4" name="Slide Number Placeholder 3"/>
          <p:cNvSpPr>
            <a:spLocks noGrp="1"/>
          </p:cNvSpPr>
          <p:nvPr>
            <p:ph type="sldNum" sz="quarter" idx="10"/>
          </p:nvPr>
        </p:nvSpPr>
        <p:spPr/>
        <p:txBody>
          <a:bodyPr/>
          <a:lstStyle/>
          <a:p>
            <a:fld id="{9518F893-C19A-4790-A9BE-ADEFFB2A139F}" type="slidenum">
              <a:rPr lang="en-US" smtClean="0"/>
              <a:pPr/>
              <a:t>42</a:t>
            </a:fld>
            <a:endParaRPr lang="en-US"/>
          </a:p>
        </p:txBody>
      </p:sp>
    </p:spTree>
    <p:extLst>
      <p:ext uri="{BB962C8B-B14F-4D97-AF65-F5344CB8AC3E}">
        <p14:creationId xmlns:p14="http://schemas.microsoft.com/office/powerpoint/2010/main" val="12234338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9518F893-C19A-4790-A9BE-ADEFFB2A139F}" type="slidenum">
              <a:rPr lang="en-US" smtClean="0"/>
              <a:pPr/>
              <a:t>43</a:t>
            </a:fld>
            <a:endParaRPr lang="en-US"/>
          </a:p>
        </p:txBody>
      </p:sp>
    </p:spTree>
    <p:extLst>
      <p:ext uri="{BB962C8B-B14F-4D97-AF65-F5344CB8AC3E}">
        <p14:creationId xmlns:p14="http://schemas.microsoft.com/office/powerpoint/2010/main" val="38863004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top one destination country of OFWs is Saudi Arabia (39.53% or 377,375), and Qatar only placed fifth (7.03% or 67,103). </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Due to sampling limitations, respondents did not include permanent returnees,</a:t>
            </a:r>
            <a:r>
              <a:rPr lang="en-US" sz="1200" kern="1200" baseline="0" dirty="0" smtClean="0">
                <a:solidFill>
                  <a:schemeClr val="tx1"/>
                </a:solidFill>
                <a:effectLst/>
                <a:latin typeface="+mn-lt"/>
                <a:ea typeface="+mn-ea"/>
                <a:cs typeface="+mn-cs"/>
              </a:rPr>
              <a:t> which </a:t>
            </a:r>
            <a:r>
              <a:rPr lang="en-US" sz="1200" kern="1200" dirty="0" smtClean="0">
                <a:solidFill>
                  <a:schemeClr val="tx1"/>
                </a:solidFill>
                <a:effectLst/>
                <a:latin typeface="+mn-lt"/>
                <a:ea typeface="+mn-ea"/>
                <a:cs typeface="+mn-cs"/>
              </a:rPr>
              <a:t>can be attributed to the following factors: First, intercepting at the airport was not feasible. Second, there is no existing database to easily locate those who have permanently return in the Philippines, whether they are skilled or unskilled workers, students or retirees. There is dearth of data on the magnitude of return migration and the rate of repeat migration, the characteristics of returnees and the circumstances under which they return. </a:t>
            </a:r>
            <a:r>
              <a:rPr lang="en-PH"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PH"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PH" sz="1200" kern="1200" dirty="0" smtClean="0">
                <a:solidFill>
                  <a:schemeClr val="tx1"/>
                </a:solidFill>
                <a:effectLst/>
                <a:latin typeface="+mn-lt"/>
                <a:ea typeface="+mn-ea"/>
                <a:cs typeface="+mn-cs"/>
              </a:rPr>
              <a:t>There were instances wherein the employer deploys the worker/s to various establishments including hotel, restaurants and and/or households to perform domestic work (e.g., cleaning,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PH"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PH" sz="1200" kern="1200" dirty="0" smtClean="0">
                <a:solidFill>
                  <a:schemeClr val="tx1"/>
                </a:solidFill>
                <a:effectLst/>
                <a:latin typeface="+mn-lt"/>
                <a:ea typeface="+mn-ea"/>
                <a:cs typeface="+mn-cs"/>
              </a:rPr>
              <a:t>The universe of each country also varies. For instance, the total number of low skilled OFWs in Qatar may be too small compared with that of India.  How was the quota determined?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PH" sz="1200" kern="1200" dirty="0" smtClean="0">
              <a:solidFill>
                <a:schemeClr val="tx1"/>
              </a:solidFill>
              <a:effectLst/>
              <a:latin typeface="+mn-lt"/>
              <a:ea typeface="+mn-ea"/>
              <a:cs typeface="+mn-cs"/>
            </a:endParaRPr>
          </a:p>
          <a:p>
            <a:endParaRPr lang="en-PH" dirty="0"/>
          </a:p>
        </p:txBody>
      </p:sp>
      <p:sp>
        <p:nvSpPr>
          <p:cNvPr id="4" name="Slide Number Placeholder 3"/>
          <p:cNvSpPr>
            <a:spLocks noGrp="1"/>
          </p:cNvSpPr>
          <p:nvPr>
            <p:ph type="sldNum" sz="quarter" idx="10"/>
          </p:nvPr>
        </p:nvSpPr>
        <p:spPr/>
        <p:txBody>
          <a:bodyPr/>
          <a:lstStyle/>
          <a:p>
            <a:fld id="{9518F893-C19A-4790-A9BE-ADEFFB2A139F}" type="slidenum">
              <a:rPr lang="en-US" smtClean="0"/>
              <a:pPr/>
              <a:t>44</a:t>
            </a:fld>
            <a:endParaRPr lang="en-US"/>
          </a:p>
        </p:txBody>
      </p:sp>
    </p:spTree>
    <p:extLst>
      <p:ext uri="{BB962C8B-B14F-4D97-AF65-F5344CB8AC3E}">
        <p14:creationId xmlns:p14="http://schemas.microsoft.com/office/powerpoint/2010/main" val="42110142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OFWs usually out-migrate to the Philippines from March-April due to the graduation and summer season. </a:t>
            </a:r>
            <a:r>
              <a:rPr lang="en-PH" sz="1200" kern="1200" dirty="0" smtClean="0">
                <a:solidFill>
                  <a:schemeClr val="tx1"/>
                </a:solidFill>
                <a:effectLst/>
                <a:latin typeface="+mn-lt"/>
                <a:ea typeface="+mn-ea"/>
                <a:cs typeface="+mn-cs"/>
              </a:rPr>
              <a:t>In a day, the team can only interview at an average of two qualified respondents</a:t>
            </a:r>
          </a:p>
          <a:p>
            <a:endParaRPr lang="en-PH" sz="1200" kern="1200" dirty="0" smtClean="0">
              <a:solidFill>
                <a:schemeClr val="tx1"/>
              </a:solidFill>
              <a:effectLst/>
              <a:latin typeface="+mn-lt"/>
              <a:ea typeface="+mn-ea"/>
              <a:cs typeface="+mn-cs"/>
            </a:endParaRPr>
          </a:p>
          <a:p>
            <a:r>
              <a:rPr lang="en-PH" sz="1200" kern="1200" dirty="0" smtClean="0">
                <a:solidFill>
                  <a:schemeClr val="tx1"/>
                </a:solidFill>
                <a:effectLst/>
                <a:latin typeface="+mn-lt"/>
                <a:ea typeface="+mn-ea"/>
                <a:cs typeface="+mn-cs"/>
              </a:rPr>
              <a:t>Problems </a:t>
            </a:r>
            <a:r>
              <a:rPr lang="en-US" sz="1200" kern="1200" dirty="0" smtClean="0">
                <a:solidFill>
                  <a:schemeClr val="tx1"/>
                </a:solidFill>
                <a:effectLst/>
                <a:latin typeface="+mn-lt"/>
                <a:ea typeface="+mn-ea"/>
                <a:cs typeface="+mn-cs"/>
              </a:rPr>
              <a:t>on “syncing interruptions” and “cancellation” can be attributed to the failure of the </a:t>
            </a:r>
            <a:r>
              <a:rPr lang="en-US" sz="1200" kern="1200" dirty="0" err="1" smtClean="0">
                <a:solidFill>
                  <a:schemeClr val="tx1"/>
                </a:solidFill>
                <a:effectLst/>
                <a:latin typeface="+mn-lt"/>
                <a:ea typeface="+mn-ea"/>
                <a:cs typeface="+mn-cs"/>
              </a:rPr>
              <a:t>url</a:t>
            </a:r>
            <a:r>
              <a:rPr lang="en-US" sz="1200" kern="1200" dirty="0" smtClean="0">
                <a:solidFill>
                  <a:schemeClr val="tx1"/>
                </a:solidFill>
                <a:effectLst/>
                <a:latin typeface="+mn-lt"/>
                <a:ea typeface="+mn-ea"/>
                <a:cs typeface="+mn-cs"/>
              </a:rPr>
              <a:t> or server and slow internet connection</a:t>
            </a:r>
            <a:endParaRPr lang="en-PH" dirty="0"/>
          </a:p>
        </p:txBody>
      </p:sp>
      <p:sp>
        <p:nvSpPr>
          <p:cNvPr id="4" name="Slide Number Placeholder 3"/>
          <p:cNvSpPr>
            <a:spLocks noGrp="1"/>
          </p:cNvSpPr>
          <p:nvPr>
            <p:ph type="sldNum" sz="quarter" idx="10"/>
          </p:nvPr>
        </p:nvSpPr>
        <p:spPr/>
        <p:txBody>
          <a:bodyPr/>
          <a:lstStyle/>
          <a:p>
            <a:fld id="{9518F893-C19A-4790-A9BE-ADEFFB2A139F}" type="slidenum">
              <a:rPr lang="en-US" smtClean="0"/>
              <a:pPr/>
              <a:t>45</a:t>
            </a:fld>
            <a:endParaRPr lang="en-US"/>
          </a:p>
        </p:txBody>
      </p:sp>
    </p:spTree>
    <p:extLst>
      <p:ext uri="{BB962C8B-B14F-4D97-AF65-F5344CB8AC3E}">
        <p14:creationId xmlns:p14="http://schemas.microsoft.com/office/powerpoint/2010/main" val="1900236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9518F893-C19A-4790-A9BE-ADEFFB2A139F}" type="slidenum">
              <a:rPr lang="en-US" smtClean="0"/>
              <a:pPr/>
              <a:t>46</a:t>
            </a:fld>
            <a:endParaRPr lang="en-US"/>
          </a:p>
        </p:txBody>
      </p:sp>
    </p:spTree>
    <p:extLst>
      <p:ext uri="{BB962C8B-B14F-4D97-AF65-F5344CB8AC3E}">
        <p14:creationId xmlns:p14="http://schemas.microsoft.com/office/powerpoint/2010/main" val="4256643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PH" sz="1200" kern="1200" dirty="0" smtClean="0">
                <a:solidFill>
                  <a:schemeClr val="tx1"/>
                </a:solidFill>
                <a:effectLst/>
                <a:latin typeface="+mn-lt"/>
                <a:ea typeface="+mn-ea"/>
                <a:cs typeface="+mn-cs"/>
              </a:rPr>
              <a:t>Today, the Philippines ranks as the third largest migration-sending country in the world </a:t>
            </a:r>
            <a:r>
              <a:rPr lang="en-US" sz="1200" kern="1200" dirty="0" smtClean="0">
                <a:solidFill>
                  <a:schemeClr val="tx1"/>
                </a:solidFill>
                <a:effectLst/>
                <a:latin typeface="+mn-lt"/>
                <a:ea typeface="+mn-ea"/>
                <a:cs typeface="+mn-cs"/>
              </a:rPr>
              <a:t>(EEAS, 2009)</a:t>
            </a:r>
            <a:r>
              <a:rPr lang="en-PH" sz="1200" kern="1200" dirty="0" smtClean="0">
                <a:solidFill>
                  <a:schemeClr val="tx1"/>
                </a:solidFill>
                <a:effectLst/>
                <a:latin typeface="+mn-lt"/>
                <a:ea typeface="+mn-ea"/>
                <a:cs typeface="+mn-cs"/>
              </a:rPr>
              <a:t>. Data from the POEA reveals</a:t>
            </a:r>
            <a:r>
              <a:rPr lang="en-PH" sz="1200" kern="1200" baseline="0" dirty="0" smtClean="0">
                <a:solidFill>
                  <a:schemeClr val="tx1"/>
                </a:solidFill>
                <a:effectLst/>
                <a:latin typeface="+mn-lt"/>
                <a:ea typeface="+mn-ea"/>
                <a:cs typeface="+mn-cs"/>
              </a:rPr>
              <a:t> </a:t>
            </a:r>
            <a:r>
              <a:rPr lang="en-PH" sz="1200" kern="1200" dirty="0" smtClean="0">
                <a:solidFill>
                  <a:schemeClr val="tx1"/>
                </a:solidFill>
                <a:effectLst/>
                <a:latin typeface="+mn-lt"/>
                <a:ea typeface="+mn-ea"/>
                <a:cs typeface="+mn-cs"/>
              </a:rPr>
              <a:t>that the number of OFWs has grown by 24.3% </a:t>
            </a:r>
            <a:r>
              <a:rPr lang="en-US" sz="1200" kern="1200" dirty="0" smtClean="0">
                <a:solidFill>
                  <a:schemeClr val="tx1"/>
                </a:solidFill>
                <a:effectLst/>
                <a:latin typeface="+mn-lt"/>
                <a:ea typeface="+mn-ea"/>
                <a:cs typeface="+mn-cs"/>
              </a:rPr>
              <a:t> </a:t>
            </a:r>
            <a:r>
              <a:rPr lang="en-PH" sz="1200" kern="1200" dirty="0" smtClean="0">
                <a:solidFill>
                  <a:schemeClr val="tx1"/>
                </a:solidFill>
                <a:effectLst/>
                <a:latin typeface="+mn-lt"/>
                <a:ea typeface="+mn-ea"/>
                <a:cs typeface="+mn-cs"/>
              </a:rPr>
              <a:t>from 1.423 million in 2009 to 1.769 million in 2014.</a:t>
            </a:r>
          </a:p>
          <a:p>
            <a:pPr marL="0" marR="0" indent="0" algn="l" defTabSz="914400" rtl="0" eaLnBrk="1" fontAlgn="auto" latinLnBrk="0" hangingPunct="1">
              <a:lnSpc>
                <a:spcPct val="100000"/>
              </a:lnSpc>
              <a:spcBef>
                <a:spcPct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competitiveness of Filipino migrant in the global market in terms of productivity and wages is said to have maintained the country’s favorable economic indicators even in times of regional or global financial crisis or low points of economic cycles.</a:t>
            </a:r>
            <a:endParaRPr lang="en-PH" sz="1200" kern="1200" dirty="0" smtClean="0">
              <a:solidFill>
                <a:schemeClr val="tx1"/>
              </a:solidFill>
              <a:effectLst/>
              <a:latin typeface="+mn-lt"/>
              <a:ea typeface="+mn-ea"/>
              <a:cs typeface="+mn-cs"/>
            </a:endParaRPr>
          </a:p>
          <a:p>
            <a:pPr eaLnBrk="1" hangingPunct="1">
              <a:spcBef>
                <a:spcPct val="0"/>
              </a:spcBef>
            </a:pPr>
            <a:endParaRPr lang="en-US" altLang="en-US"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1627E22-5458-4F45-BB1F-53F8A39B9FB7}" type="slidenum">
              <a:rPr lang="en-US" altLang="en-US"/>
              <a:pPr>
                <a:spcBef>
                  <a:spcPct val="0"/>
                </a:spcBef>
              </a:pPr>
              <a:t>5</a:t>
            </a:fld>
            <a:endParaRPr lang="en-US" altLang="en-US"/>
          </a:p>
        </p:txBody>
      </p:sp>
    </p:spTree>
    <p:extLst>
      <p:ext uri="{BB962C8B-B14F-4D97-AF65-F5344CB8AC3E}">
        <p14:creationId xmlns:p14="http://schemas.microsoft.com/office/powerpoint/2010/main" val="1704180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endParaRPr lang="en-US" alt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83DF47A-0BED-4ACF-9E2B-C951853BD230}" type="slidenum">
              <a:rPr lang="en-US" altLang="en-US"/>
              <a:pPr>
                <a:spcBef>
                  <a:spcPct val="0"/>
                </a:spcBef>
              </a:pPr>
              <a:t>6</a:t>
            </a:fld>
            <a:endParaRPr lang="en-US" altLang="en-US"/>
          </a:p>
        </p:txBody>
      </p:sp>
    </p:spTree>
    <p:extLst>
      <p:ext uri="{BB962C8B-B14F-4D97-AF65-F5344CB8AC3E}">
        <p14:creationId xmlns:p14="http://schemas.microsoft.com/office/powerpoint/2010/main" val="1235821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kern="1200" dirty="0" smtClean="0">
                <a:solidFill>
                  <a:schemeClr val="tx1"/>
                </a:solidFill>
                <a:effectLst/>
                <a:latin typeface="+mn-lt"/>
                <a:ea typeface="+mn-ea"/>
                <a:cs typeface="+mn-cs"/>
              </a:rPr>
              <a:t>AS of 2009, KSA</a:t>
            </a:r>
            <a:r>
              <a:rPr lang="en-PH" sz="1200" kern="1200" baseline="0" dirty="0" smtClean="0">
                <a:solidFill>
                  <a:schemeClr val="tx1"/>
                </a:solidFill>
                <a:effectLst/>
                <a:latin typeface="+mn-lt"/>
                <a:ea typeface="+mn-ea"/>
                <a:cs typeface="+mn-cs"/>
              </a:rPr>
              <a:t> leads in the top ten destinations of OFWs, which includes five Gulf countries, placing Qatar at 5</a:t>
            </a:r>
            <a:r>
              <a:rPr lang="en-PH" sz="1200" kern="1200" baseline="30000" dirty="0" smtClean="0">
                <a:solidFill>
                  <a:schemeClr val="tx1"/>
                </a:solidFill>
                <a:effectLst/>
                <a:latin typeface="+mn-lt"/>
                <a:ea typeface="+mn-ea"/>
                <a:cs typeface="+mn-cs"/>
              </a:rPr>
              <a:t>th</a:t>
            </a:r>
            <a:r>
              <a:rPr lang="en-PH" sz="1200" kern="1200" baseline="0" dirty="0" smtClean="0">
                <a:solidFill>
                  <a:schemeClr val="tx1"/>
                </a:solidFill>
                <a:effectLst/>
                <a:latin typeface="+mn-lt"/>
                <a:ea typeface="+mn-ea"/>
                <a:cs typeface="+mn-cs"/>
              </a:rPr>
              <a:t>, four Asian countries, and Canada, the only non-Asian countries.</a:t>
            </a:r>
            <a:endParaRPr lang="en-PH" dirty="0"/>
          </a:p>
        </p:txBody>
      </p:sp>
      <p:sp>
        <p:nvSpPr>
          <p:cNvPr id="4" name="Slide Number Placeholder 3"/>
          <p:cNvSpPr>
            <a:spLocks noGrp="1"/>
          </p:cNvSpPr>
          <p:nvPr>
            <p:ph type="sldNum" sz="quarter" idx="10"/>
          </p:nvPr>
        </p:nvSpPr>
        <p:spPr/>
        <p:txBody>
          <a:bodyPr/>
          <a:lstStyle/>
          <a:p>
            <a:fld id="{9518F893-C19A-4790-A9BE-ADEFFB2A139F}" type="slidenum">
              <a:rPr lang="en-US" smtClean="0"/>
              <a:pPr/>
              <a:t>7</a:t>
            </a:fld>
            <a:endParaRPr lang="en-US"/>
          </a:p>
        </p:txBody>
      </p:sp>
    </p:spTree>
    <p:extLst>
      <p:ext uri="{BB962C8B-B14F-4D97-AF65-F5344CB8AC3E}">
        <p14:creationId xmlns:p14="http://schemas.microsoft.com/office/powerpoint/2010/main" val="2014806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PH" altLang="en-US" dirty="0" smtClean="0"/>
              <a:t>In terms of low-skilled deployment: POEA data reveals that UAE</a:t>
            </a:r>
            <a:r>
              <a:rPr lang="en-PH" altLang="en-US" baseline="0" dirty="0" smtClean="0"/>
              <a:t> (47.69%); Saudi Arabia (26.27%); Qatar (7.91%); Kuwait (3.14%); Bahrain (2.93%); Brunei (2.68%); Canada (2.12%); and Oman (1.31%)</a:t>
            </a:r>
            <a:endParaRPr lang="en-PH"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E71A866-DC13-44EE-829E-0724F1656686}" type="slidenum">
              <a:rPr lang="en-US" altLang="en-US">
                <a:latin typeface="Calibri" pitchFamily="34" charset="0"/>
              </a:rPr>
              <a:pPr/>
              <a:t>8</a:t>
            </a:fld>
            <a:endParaRPr lang="en-US" altLang="en-US">
              <a:latin typeface="Calibri" pitchFamily="34" charset="0"/>
            </a:endParaRPr>
          </a:p>
        </p:txBody>
      </p:sp>
    </p:spTree>
    <p:extLst>
      <p:ext uri="{BB962C8B-B14F-4D97-AF65-F5344CB8AC3E}">
        <p14:creationId xmlns:p14="http://schemas.microsoft.com/office/powerpoint/2010/main" val="3462374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 From January to June 2014, there were 190,000 OFWs registered in Qatar. Almost 85% (159,000) of these were regular or documented OFWs and the rest were undocumented and other Filipinos (16% or 30,000) </a:t>
            </a:r>
            <a:endParaRPr lang="en-PH"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E71A866-DC13-44EE-829E-0724F1656686}" type="slidenum">
              <a:rPr lang="en-US" altLang="en-US">
                <a:latin typeface="Calibri" pitchFamily="34" charset="0"/>
              </a:rPr>
              <a:pPr/>
              <a:t>9</a:t>
            </a:fld>
            <a:endParaRPr lang="en-US" altLang="en-US">
              <a:latin typeface="Calibri" pitchFamily="34" charset="0"/>
            </a:endParaRPr>
          </a:p>
        </p:txBody>
      </p:sp>
    </p:spTree>
    <p:extLst>
      <p:ext uri="{BB962C8B-B14F-4D97-AF65-F5344CB8AC3E}">
        <p14:creationId xmlns:p14="http://schemas.microsoft.com/office/powerpoint/2010/main" val="2588354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C6E1C4-D501-4245-89AA-A81F13763378}" type="datetimeFigureOut">
              <a:rPr lang="en-US" smtClean="0"/>
              <a:pPr/>
              <a:t>11/18/2015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3E5237-D44B-4271-863D-A2AA83B2A3E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C6E1C4-D501-4245-89AA-A81F13763378}" type="datetimeFigureOut">
              <a:rPr lang="en-US" smtClean="0"/>
              <a:pPr/>
              <a:t>11/18/2015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3E5237-D44B-4271-863D-A2AA83B2A3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C6E1C4-D501-4245-89AA-A81F13763378}" type="datetimeFigureOut">
              <a:rPr lang="en-US" smtClean="0"/>
              <a:pPr/>
              <a:t>11/18/2015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3E5237-D44B-4271-863D-A2AA83B2A3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C6E1C4-D501-4245-89AA-A81F13763378}" type="datetimeFigureOut">
              <a:rPr lang="en-US" smtClean="0"/>
              <a:pPr/>
              <a:t>11/18/2015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3E5237-D44B-4271-863D-A2AA83B2A3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C6E1C4-D501-4245-89AA-A81F13763378}" type="datetimeFigureOut">
              <a:rPr lang="en-US" smtClean="0"/>
              <a:pPr/>
              <a:t>11/18/2015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3E5237-D44B-4271-863D-A2AA83B2A3E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C6E1C4-D501-4245-89AA-A81F13763378}" type="datetimeFigureOut">
              <a:rPr lang="en-US" smtClean="0"/>
              <a:pPr/>
              <a:t>11/18/2015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3E5237-D44B-4271-863D-A2AA83B2A3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C6E1C4-D501-4245-89AA-A81F13763378}" type="datetimeFigureOut">
              <a:rPr lang="en-US" smtClean="0"/>
              <a:pPr/>
              <a:t>11/18/2015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3E5237-D44B-4271-863D-A2AA83B2A3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C6E1C4-D501-4245-89AA-A81F13763378}" type="datetimeFigureOut">
              <a:rPr lang="en-US" smtClean="0"/>
              <a:pPr/>
              <a:t>11/18/2015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3E5237-D44B-4271-863D-A2AA83B2A3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C6E1C4-D501-4245-89AA-A81F13763378}" type="datetimeFigureOut">
              <a:rPr lang="en-US" smtClean="0"/>
              <a:pPr/>
              <a:t>11/18/2015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3E5237-D44B-4271-863D-A2AA83B2A3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C6E1C4-D501-4245-89AA-A81F13763378}" type="datetimeFigureOut">
              <a:rPr lang="en-US" smtClean="0"/>
              <a:pPr/>
              <a:t>11/18/2015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3E5237-D44B-4271-863D-A2AA83B2A3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C6E1C4-D501-4245-89AA-A81F13763378}" type="datetimeFigureOut">
              <a:rPr lang="en-US" smtClean="0"/>
              <a:pPr/>
              <a:t>11/18/2015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3E5237-D44B-4271-863D-A2AA83B2A3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C6E1C4-D501-4245-89AA-A81F13763378}" type="datetimeFigureOut">
              <a:rPr lang="en-US" smtClean="0"/>
              <a:pPr/>
              <a:t>11/18/2015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3E5237-D44B-4271-863D-A2AA83B2A3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png"/><Relationship Id="rId7" Type="http://schemas.openxmlformats.org/officeDocument/2006/relationships/diagramColors" Target="../diagrams/colors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2.jpeg"/><Relationship Id="rId7" Type="http://schemas.openxmlformats.org/officeDocument/2006/relationships/diagramColors" Target="../diagrams/colors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2.jpeg"/><Relationship Id="rId7" Type="http://schemas.openxmlformats.org/officeDocument/2006/relationships/diagramQuickStyle" Target="../diagrams/quickStyle5.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1.jpeg"/><Relationship Id="rId4" Type="http://schemas.openxmlformats.org/officeDocument/2006/relationships/image" Target="../media/image17.png"/><Relationship Id="rId9" Type="http://schemas.microsoft.com/office/2007/relationships/diagramDrawing" Target="../diagrams/drawing5.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2.jpeg"/><Relationship Id="rId7" Type="http://schemas.openxmlformats.org/officeDocument/2006/relationships/diagramQuickStyle" Target="../diagrams/quickStyle6.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image" Target="../media/image1.jpeg"/><Relationship Id="rId4" Type="http://schemas.openxmlformats.org/officeDocument/2006/relationships/image" Target="../media/image24.png"/><Relationship Id="rId9" Type="http://schemas.microsoft.com/office/2007/relationships/diagramDrawing" Target="../diagrams/drawing6.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9.png"/><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9.pn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12.jpeg"/><Relationship Id="rId7"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29.png"/><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2.jpeg"/><Relationship Id="rId7" Type="http://schemas.openxmlformats.org/officeDocument/2006/relationships/diagramColors" Target="../diagrams/colors7.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QuickStyle" Target="../diagrams/quickStyle7.xml"/><Relationship Id="rId11" Type="http://schemas.openxmlformats.org/officeDocument/2006/relationships/image" Target="../media/image1.jpeg"/><Relationship Id="rId5" Type="http://schemas.openxmlformats.org/officeDocument/2006/relationships/diagramLayout" Target="../diagrams/layout7.xml"/><Relationship Id="rId10" Type="http://schemas.openxmlformats.org/officeDocument/2006/relationships/image" Target="../media/image37.png"/><Relationship Id="rId4" Type="http://schemas.openxmlformats.org/officeDocument/2006/relationships/diagramData" Target="../diagrams/data7.xml"/><Relationship Id="rId9"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2.jpeg"/><Relationship Id="rId7" Type="http://schemas.openxmlformats.org/officeDocument/2006/relationships/diagramQuickStyle" Target="../diagrams/quickStyle8.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1.jpeg"/><Relationship Id="rId9" Type="http://schemas.microsoft.com/office/2007/relationships/diagramDrawing" Target="../diagrams/drawing8.xml"/></Relationships>
</file>

<file path=ppt/slides/_rels/slide41.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12.jpeg"/><Relationship Id="rId7" Type="http://schemas.openxmlformats.org/officeDocument/2006/relationships/diagramQuickStyle" Target="../diagrams/quickStyle9.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1.jpeg"/><Relationship Id="rId9" Type="http://schemas.microsoft.com/office/2007/relationships/diagramDrawing" Target="../diagrams/drawing9.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4.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12.jpeg"/><Relationship Id="rId7" Type="http://schemas.openxmlformats.org/officeDocument/2006/relationships/diagramQuickStyle" Target="../diagrams/quickStyle10.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1.jpeg"/><Relationship Id="rId9" Type="http://schemas.microsoft.com/office/2007/relationships/diagramDrawing" Target="../diagrams/drawing10.xml"/></Relationships>
</file>

<file path=ppt/slides/_rels/slide45.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12.jpeg"/><Relationship Id="rId7" Type="http://schemas.openxmlformats.org/officeDocument/2006/relationships/diagramQuickStyle" Target="../diagrams/quickStyle11.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1.jpeg"/><Relationship Id="rId9" Type="http://schemas.microsoft.com/office/2007/relationships/diagramDrawing" Target="../diagrams/drawing11.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7772400" cy="1470025"/>
          </a:xfrm>
        </p:spPr>
        <p:txBody>
          <a:bodyPr>
            <a:normAutofit/>
          </a:bodyPr>
          <a:lstStyle/>
          <a:p>
            <a:r>
              <a:rPr lang="en-US" b="1" dirty="0" smtClean="0">
                <a:latin typeface="Segoe UI" pitchFamily="34" charset="0"/>
                <a:ea typeface="Segoe UI" pitchFamily="34" charset="0"/>
                <a:cs typeface="Segoe UI" pitchFamily="34" charset="0"/>
              </a:rPr>
              <a:t>Workshop on Migration Cost Survey</a:t>
            </a:r>
            <a:endParaRPr lang="en-US" b="1" dirty="0">
              <a:solidFill>
                <a:schemeClr val="accent1">
                  <a:lumMod val="75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1447800" y="3581400"/>
            <a:ext cx="6400800" cy="1752600"/>
          </a:xfrm>
        </p:spPr>
        <p:txBody>
          <a:bodyPr/>
          <a:lstStyle/>
          <a:p>
            <a:r>
              <a:rPr lang="en-US" sz="1400" b="1" dirty="0" smtClean="0">
                <a:solidFill>
                  <a:schemeClr val="tx2">
                    <a:lumMod val="50000"/>
                  </a:schemeClr>
                </a:solidFill>
                <a:latin typeface="Segoe UI" pitchFamily="34" charset="0"/>
                <a:ea typeface="Segoe UI" pitchFamily="34" charset="0"/>
                <a:cs typeface="Segoe UI" pitchFamily="34" charset="0"/>
              </a:rPr>
              <a:t>Institute for Labor Studies – Department of Labor and Employment</a:t>
            </a:r>
          </a:p>
          <a:p>
            <a:r>
              <a:rPr lang="en-US" sz="1400" b="1" dirty="0" smtClean="0">
                <a:solidFill>
                  <a:schemeClr val="tx2">
                    <a:lumMod val="50000"/>
                  </a:schemeClr>
                </a:solidFill>
                <a:latin typeface="Segoe UI" pitchFamily="34" charset="0"/>
                <a:ea typeface="Segoe UI" pitchFamily="34" charset="0"/>
                <a:cs typeface="Segoe UI" pitchFamily="34" charset="0"/>
              </a:rPr>
              <a:t>Migration Information Resource Center</a:t>
            </a:r>
          </a:p>
          <a:p>
            <a:r>
              <a:rPr lang="en-US" sz="1400" b="1" dirty="0" smtClean="0">
                <a:solidFill>
                  <a:schemeClr val="tx2">
                    <a:lumMod val="50000"/>
                  </a:schemeClr>
                </a:solidFill>
                <a:latin typeface="Segoe UI" pitchFamily="34" charset="0"/>
                <a:ea typeface="Segoe UI" pitchFamily="34" charset="0"/>
                <a:cs typeface="Segoe UI" pitchFamily="34" charset="0"/>
              </a:rPr>
              <a:t>10 April 2015</a:t>
            </a:r>
          </a:p>
          <a:p>
            <a:r>
              <a:rPr lang="en-US" sz="1400" b="1" dirty="0" smtClean="0">
                <a:solidFill>
                  <a:schemeClr val="tx2">
                    <a:lumMod val="50000"/>
                  </a:schemeClr>
                </a:solidFill>
                <a:latin typeface="Segoe UI" pitchFamily="34" charset="0"/>
                <a:ea typeface="Segoe UI" pitchFamily="34" charset="0"/>
                <a:cs typeface="Segoe UI" pitchFamily="34" charset="0"/>
              </a:rPr>
              <a:t>8:30 AM – 5:00 PM</a:t>
            </a:r>
            <a:endParaRPr lang="en-US" sz="1400" b="1" dirty="0">
              <a:solidFill>
                <a:schemeClr val="tx2">
                  <a:lumMod val="50000"/>
                </a:schemeClr>
              </a:solidFill>
              <a:latin typeface="Segoe UI" pitchFamily="34" charset="0"/>
              <a:ea typeface="Segoe UI" pitchFamily="34" charset="0"/>
              <a:cs typeface="Segoe UI" pitchFamily="34" charset="0"/>
            </a:endParaRPr>
          </a:p>
        </p:txBody>
      </p:sp>
      <p:pic>
        <p:nvPicPr>
          <p:cNvPr id="11" name="Picture 2" descr="C:\Users\harold\Pictures\New folder\ils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5410200"/>
            <a:ext cx="1233487" cy="1258112"/>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4"/>
          <p:cNvSpPr txBox="1">
            <a:spLocks/>
          </p:cNvSpPr>
          <p:nvPr/>
        </p:nvSpPr>
        <p:spPr>
          <a:xfrm>
            <a:off x="6712604" y="5855605"/>
            <a:ext cx="2209799" cy="440024"/>
          </a:xfrm>
          <a:prstGeom prst="rect">
            <a:avLst/>
          </a:prstGeom>
        </p:spPr>
        <p:txBody>
          <a:bodyPr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dirty="0" smtClean="0">
                <a:solidFill>
                  <a:schemeClr val="tx1">
                    <a:lumMod val="90000"/>
                    <a:lumOff val="10000"/>
                  </a:schemeClr>
                </a:solidFill>
              </a:rPr>
              <a:t>           HAROLD M. CARBO</a:t>
            </a:r>
          </a:p>
        </p:txBody>
      </p:sp>
      <p:sp>
        <p:nvSpPr>
          <p:cNvPr id="13" name="Title 4"/>
          <p:cNvSpPr txBox="1">
            <a:spLocks/>
          </p:cNvSpPr>
          <p:nvPr/>
        </p:nvSpPr>
        <p:spPr>
          <a:xfrm>
            <a:off x="6774369" y="6126278"/>
            <a:ext cx="2209799" cy="440024"/>
          </a:xfrm>
          <a:prstGeom prst="rect">
            <a:avLst/>
          </a:prstGeom>
        </p:spPr>
        <p:txBody>
          <a:bodyPr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dirty="0" smtClean="0">
                <a:solidFill>
                  <a:schemeClr val="tx1">
                    <a:lumMod val="90000"/>
                    <a:lumOff val="10000"/>
                  </a:schemeClr>
                </a:solidFill>
              </a:rPr>
              <a:t>          16 December 2014</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9144001" cy="6781800"/>
          </a:xfrm>
          <a:prstGeom prst="rect">
            <a:avLst/>
          </a:prstGeom>
        </p:spPr>
      </p:pic>
      <p:sp>
        <p:nvSpPr>
          <p:cNvPr id="5" name="Rectangle 4"/>
          <p:cNvSpPr/>
          <p:nvPr/>
        </p:nvSpPr>
        <p:spPr>
          <a:xfrm>
            <a:off x="0" y="5105400"/>
            <a:ext cx="1676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6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8 May 2015</a:t>
            </a:r>
            <a:endParaRPr lang="en-PH"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Rectangle 13"/>
          <p:cNvSpPr/>
          <p:nvPr/>
        </p:nvSpPr>
        <p:spPr>
          <a:xfrm>
            <a:off x="5410200" y="152400"/>
            <a:ext cx="3573968"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5" name="Picture 2" descr="C:\Users\harold\Pictures\New folder\ils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49996" y="228600"/>
            <a:ext cx="541404" cy="55221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r="59467" b="4024"/>
          <a:stretch/>
        </p:blipFill>
        <p:spPr>
          <a:xfrm>
            <a:off x="7531865" y="310387"/>
            <a:ext cx="571276" cy="475369"/>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b="19849"/>
          <a:stretch/>
        </p:blipFill>
        <p:spPr>
          <a:xfrm>
            <a:off x="8229600" y="251739"/>
            <a:ext cx="603009" cy="534017"/>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79990" y="200389"/>
            <a:ext cx="1332614" cy="695367"/>
          </a:xfrm>
          <a:prstGeom prst="rect">
            <a:avLst/>
          </a:prstGeom>
        </p:spPr>
      </p:pic>
      <p:sp>
        <p:nvSpPr>
          <p:cNvPr id="4" name="Rectangle 3"/>
          <p:cNvSpPr/>
          <p:nvPr/>
        </p:nvSpPr>
        <p:spPr>
          <a:xfrm>
            <a:off x="-13857" y="4343399"/>
            <a:ext cx="9144000" cy="139871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latinLnBrk="1"/>
            <a:r>
              <a:rPr lang="en-US" b="1" dirty="0">
                <a:latin typeface="Segoe UI" panose="020B0502040204020203" pitchFamily="34" charset="0"/>
                <a:ea typeface="Segoe UI" panose="020B0502040204020203" pitchFamily="34" charset="0"/>
                <a:cs typeface="Segoe UI" panose="020B0502040204020203" pitchFamily="34" charset="0"/>
              </a:rPr>
              <a:t>The World Bank, Washington DC</a:t>
            </a:r>
            <a:endParaRPr lang="en-PH" b="1" dirty="0">
              <a:latin typeface="Segoe UI" panose="020B0502040204020203" pitchFamily="34" charset="0"/>
              <a:ea typeface="Segoe UI" panose="020B0502040204020203" pitchFamily="34" charset="0"/>
              <a:cs typeface="Segoe UI" panose="020B0502040204020203" pitchFamily="34" charset="0"/>
            </a:endParaRPr>
          </a:p>
          <a:p>
            <a:pPr latinLnBrk="1"/>
            <a:r>
              <a:rPr lang="en-US" b="1" dirty="0">
                <a:latin typeface="Segoe UI" panose="020B0502040204020203" pitchFamily="34" charset="0"/>
                <a:ea typeface="Segoe UI" panose="020B0502040204020203" pitchFamily="34" charset="0"/>
                <a:cs typeface="Segoe UI" panose="020B0502040204020203" pitchFamily="34" charset="0"/>
              </a:rPr>
              <a:t>MC7-100</a:t>
            </a:r>
            <a:endParaRPr lang="en-PH" b="1" dirty="0">
              <a:latin typeface="Segoe UI" panose="020B0502040204020203" pitchFamily="34" charset="0"/>
              <a:ea typeface="Segoe UI" panose="020B0502040204020203" pitchFamily="34" charset="0"/>
              <a:cs typeface="Segoe UI" panose="020B0502040204020203" pitchFamily="34" charset="0"/>
            </a:endParaRPr>
          </a:p>
          <a:p>
            <a:pPr latinLnBrk="1"/>
            <a:r>
              <a:rPr lang="en-US" b="1" dirty="0">
                <a:latin typeface="Segoe UI" panose="020B0502040204020203" pitchFamily="34" charset="0"/>
                <a:ea typeface="Segoe UI" panose="020B0502040204020203" pitchFamily="34" charset="0"/>
                <a:cs typeface="Segoe UI" panose="020B0502040204020203" pitchFamily="34" charset="0"/>
              </a:rPr>
              <a:t>November 16-17, 2015</a:t>
            </a:r>
            <a:endParaRPr lang="en-PH" b="1" dirty="0">
              <a:latin typeface="Segoe UI" panose="020B0502040204020203" pitchFamily="34" charset="0"/>
              <a:ea typeface="Segoe UI" panose="020B0502040204020203" pitchFamily="34" charset="0"/>
              <a:cs typeface="Segoe UI" panose="020B0502040204020203"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solidFill>
            <a:schemeClr val="accent4">
              <a:lumMod val="75000"/>
            </a:schemeClr>
          </a:solidFill>
          <a:ln>
            <a:noFill/>
          </a:ln>
        </p:spPr>
        <p:txBody>
          <a:bodyPr rtlCol="0">
            <a:normAutofit fontScale="90000"/>
          </a:bodyPr>
          <a:lstStyle/>
          <a:p>
            <a:pPr eaLnBrk="1" fontAlgn="auto" hangingPunct="1">
              <a:spcAft>
                <a:spcPts val="0"/>
              </a:spcAft>
              <a:defRPr/>
            </a:pPr>
            <a:r>
              <a:rPr lang="en-US" sz="4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Labor Migration Flow</a:t>
            </a:r>
            <a:r>
              <a:rPr lang="en-US" sz="3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r>
            <a:br>
              <a:rPr lang="en-US" sz="3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sz="3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Annual Deployment to Qatar</a:t>
            </a:r>
            <a:endParaRPr lang="en-US" sz="3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265425"/>
            <a:ext cx="1409390" cy="495300"/>
          </a:xfrm>
          <a:prstGeom prst="rect">
            <a:avLst/>
          </a:prstGeom>
        </p:spPr>
      </p:pic>
      <p:sp>
        <p:nvSpPr>
          <p:cNvPr id="10" name="Rectangle 9"/>
          <p:cNvSpPr/>
          <p:nvPr/>
        </p:nvSpPr>
        <p:spPr>
          <a:xfrm>
            <a:off x="8659772" y="6583978"/>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11" name="TextBox 10"/>
          <p:cNvSpPr txBox="1"/>
          <p:nvPr/>
        </p:nvSpPr>
        <p:spPr>
          <a:xfrm>
            <a:off x="723054" y="6477000"/>
            <a:ext cx="7973935" cy="400110"/>
          </a:xfrm>
          <a:prstGeom prst="rect">
            <a:avLst/>
          </a:prstGeom>
          <a:noFill/>
        </p:spPr>
        <p:txBody>
          <a:bodyPr wrap="none" rtlCol="0">
            <a:normAutofit fontScale="92500" lnSpcReduction="10000"/>
          </a:bodyPr>
          <a:lstStyle/>
          <a:p>
            <a:pPr algn="r"/>
            <a:r>
              <a:rPr lang="en-US" sz="1200" b="1" dirty="0" smtClean="0">
                <a:latin typeface="Segoe UI" pitchFamily="34" charset="0"/>
                <a:ea typeface="Segoe UI" pitchFamily="34" charset="0"/>
                <a:cs typeface="Segoe UI" pitchFamily="34" charset="0"/>
              </a:rPr>
              <a:t>Survey of Filipino Migrant </a:t>
            </a:r>
            <a:r>
              <a:rPr lang="en-US" sz="1200" b="1" dirty="0" smtClean="0">
                <a:solidFill>
                  <a:schemeClr val="tx2">
                    <a:lumMod val="50000"/>
                  </a:schemeClr>
                </a:solidFill>
                <a:latin typeface="Segoe UI" pitchFamily="34" charset="0"/>
                <a:ea typeface="Segoe UI" pitchFamily="34" charset="0"/>
                <a:cs typeface="Segoe UI" pitchFamily="34" charset="0"/>
              </a:rPr>
              <a:t>Worker Returnees from Qatar</a:t>
            </a:r>
          </a:p>
          <a:p>
            <a:pPr algn="r"/>
            <a:r>
              <a:rPr lang="en-US" sz="1200" b="1" dirty="0" smtClean="0">
                <a:solidFill>
                  <a:schemeClr val="accent1">
                    <a:lumMod val="75000"/>
                  </a:schemeClr>
                </a:solidFill>
                <a:latin typeface="Segoe UI" pitchFamily="34" charset="0"/>
                <a:ea typeface="Segoe UI" pitchFamily="34" charset="0"/>
                <a:cs typeface="Segoe UI" pitchFamily="34" charset="0"/>
              </a:rPr>
              <a:t>Philippine Country Report</a:t>
            </a:r>
            <a:endParaRPr lang="en-US" sz="1200" b="1" dirty="0">
              <a:solidFill>
                <a:schemeClr val="tx1">
                  <a:lumMod val="75000"/>
                  <a:lumOff val="25000"/>
                </a:schemeClr>
              </a:solidFill>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4219025216"/>
              </p:ext>
            </p:extLst>
          </p:nvPr>
        </p:nvGraphicFramePr>
        <p:xfrm>
          <a:off x="228600" y="1600201"/>
          <a:ext cx="8431172" cy="4191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81023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solidFill>
            <a:schemeClr val="accent4">
              <a:lumMod val="75000"/>
            </a:schemeClr>
          </a:solidFill>
          <a:ln>
            <a:noFill/>
          </a:ln>
        </p:spPr>
        <p:txBody>
          <a:bodyPr rtlCol="0">
            <a:normAutofit fontScale="90000"/>
          </a:bodyPr>
          <a:lstStyle/>
          <a:p>
            <a:pPr eaLnBrk="1" fontAlgn="auto" hangingPunct="1">
              <a:spcAft>
                <a:spcPts val="0"/>
              </a:spcAft>
              <a:defRPr/>
            </a:pPr>
            <a:r>
              <a:rPr lang="en-US" sz="4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Labor Migration Flow</a:t>
            </a:r>
            <a:r>
              <a:rPr lang="en-US" sz="3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r>
            <a:br>
              <a:rPr lang="en-US" sz="3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sz="27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Deployment statistics by skills (new hires) to Qatar, </a:t>
            </a:r>
            <a:br>
              <a:rPr lang="en-US" sz="27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sz="27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CY 2014</a:t>
            </a:r>
            <a:endParaRPr lang="en-US" sz="27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265425"/>
            <a:ext cx="1409390" cy="495300"/>
          </a:xfrm>
          <a:prstGeom prst="rect">
            <a:avLst/>
          </a:prstGeom>
        </p:spPr>
      </p:pic>
      <p:sp>
        <p:nvSpPr>
          <p:cNvPr id="10" name="Rectangle 9"/>
          <p:cNvSpPr/>
          <p:nvPr/>
        </p:nvSpPr>
        <p:spPr>
          <a:xfrm>
            <a:off x="8659772" y="6583978"/>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11" name="TextBox 10"/>
          <p:cNvSpPr txBox="1"/>
          <p:nvPr/>
        </p:nvSpPr>
        <p:spPr>
          <a:xfrm>
            <a:off x="723054" y="6477000"/>
            <a:ext cx="7973935" cy="400110"/>
          </a:xfrm>
          <a:prstGeom prst="rect">
            <a:avLst/>
          </a:prstGeom>
          <a:noFill/>
        </p:spPr>
        <p:txBody>
          <a:bodyPr wrap="none" rtlCol="0">
            <a:normAutofit fontScale="92500" lnSpcReduction="10000"/>
          </a:bodyPr>
          <a:lstStyle/>
          <a:p>
            <a:pPr algn="r"/>
            <a:r>
              <a:rPr lang="en-US" sz="1200" b="1" dirty="0" smtClean="0">
                <a:latin typeface="Segoe UI" pitchFamily="34" charset="0"/>
                <a:ea typeface="Segoe UI" pitchFamily="34" charset="0"/>
                <a:cs typeface="Segoe UI" pitchFamily="34" charset="0"/>
              </a:rPr>
              <a:t>Survey of Filipino Migrant </a:t>
            </a:r>
            <a:r>
              <a:rPr lang="en-US" sz="1200" b="1" dirty="0" smtClean="0">
                <a:solidFill>
                  <a:schemeClr val="tx2">
                    <a:lumMod val="50000"/>
                  </a:schemeClr>
                </a:solidFill>
                <a:latin typeface="Segoe UI" pitchFamily="34" charset="0"/>
                <a:ea typeface="Segoe UI" pitchFamily="34" charset="0"/>
                <a:cs typeface="Segoe UI" pitchFamily="34" charset="0"/>
              </a:rPr>
              <a:t>Worker Returnees from Qatar</a:t>
            </a:r>
          </a:p>
          <a:p>
            <a:pPr algn="r"/>
            <a:r>
              <a:rPr lang="en-US" sz="1200" b="1" dirty="0" smtClean="0">
                <a:solidFill>
                  <a:schemeClr val="accent1">
                    <a:lumMod val="75000"/>
                  </a:schemeClr>
                </a:solidFill>
                <a:latin typeface="Segoe UI" pitchFamily="34" charset="0"/>
                <a:ea typeface="Segoe UI" pitchFamily="34" charset="0"/>
                <a:cs typeface="Segoe UI" pitchFamily="34" charset="0"/>
              </a:rPr>
              <a:t>Philippine Country Report</a:t>
            </a:r>
            <a:endParaRPr lang="en-US" sz="1200" b="1" dirty="0">
              <a:solidFill>
                <a:schemeClr val="tx1">
                  <a:lumMod val="75000"/>
                  <a:lumOff val="25000"/>
                </a:schemeClr>
              </a:solidFill>
            </a:endParaRPr>
          </a:p>
        </p:txBody>
      </p:sp>
      <p:sp>
        <p:nvSpPr>
          <p:cNvPr id="2" name="Content Placeholder 1"/>
          <p:cNvSpPr>
            <a:spLocks noGrp="1"/>
          </p:cNvSpPr>
          <p:nvPr>
            <p:ph idx="1"/>
          </p:nvPr>
        </p:nvSpPr>
        <p:spPr/>
        <p:txBody>
          <a:bodyPr/>
          <a:lstStyle/>
          <a:p>
            <a:endParaRPr lang="en-PH"/>
          </a:p>
        </p:txBody>
      </p:sp>
      <p:graphicFrame>
        <p:nvGraphicFramePr>
          <p:cNvPr id="12" name="Chart 11"/>
          <p:cNvGraphicFramePr/>
          <p:nvPr>
            <p:extLst>
              <p:ext uri="{D42A27DB-BD31-4B8C-83A1-F6EECF244321}">
                <p14:modId xmlns:p14="http://schemas.microsoft.com/office/powerpoint/2010/main" val="3544175232"/>
              </p:ext>
            </p:extLst>
          </p:nvPr>
        </p:nvGraphicFramePr>
        <p:xfrm>
          <a:off x="609600" y="1600200"/>
          <a:ext cx="7696200" cy="4038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54222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solidFill>
            <a:schemeClr val="accent4">
              <a:lumMod val="75000"/>
            </a:schemeClr>
          </a:solidFill>
          <a:ln>
            <a:noFill/>
          </a:ln>
        </p:spPr>
        <p:txBody>
          <a:bodyPr rtlCol="0">
            <a:normAutofit fontScale="90000"/>
          </a:bodyPr>
          <a:lstStyle/>
          <a:p>
            <a:pPr eaLnBrk="1" fontAlgn="auto" hangingPunct="1">
              <a:spcAft>
                <a:spcPts val="0"/>
              </a:spcAft>
              <a:defRPr/>
            </a:pPr>
            <a:r>
              <a:rPr lang="en-US" sz="4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Labor Migration Flow</a:t>
            </a:r>
            <a:r>
              <a:rPr lang="en-US" sz="3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r>
            <a:br>
              <a:rPr lang="en-US" sz="3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sz="27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Top Destination Countries of HSWs, 2009-Oct 2014</a:t>
            </a:r>
            <a:endParaRPr lang="en-US" sz="27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4342578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3316" name="TextBox 7"/>
          <p:cNvSpPr txBox="1">
            <a:spLocks noChangeArrowheads="1"/>
          </p:cNvSpPr>
          <p:nvPr/>
        </p:nvSpPr>
        <p:spPr bwMode="auto">
          <a:xfrm>
            <a:off x="6614019" y="5867400"/>
            <a:ext cx="204575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PH" altLang="en-US" sz="1050" dirty="0">
                <a:latin typeface="Segoe UI" panose="020B0502040204020203" pitchFamily="34" charset="0"/>
                <a:ea typeface="Segoe UI" panose="020B0502040204020203" pitchFamily="34" charset="0"/>
                <a:cs typeface="Segoe UI" panose="020B0502040204020203" pitchFamily="34" charset="0"/>
              </a:rPr>
              <a:t>Period covered: 2009-Oct. 2014</a:t>
            </a:r>
          </a:p>
        </p:txBody>
      </p:sp>
      <p:sp>
        <p:nvSpPr>
          <p:cNvPr id="9" name="Rounded Rectangle 8"/>
          <p:cNvSpPr/>
          <p:nvPr/>
        </p:nvSpPr>
        <p:spPr>
          <a:xfrm>
            <a:off x="6172200" y="4572000"/>
            <a:ext cx="1905000" cy="45720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PH" dirty="0"/>
              <a:t>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265425"/>
            <a:ext cx="1409390" cy="495300"/>
          </a:xfrm>
          <a:prstGeom prst="rect">
            <a:avLst/>
          </a:prstGeom>
        </p:spPr>
      </p:pic>
      <p:sp>
        <p:nvSpPr>
          <p:cNvPr id="10" name="Rectangle 9"/>
          <p:cNvSpPr/>
          <p:nvPr/>
        </p:nvSpPr>
        <p:spPr>
          <a:xfrm>
            <a:off x="8659772" y="6583978"/>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11" name="TextBox 10"/>
          <p:cNvSpPr txBox="1"/>
          <p:nvPr/>
        </p:nvSpPr>
        <p:spPr>
          <a:xfrm>
            <a:off x="723054" y="6477000"/>
            <a:ext cx="7973935" cy="400110"/>
          </a:xfrm>
          <a:prstGeom prst="rect">
            <a:avLst/>
          </a:prstGeom>
          <a:noFill/>
        </p:spPr>
        <p:txBody>
          <a:bodyPr wrap="none" rtlCol="0">
            <a:normAutofit fontScale="92500" lnSpcReduction="10000"/>
          </a:bodyPr>
          <a:lstStyle/>
          <a:p>
            <a:pPr algn="r"/>
            <a:r>
              <a:rPr lang="en-US" sz="1200" b="1" dirty="0" smtClean="0">
                <a:latin typeface="Segoe UI" pitchFamily="34" charset="0"/>
                <a:ea typeface="Segoe UI" pitchFamily="34" charset="0"/>
                <a:cs typeface="Segoe UI" pitchFamily="34" charset="0"/>
              </a:rPr>
              <a:t>Survey of Filipino Migrant </a:t>
            </a:r>
            <a:r>
              <a:rPr lang="en-US" sz="1200" b="1" dirty="0" smtClean="0">
                <a:solidFill>
                  <a:schemeClr val="tx2">
                    <a:lumMod val="50000"/>
                  </a:schemeClr>
                </a:solidFill>
                <a:latin typeface="Segoe UI" pitchFamily="34" charset="0"/>
                <a:ea typeface="Segoe UI" pitchFamily="34" charset="0"/>
                <a:cs typeface="Segoe UI" pitchFamily="34" charset="0"/>
              </a:rPr>
              <a:t>Worker Returnees from Qatar</a:t>
            </a:r>
          </a:p>
          <a:p>
            <a:pPr algn="r"/>
            <a:r>
              <a:rPr lang="en-US" sz="1200" b="1" dirty="0" smtClean="0">
                <a:solidFill>
                  <a:schemeClr val="accent1">
                    <a:lumMod val="75000"/>
                  </a:schemeClr>
                </a:solidFill>
                <a:latin typeface="Segoe UI" pitchFamily="34" charset="0"/>
                <a:ea typeface="Segoe UI" pitchFamily="34" charset="0"/>
                <a:cs typeface="Segoe UI" pitchFamily="34" charset="0"/>
              </a:rPr>
              <a:t>Philippine Country Report</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4183716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320675"/>
            <a:ext cx="8077200" cy="822325"/>
          </a:xfrm>
          <a:solidFill>
            <a:schemeClr val="accent4">
              <a:lumMod val="75000"/>
            </a:schemeClr>
          </a:solidFill>
          <a:ln>
            <a:noFill/>
            <a:miter lim="800000"/>
            <a:headEnd/>
            <a:tailEnd/>
          </a:ln>
        </p:spPr>
        <p:txBody>
          <a:bodyPr/>
          <a:lstStyle/>
          <a:p>
            <a:pPr eaLnBrk="1" hangingPunct="1"/>
            <a:r>
              <a:rPr lang="en-US" altLang="en-US"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Labor Migration Impact</a:t>
            </a:r>
          </a:p>
        </p:txBody>
      </p:sp>
      <p:sp>
        <p:nvSpPr>
          <p:cNvPr id="17411" name="Content Placeholder 2"/>
          <p:cNvSpPr>
            <a:spLocks noGrp="1"/>
          </p:cNvSpPr>
          <p:nvPr>
            <p:ph idx="1"/>
          </p:nvPr>
        </p:nvSpPr>
        <p:spPr>
          <a:xfrm>
            <a:off x="-2743200" y="1371600"/>
            <a:ext cx="7543800" cy="5313363"/>
          </a:xfrm>
        </p:spPr>
        <p:txBody>
          <a:bodyPr>
            <a:normAutofit/>
          </a:bodyPr>
          <a:lstStyle/>
          <a:p>
            <a:pPr eaLnBrk="1" hangingPunct="1">
              <a:buFont typeface="Arial" pitchFamily="34" charset="0"/>
              <a:buNone/>
            </a:pPr>
            <a:endParaRPr lang="en-US" altLang="en-US" sz="2000" b="1" dirty="0" smtClean="0"/>
          </a:p>
          <a:p>
            <a:pPr eaLnBrk="1" hangingPunct="1">
              <a:buFont typeface="Arial" pitchFamily="34" charset="0"/>
              <a:buNone/>
            </a:pPr>
            <a:r>
              <a:rPr lang="en-US" altLang="en-US" sz="2800" dirty="0" smtClean="0"/>
              <a:t>     </a:t>
            </a:r>
            <a:endParaRPr lang="en-US" altLang="en-US" sz="1800" dirty="0" smtClean="0"/>
          </a:p>
        </p:txBody>
      </p:sp>
      <p:graphicFrame>
        <p:nvGraphicFramePr>
          <p:cNvPr id="2" name="Diagram 1"/>
          <p:cNvGraphicFramePr/>
          <p:nvPr>
            <p:extLst>
              <p:ext uri="{D42A27DB-BD31-4B8C-83A1-F6EECF244321}">
                <p14:modId xmlns:p14="http://schemas.microsoft.com/office/powerpoint/2010/main" val="223385482"/>
              </p:ext>
            </p:extLst>
          </p:nvPr>
        </p:nvGraphicFramePr>
        <p:xfrm>
          <a:off x="1447800" y="1676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600" y="6248400"/>
            <a:ext cx="1409390" cy="495300"/>
          </a:xfrm>
          <a:prstGeom prst="rect">
            <a:avLst/>
          </a:prstGeom>
        </p:spPr>
      </p:pic>
      <p:sp>
        <p:nvSpPr>
          <p:cNvPr id="7" name="Rectangle 6"/>
          <p:cNvSpPr/>
          <p:nvPr/>
        </p:nvSpPr>
        <p:spPr>
          <a:xfrm>
            <a:off x="8659772" y="6583978"/>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8" name="TextBox 7"/>
          <p:cNvSpPr txBox="1"/>
          <p:nvPr/>
        </p:nvSpPr>
        <p:spPr>
          <a:xfrm>
            <a:off x="723054" y="6477000"/>
            <a:ext cx="7973935" cy="400110"/>
          </a:xfrm>
          <a:prstGeom prst="rect">
            <a:avLst/>
          </a:prstGeom>
          <a:noFill/>
        </p:spPr>
        <p:txBody>
          <a:bodyPr wrap="none" rtlCol="0">
            <a:normAutofit fontScale="92500" lnSpcReduction="10000"/>
          </a:bodyPr>
          <a:lstStyle/>
          <a:p>
            <a:pPr algn="r"/>
            <a:r>
              <a:rPr lang="en-US" sz="1200" b="1" dirty="0" smtClean="0">
                <a:latin typeface="Segoe UI" pitchFamily="34" charset="0"/>
                <a:ea typeface="Segoe UI" pitchFamily="34" charset="0"/>
                <a:cs typeface="Segoe UI" pitchFamily="34" charset="0"/>
              </a:rPr>
              <a:t>Survey of Filipino Migrant </a:t>
            </a:r>
            <a:r>
              <a:rPr lang="en-US" sz="1200" b="1" dirty="0" smtClean="0">
                <a:solidFill>
                  <a:schemeClr val="tx2">
                    <a:lumMod val="50000"/>
                  </a:schemeClr>
                </a:solidFill>
                <a:latin typeface="Segoe UI" pitchFamily="34" charset="0"/>
                <a:ea typeface="Segoe UI" pitchFamily="34" charset="0"/>
                <a:cs typeface="Segoe UI" pitchFamily="34" charset="0"/>
              </a:rPr>
              <a:t>Worker Returnees from Qatar</a:t>
            </a:r>
          </a:p>
          <a:p>
            <a:pPr algn="r"/>
            <a:r>
              <a:rPr lang="en-US" sz="1200" b="1" dirty="0" smtClean="0">
                <a:solidFill>
                  <a:schemeClr val="accent1">
                    <a:lumMod val="75000"/>
                  </a:schemeClr>
                </a:solidFill>
                <a:latin typeface="Segoe UI" pitchFamily="34" charset="0"/>
                <a:ea typeface="Segoe UI" pitchFamily="34" charset="0"/>
                <a:cs typeface="Segoe UI" pitchFamily="34" charset="0"/>
              </a:rPr>
              <a:t>Philippine Country Report</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34995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24543" y="349250"/>
            <a:ext cx="8229600" cy="1143000"/>
          </a:xfrm>
          <a:solidFill>
            <a:schemeClr val="accent4">
              <a:lumMod val="75000"/>
            </a:schemeClr>
          </a:solidFill>
          <a:ln>
            <a:noFill/>
            <a:miter lim="800000"/>
            <a:headEnd/>
            <a:tailEnd/>
          </a:ln>
        </p:spPr>
        <p:txBody>
          <a:bodyPr/>
          <a:lstStyle/>
          <a:p>
            <a:pPr eaLnBrk="1" hangingPunct="1"/>
            <a:r>
              <a:rPr lang="en-US" altLang="en-US"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Labor Migration Impact</a:t>
            </a:r>
          </a:p>
        </p:txBody>
      </p:sp>
      <p:sp>
        <p:nvSpPr>
          <p:cNvPr id="15365" name="Rectangle 4"/>
          <p:cNvSpPr>
            <a:spLocks noChangeArrowheads="1"/>
          </p:cNvSpPr>
          <p:nvPr/>
        </p:nvSpPr>
        <p:spPr bwMode="auto">
          <a:xfrm>
            <a:off x="3810000" y="1219200"/>
            <a:ext cx="17350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 Remittances</a:t>
            </a:r>
            <a:r>
              <a:rPr lang="en-US" alt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a:t>
            </a:r>
            <a:endParaRPr lang="en-PH" alt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1253986805"/>
              </p:ext>
            </p:extLst>
          </p:nvPr>
        </p:nvGraphicFramePr>
        <p:xfrm>
          <a:off x="1066800" y="1828800"/>
          <a:ext cx="6781800" cy="4068762"/>
        </p:xfrm>
        <a:graphic>
          <a:graphicData uri="http://schemas.openxmlformats.org/drawingml/2006/chart">
            <c:chart xmlns:c="http://schemas.openxmlformats.org/drawingml/2006/chart" xmlns:r="http://schemas.openxmlformats.org/officeDocument/2006/relationships" r:id="rId3"/>
          </a:graphicData>
        </a:graphic>
      </p:graphicFrame>
      <p:sp>
        <p:nvSpPr>
          <p:cNvPr id="15364" name="Content Placeholder 2"/>
          <p:cNvSpPr txBox="1">
            <a:spLocks/>
          </p:cNvSpPr>
          <p:nvPr/>
        </p:nvSpPr>
        <p:spPr bwMode="auto">
          <a:xfrm>
            <a:off x="1752600" y="4495800"/>
            <a:ext cx="990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buFont typeface="Arial" pitchFamily="34" charset="0"/>
              <a:buNone/>
            </a:pPr>
            <a:r>
              <a:rPr lang="en-US" altLang="en-US" sz="1200" dirty="0">
                <a:latin typeface="Segoe UI" panose="020B0502040204020203" pitchFamily="34" charset="0"/>
                <a:ea typeface="Segoe UI" panose="020B0502040204020203" pitchFamily="34" charset="0"/>
                <a:cs typeface="Segoe UI" panose="020B0502040204020203" pitchFamily="34" charset="0"/>
              </a:rPr>
              <a:t>	</a:t>
            </a:r>
            <a:r>
              <a:rPr lang="en-US" altLang="en-US"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10.4%</a:t>
            </a:r>
            <a:endParaRPr lang="en-US" altLang="en-US"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Content Placeholder 2"/>
          <p:cNvSpPr txBox="1">
            <a:spLocks/>
          </p:cNvSpPr>
          <p:nvPr/>
        </p:nvSpPr>
        <p:spPr bwMode="auto">
          <a:xfrm>
            <a:off x="3124200" y="4343400"/>
            <a:ext cx="990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buFont typeface="Arial" pitchFamily="34" charset="0"/>
              <a:buNone/>
            </a:pPr>
            <a:r>
              <a:rPr lang="en-US" altLang="en-US" sz="1200" dirty="0">
                <a:latin typeface="Segoe UI" panose="020B0502040204020203" pitchFamily="34" charset="0"/>
                <a:ea typeface="Segoe UI" panose="020B0502040204020203" pitchFamily="34" charset="0"/>
                <a:cs typeface="Segoe UI" panose="020B0502040204020203" pitchFamily="34" charset="0"/>
              </a:rPr>
              <a:t>	</a:t>
            </a:r>
            <a:r>
              <a:rPr lang="en-US" altLang="en-US"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11.0%</a:t>
            </a:r>
            <a:endParaRPr lang="en-US" altLang="en-US"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Content Placeholder 2"/>
          <p:cNvSpPr txBox="1">
            <a:spLocks/>
          </p:cNvSpPr>
          <p:nvPr/>
        </p:nvSpPr>
        <p:spPr bwMode="auto">
          <a:xfrm>
            <a:off x="4495800" y="4229100"/>
            <a:ext cx="990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buFont typeface="Arial" pitchFamily="34" charset="0"/>
              <a:buNone/>
            </a:pPr>
            <a:r>
              <a:rPr lang="en-US" altLang="en-US" sz="1200" dirty="0">
                <a:latin typeface="Segoe UI" panose="020B0502040204020203" pitchFamily="34" charset="0"/>
                <a:ea typeface="Segoe UI" panose="020B0502040204020203" pitchFamily="34" charset="0"/>
                <a:cs typeface="Segoe UI" panose="020B0502040204020203" pitchFamily="34" charset="0"/>
              </a:rPr>
              <a:t>	</a:t>
            </a:r>
            <a:r>
              <a:rPr lang="en-US" altLang="en-US"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10.9%</a:t>
            </a:r>
            <a:endParaRPr lang="en-US" altLang="en-US"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Content Placeholder 2"/>
          <p:cNvSpPr txBox="1">
            <a:spLocks/>
          </p:cNvSpPr>
          <p:nvPr/>
        </p:nvSpPr>
        <p:spPr bwMode="auto">
          <a:xfrm>
            <a:off x="5867400" y="3886200"/>
            <a:ext cx="990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buFont typeface="Arial" pitchFamily="34" charset="0"/>
              <a:buNone/>
            </a:pPr>
            <a:r>
              <a:rPr lang="en-US" altLang="en-US" sz="1200" dirty="0">
                <a:latin typeface="Segoe UI" panose="020B0502040204020203" pitchFamily="34" charset="0"/>
                <a:ea typeface="Segoe UI" panose="020B0502040204020203" pitchFamily="34" charset="0"/>
                <a:cs typeface="Segoe UI" panose="020B0502040204020203" pitchFamily="34" charset="0"/>
              </a:rPr>
              <a:t>	</a:t>
            </a:r>
            <a:r>
              <a:rPr lang="en-US" altLang="en-US"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12.4%</a:t>
            </a:r>
            <a:endParaRPr lang="en-US" altLang="en-US"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172200"/>
            <a:ext cx="1409390" cy="495300"/>
          </a:xfrm>
          <a:prstGeom prst="rect">
            <a:avLst/>
          </a:prstGeom>
        </p:spPr>
      </p:pic>
      <p:sp>
        <p:nvSpPr>
          <p:cNvPr id="12" name="Rectangle 11"/>
          <p:cNvSpPr/>
          <p:nvPr/>
        </p:nvSpPr>
        <p:spPr>
          <a:xfrm>
            <a:off x="8659772" y="6583978"/>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14" name="TextBox 13"/>
          <p:cNvSpPr txBox="1"/>
          <p:nvPr/>
        </p:nvSpPr>
        <p:spPr>
          <a:xfrm>
            <a:off x="723054" y="6477000"/>
            <a:ext cx="7973935" cy="400110"/>
          </a:xfrm>
          <a:prstGeom prst="rect">
            <a:avLst/>
          </a:prstGeom>
          <a:noFill/>
        </p:spPr>
        <p:txBody>
          <a:bodyPr wrap="none" rtlCol="0">
            <a:normAutofit fontScale="92500" lnSpcReduction="10000"/>
          </a:bodyPr>
          <a:lstStyle/>
          <a:p>
            <a:pPr algn="r"/>
            <a:r>
              <a:rPr lang="en-US" sz="1200" b="1" dirty="0" smtClean="0">
                <a:latin typeface="Segoe UI" pitchFamily="34" charset="0"/>
                <a:ea typeface="Segoe UI" pitchFamily="34" charset="0"/>
                <a:cs typeface="Segoe UI" pitchFamily="34" charset="0"/>
              </a:rPr>
              <a:t>Survey of Filipino Migrant </a:t>
            </a:r>
            <a:r>
              <a:rPr lang="en-US" sz="1200" b="1" dirty="0" smtClean="0">
                <a:solidFill>
                  <a:schemeClr val="tx2">
                    <a:lumMod val="50000"/>
                  </a:schemeClr>
                </a:solidFill>
                <a:latin typeface="Segoe UI" pitchFamily="34" charset="0"/>
                <a:ea typeface="Segoe UI" pitchFamily="34" charset="0"/>
                <a:cs typeface="Segoe UI" pitchFamily="34" charset="0"/>
              </a:rPr>
              <a:t>Worker Returnees from Qatar</a:t>
            </a:r>
          </a:p>
          <a:p>
            <a:pPr algn="r"/>
            <a:r>
              <a:rPr lang="en-US" sz="1200" b="1" dirty="0" smtClean="0">
                <a:solidFill>
                  <a:schemeClr val="accent1">
                    <a:lumMod val="75000"/>
                  </a:schemeClr>
                </a:solidFill>
                <a:latin typeface="Segoe UI" pitchFamily="34" charset="0"/>
                <a:ea typeface="Segoe UI" pitchFamily="34" charset="0"/>
                <a:cs typeface="Segoe UI" pitchFamily="34" charset="0"/>
              </a:rPr>
              <a:t>Philippine Country Report</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2791584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38012">
            <a:off x="6816765" y="3434212"/>
            <a:ext cx="2583881" cy="3279542"/>
          </a:xfrm>
          <a:prstGeom prst="rect">
            <a:avLst/>
          </a:prstGeom>
        </p:spPr>
      </p:pic>
      <p:sp>
        <p:nvSpPr>
          <p:cNvPr id="19458" name="Title 1"/>
          <p:cNvSpPr>
            <a:spLocks noGrp="1"/>
          </p:cNvSpPr>
          <p:nvPr>
            <p:ph type="title"/>
          </p:nvPr>
        </p:nvSpPr>
        <p:spPr>
          <a:xfrm>
            <a:off x="457200" y="320675"/>
            <a:ext cx="8001000" cy="898525"/>
          </a:xfrm>
          <a:solidFill>
            <a:schemeClr val="accent4">
              <a:lumMod val="75000"/>
            </a:schemeClr>
          </a:solidFill>
          <a:ln>
            <a:noFill/>
            <a:miter lim="800000"/>
            <a:headEnd/>
            <a:tailEnd/>
          </a:ln>
        </p:spPr>
        <p:txBody>
          <a:bodyPr/>
          <a:lstStyle/>
          <a:p>
            <a:pPr eaLnBrk="1" hangingPunct="1"/>
            <a:r>
              <a:rPr lang="en-US" altLang="en-US"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Migration Policies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53680159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6248400"/>
            <a:ext cx="1409390" cy="495300"/>
          </a:xfrm>
          <a:prstGeom prst="rect">
            <a:avLst/>
          </a:prstGeom>
        </p:spPr>
      </p:pic>
      <p:sp>
        <p:nvSpPr>
          <p:cNvPr id="7" name="Rectangle 6"/>
          <p:cNvSpPr/>
          <p:nvPr/>
        </p:nvSpPr>
        <p:spPr>
          <a:xfrm>
            <a:off x="8659772" y="6583978"/>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8" name="TextBox 7"/>
          <p:cNvSpPr txBox="1"/>
          <p:nvPr/>
        </p:nvSpPr>
        <p:spPr>
          <a:xfrm>
            <a:off x="723054" y="6477000"/>
            <a:ext cx="7973935" cy="400110"/>
          </a:xfrm>
          <a:prstGeom prst="rect">
            <a:avLst/>
          </a:prstGeom>
          <a:noFill/>
        </p:spPr>
        <p:txBody>
          <a:bodyPr wrap="none" rtlCol="0">
            <a:normAutofit fontScale="92500" lnSpcReduction="10000"/>
          </a:bodyPr>
          <a:lstStyle/>
          <a:p>
            <a:pPr algn="r"/>
            <a:r>
              <a:rPr lang="en-US" sz="1200" b="1" dirty="0" smtClean="0">
                <a:latin typeface="Segoe UI" pitchFamily="34" charset="0"/>
                <a:ea typeface="Segoe UI" pitchFamily="34" charset="0"/>
                <a:cs typeface="Segoe UI" pitchFamily="34" charset="0"/>
              </a:rPr>
              <a:t>Survey of Filipino Migrant </a:t>
            </a:r>
            <a:r>
              <a:rPr lang="en-US" sz="1200" b="1" dirty="0" smtClean="0">
                <a:solidFill>
                  <a:schemeClr val="tx2">
                    <a:lumMod val="50000"/>
                  </a:schemeClr>
                </a:solidFill>
                <a:latin typeface="Segoe UI" pitchFamily="34" charset="0"/>
                <a:ea typeface="Segoe UI" pitchFamily="34" charset="0"/>
                <a:cs typeface="Segoe UI" pitchFamily="34" charset="0"/>
              </a:rPr>
              <a:t>Worker Returnees from Qatar</a:t>
            </a:r>
          </a:p>
          <a:p>
            <a:pPr algn="r"/>
            <a:r>
              <a:rPr lang="en-US" sz="1200" b="1" dirty="0" smtClean="0">
                <a:solidFill>
                  <a:schemeClr val="accent1">
                    <a:lumMod val="75000"/>
                  </a:schemeClr>
                </a:solidFill>
                <a:latin typeface="Segoe UI" pitchFamily="34" charset="0"/>
                <a:ea typeface="Segoe UI" pitchFamily="34" charset="0"/>
                <a:cs typeface="Segoe UI" pitchFamily="34" charset="0"/>
              </a:rPr>
              <a:t>Philippine Country Report</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248736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320675"/>
            <a:ext cx="8001000" cy="898525"/>
          </a:xfrm>
          <a:solidFill>
            <a:schemeClr val="accent4">
              <a:lumMod val="75000"/>
            </a:schemeClr>
          </a:solidFill>
          <a:ln>
            <a:noFill/>
            <a:miter lim="800000"/>
            <a:headEnd/>
            <a:tailEnd/>
          </a:ln>
        </p:spPr>
        <p:txBody>
          <a:bodyPr/>
          <a:lstStyle/>
          <a:p>
            <a:pPr eaLnBrk="1" hangingPunct="1"/>
            <a:r>
              <a:rPr lang="en-US" altLang="en-US"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Migration Policies</a:t>
            </a:r>
          </a:p>
        </p:txBody>
      </p:sp>
      <p:sp>
        <p:nvSpPr>
          <p:cNvPr id="19459" name="Content Placeholder 2"/>
          <p:cNvSpPr>
            <a:spLocks noGrp="1"/>
          </p:cNvSpPr>
          <p:nvPr>
            <p:ph idx="1"/>
          </p:nvPr>
        </p:nvSpPr>
        <p:spPr>
          <a:xfrm>
            <a:off x="457200" y="1773237"/>
            <a:ext cx="7924800" cy="5084763"/>
          </a:xfrm>
        </p:spPr>
        <p:txBody>
          <a:bodyPr>
            <a:normAutofit/>
          </a:bodyPr>
          <a:lstStyle/>
          <a:p>
            <a:pPr eaLnBrk="1" hangingPunct="1">
              <a:buFont typeface="Arial" pitchFamily="34" charset="0"/>
              <a:buNone/>
            </a:pPr>
            <a:r>
              <a:rPr lang="en-US" altLang="en-US" b="1" dirty="0" smtClean="0">
                <a:solidFill>
                  <a:schemeClr val="accent4"/>
                </a:solidFill>
                <a:latin typeface="Segoe UI" panose="020B0502040204020203" pitchFamily="34" charset="0"/>
                <a:ea typeface="Segoe UI" panose="020B0502040204020203" pitchFamily="34" charset="0"/>
                <a:cs typeface="Segoe UI" panose="020B0502040204020203" pitchFamily="34" charset="0"/>
              </a:rPr>
              <a:t>THE PRESIDENT’S SOCIAL CONTRACT WITH THE FILIPINO PEOPLE IN 2010</a:t>
            </a:r>
          </a:p>
          <a:p>
            <a:pPr eaLnBrk="1" hangingPunct="1">
              <a:buFont typeface="Arial" pitchFamily="34" charset="0"/>
              <a:buNone/>
            </a:pPr>
            <a:endParaRPr lang="en-US" altLang="en-US" sz="2800" b="1" dirty="0" smtClean="0">
              <a:solidFill>
                <a:schemeClr val="accent4"/>
              </a:solidFill>
              <a:latin typeface="Segoe UI" panose="020B0502040204020203" pitchFamily="34" charset="0"/>
              <a:ea typeface="Segoe UI" panose="020B0502040204020203" pitchFamily="34" charset="0"/>
              <a:cs typeface="Segoe UI" panose="020B0502040204020203" pitchFamily="34" charset="0"/>
            </a:endParaRPr>
          </a:p>
          <a:p>
            <a:pPr eaLnBrk="1" hangingPunct="1">
              <a:buFont typeface="Arial" pitchFamily="34" charset="0"/>
              <a:buNone/>
            </a:pPr>
            <a:r>
              <a:rPr lang="en-US" altLang="en-US" sz="2400" dirty="0" smtClean="0">
                <a:solidFill>
                  <a:schemeClr val="accent4"/>
                </a:solidFill>
                <a:latin typeface="Segoe UI" panose="020B0502040204020203" pitchFamily="34" charset="0"/>
                <a:ea typeface="Segoe UI" panose="020B0502040204020203" pitchFamily="34" charset="0"/>
                <a:cs typeface="Segoe UI" panose="020B0502040204020203" pitchFamily="34" charset="0"/>
              </a:rPr>
              <a:t>Creating jobs at home so that working abroad will be a choice rather than a necessity</a:t>
            </a:r>
          </a:p>
          <a:p>
            <a:pPr eaLnBrk="1" hangingPunct="1">
              <a:buFont typeface="Arial" pitchFamily="34" charset="0"/>
              <a:buNone/>
            </a:pPr>
            <a:endParaRPr lang="en-US" altLang="en-US" sz="2400" dirty="0" smtClean="0">
              <a:solidFill>
                <a:schemeClr val="accent4"/>
              </a:solidFill>
              <a:latin typeface="Segoe UI" panose="020B0502040204020203" pitchFamily="34" charset="0"/>
              <a:ea typeface="Segoe UI" panose="020B0502040204020203" pitchFamily="34" charset="0"/>
              <a:cs typeface="Segoe UI" panose="020B0502040204020203" pitchFamily="34" charset="0"/>
            </a:endParaRPr>
          </a:p>
          <a:p>
            <a:pPr eaLnBrk="1" hangingPunct="1">
              <a:buFont typeface="Arial" pitchFamily="34" charset="0"/>
              <a:buNone/>
            </a:pPr>
            <a:r>
              <a:rPr lang="en-US" altLang="en-US" sz="2400" dirty="0" smtClean="0">
                <a:solidFill>
                  <a:schemeClr val="accent4"/>
                </a:solidFill>
                <a:latin typeface="Segoe UI" panose="020B0502040204020203" pitchFamily="34" charset="0"/>
                <a:ea typeface="Segoe UI" panose="020B0502040204020203" pitchFamily="34" charset="0"/>
                <a:cs typeface="Segoe UI" panose="020B0502040204020203" pitchFamily="34" charset="0"/>
              </a:rPr>
              <a:t> When the citizens choose to become OFWs, their welfare and protection will still be the government’s priority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6248400"/>
            <a:ext cx="1409390" cy="495300"/>
          </a:xfrm>
          <a:prstGeom prst="rect">
            <a:avLst/>
          </a:prstGeom>
        </p:spPr>
      </p:pic>
      <p:sp>
        <p:nvSpPr>
          <p:cNvPr id="6" name="Rectangle 5"/>
          <p:cNvSpPr/>
          <p:nvPr/>
        </p:nvSpPr>
        <p:spPr>
          <a:xfrm>
            <a:off x="8659772" y="6583978"/>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7" name="TextBox 6"/>
          <p:cNvSpPr txBox="1"/>
          <p:nvPr/>
        </p:nvSpPr>
        <p:spPr>
          <a:xfrm>
            <a:off x="723054" y="6477000"/>
            <a:ext cx="7973935" cy="400110"/>
          </a:xfrm>
          <a:prstGeom prst="rect">
            <a:avLst/>
          </a:prstGeom>
          <a:noFill/>
        </p:spPr>
        <p:txBody>
          <a:bodyPr wrap="none" rtlCol="0">
            <a:normAutofit fontScale="92500" lnSpcReduction="10000"/>
          </a:bodyPr>
          <a:lstStyle/>
          <a:p>
            <a:pPr algn="r"/>
            <a:r>
              <a:rPr lang="en-US" sz="1200" b="1" dirty="0" smtClean="0">
                <a:latin typeface="Segoe UI" pitchFamily="34" charset="0"/>
                <a:ea typeface="Segoe UI" pitchFamily="34" charset="0"/>
                <a:cs typeface="Segoe UI" pitchFamily="34" charset="0"/>
              </a:rPr>
              <a:t>Survey of Filipino Migrant </a:t>
            </a:r>
            <a:r>
              <a:rPr lang="en-US" sz="1200" b="1" dirty="0" smtClean="0">
                <a:solidFill>
                  <a:schemeClr val="tx2">
                    <a:lumMod val="50000"/>
                  </a:schemeClr>
                </a:solidFill>
                <a:latin typeface="Segoe UI" pitchFamily="34" charset="0"/>
                <a:ea typeface="Segoe UI" pitchFamily="34" charset="0"/>
                <a:cs typeface="Segoe UI" pitchFamily="34" charset="0"/>
              </a:rPr>
              <a:t>Worker Returnees from Qatar</a:t>
            </a:r>
          </a:p>
          <a:p>
            <a:pPr algn="r"/>
            <a:r>
              <a:rPr lang="en-US" sz="1200" b="1" dirty="0" smtClean="0">
                <a:solidFill>
                  <a:schemeClr val="accent1">
                    <a:lumMod val="75000"/>
                  </a:schemeClr>
                </a:solidFill>
                <a:latin typeface="Segoe UI" pitchFamily="34" charset="0"/>
                <a:ea typeface="Segoe UI" pitchFamily="34" charset="0"/>
                <a:cs typeface="Segoe UI" pitchFamily="34" charset="0"/>
              </a:rPr>
              <a:t>Philippine Country Report</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2321742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320675"/>
            <a:ext cx="8153400" cy="898525"/>
          </a:xfrm>
          <a:solidFill>
            <a:schemeClr val="accent4">
              <a:lumMod val="75000"/>
            </a:schemeClr>
          </a:solidFill>
          <a:ln>
            <a:noFill/>
            <a:miter lim="800000"/>
            <a:headEnd/>
            <a:tailEnd/>
          </a:ln>
        </p:spPr>
        <p:txBody>
          <a:bodyPr/>
          <a:lstStyle/>
          <a:p>
            <a:pPr eaLnBrk="1" hangingPunct="1"/>
            <a:r>
              <a:rPr lang="en-US" altLang="en-US"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Migration Policies</a:t>
            </a:r>
          </a:p>
        </p:txBody>
      </p:sp>
      <p:sp>
        <p:nvSpPr>
          <p:cNvPr id="21507" name="Content Placeholder 2"/>
          <p:cNvSpPr>
            <a:spLocks noGrp="1"/>
          </p:cNvSpPr>
          <p:nvPr>
            <p:ph idx="1"/>
          </p:nvPr>
        </p:nvSpPr>
        <p:spPr>
          <a:xfrm>
            <a:off x="457200" y="1371600"/>
            <a:ext cx="8077200" cy="5084763"/>
          </a:xfrm>
        </p:spPr>
        <p:txBody>
          <a:bodyPr>
            <a:normAutofit lnSpcReduction="10000"/>
          </a:bodyPr>
          <a:lstStyle/>
          <a:p>
            <a:pPr eaLnBrk="1" hangingPunct="1">
              <a:buFont typeface="Arial" pitchFamily="34" charset="0"/>
              <a:buNone/>
            </a:pPr>
            <a:r>
              <a:rPr lang="en-US" altLang="en-US" sz="2800" b="1" cap="all" dirty="0" smtClean="0">
                <a:solidFill>
                  <a:schemeClr val="accent4"/>
                </a:solidFill>
                <a:latin typeface="Segoe UI" panose="020B0502040204020203" pitchFamily="34" charset="0"/>
                <a:ea typeface="Segoe UI" panose="020B0502040204020203" pitchFamily="34" charset="0"/>
                <a:cs typeface="Segoe UI" panose="020B0502040204020203" pitchFamily="34" charset="0"/>
              </a:rPr>
              <a:t>Republic Act 10022 </a:t>
            </a:r>
            <a:r>
              <a:rPr lang="en-US" altLang="en-US" sz="2800" b="1" dirty="0" smtClean="0">
                <a:solidFill>
                  <a:schemeClr val="accent4"/>
                </a:solidFill>
                <a:latin typeface="Segoe UI" panose="020B0502040204020203" pitchFamily="34" charset="0"/>
                <a:ea typeface="Segoe UI" panose="020B0502040204020203" pitchFamily="34" charset="0"/>
                <a:cs typeface="Segoe UI" panose="020B0502040204020203" pitchFamily="34" charset="0"/>
              </a:rPr>
              <a:t>in</a:t>
            </a:r>
            <a:r>
              <a:rPr lang="en-US" altLang="en-US" sz="2800" b="1" cap="all" dirty="0" smtClean="0">
                <a:solidFill>
                  <a:schemeClr val="accent4"/>
                </a:solidFill>
                <a:latin typeface="Segoe UI" panose="020B0502040204020203" pitchFamily="34" charset="0"/>
                <a:ea typeface="Segoe UI" panose="020B0502040204020203" pitchFamily="34" charset="0"/>
                <a:cs typeface="Segoe UI" panose="020B0502040204020203" pitchFamily="34" charset="0"/>
              </a:rPr>
              <a:t> 2010 </a:t>
            </a:r>
          </a:p>
          <a:p>
            <a:pPr eaLnBrk="1" hangingPunct="1">
              <a:buFont typeface="Arial" pitchFamily="34" charset="0"/>
              <a:buNone/>
            </a:pPr>
            <a:r>
              <a:rPr lang="en-US" altLang="en-US" sz="2800" b="1" cap="all" dirty="0" smtClean="0">
                <a:solidFill>
                  <a:schemeClr val="accent4"/>
                </a:solidFill>
                <a:latin typeface="Segoe UI" panose="020B0502040204020203" pitchFamily="34" charset="0"/>
                <a:ea typeface="Segoe UI" panose="020B0502040204020203" pitchFamily="34" charset="0"/>
                <a:cs typeface="Segoe UI" panose="020B0502040204020203" pitchFamily="34" charset="0"/>
              </a:rPr>
              <a:t>(Amending RA 8042)</a:t>
            </a:r>
          </a:p>
          <a:p>
            <a:pPr eaLnBrk="1" hangingPunct="1">
              <a:buFont typeface="Arial" pitchFamily="34" charset="0"/>
              <a:buNone/>
            </a:pPr>
            <a:endParaRPr lang="en-US" altLang="en-US" sz="2800" b="1" dirty="0" smtClean="0">
              <a:solidFill>
                <a:schemeClr val="accent4"/>
              </a:solidFill>
              <a:latin typeface="Segoe UI" panose="020B0502040204020203" pitchFamily="34" charset="0"/>
              <a:ea typeface="Segoe UI" panose="020B0502040204020203" pitchFamily="34" charset="0"/>
              <a:cs typeface="Segoe UI" panose="020B0502040204020203" pitchFamily="34" charset="0"/>
            </a:endParaRPr>
          </a:p>
          <a:p>
            <a:pPr eaLnBrk="1" hangingPunct="1">
              <a:buFont typeface="Arial" pitchFamily="34" charset="0"/>
              <a:buNone/>
            </a:pPr>
            <a:r>
              <a:rPr lang="en-US" altLang="en-US" sz="2800" dirty="0" smtClean="0">
                <a:solidFill>
                  <a:schemeClr val="accent4"/>
                </a:solidFill>
                <a:latin typeface="Segoe UI" panose="020B0502040204020203" pitchFamily="34" charset="0"/>
                <a:ea typeface="Segoe UI" panose="020B0502040204020203" pitchFamily="34" charset="0"/>
                <a:cs typeface="Segoe UI" panose="020B0502040204020203" pitchFamily="34" charset="0"/>
              </a:rPr>
              <a:t>Restriction of deployment of workers only to countries compliant with the guarantees of protection as certified by the DFA</a:t>
            </a:r>
          </a:p>
          <a:p>
            <a:pPr eaLnBrk="1" hangingPunct="1">
              <a:buFont typeface="Arial" pitchFamily="34" charset="0"/>
              <a:buNone/>
            </a:pPr>
            <a:endParaRPr lang="en-US" altLang="en-US" sz="2800" dirty="0" smtClean="0">
              <a:solidFill>
                <a:schemeClr val="accent4"/>
              </a:solidFill>
              <a:latin typeface="Segoe UI" panose="020B0502040204020203" pitchFamily="34" charset="0"/>
              <a:ea typeface="Segoe UI" panose="020B0502040204020203" pitchFamily="34" charset="0"/>
              <a:cs typeface="Segoe UI" panose="020B0502040204020203" pitchFamily="34" charset="0"/>
            </a:endParaRPr>
          </a:p>
          <a:p>
            <a:pPr eaLnBrk="1" hangingPunct="1">
              <a:buFont typeface="Arial" pitchFamily="34" charset="0"/>
              <a:buNone/>
            </a:pPr>
            <a:r>
              <a:rPr lang="en-US" altLang="en-US" sz="2800" dirty="0">
                <a:solidFill>
                  <a:schemeClr val="accent4"/>
                </a:solidFill>
                <a:latin typeface="Segoe UI" panose="020B0502040204020203" pitchFamily="34" charset="0"/>
                <a:ea typeface="Segoe UI" panose="020B0502040204020203" pitchFamily="34" charset="0"/>
                <a:cs typeface="Segoe UI" panose="020B0502040204020203" pitchFamily="34" charset="0"/>
              </a:rPr>
              <a:t>M</a:t>
            </a:r>
            <a:r>
              <a:rPr lang="en-US" altLang="en-US" sz="2800" dirty="0" smtClean="0">
                <a:solidFill>
                  <a:schemeClr val="accent4"/>
                </a:solidFill>
                <a:latin typeface="Segoe UI" panose="020B0502040204020203" pitchFamily="34" charset="0"/>
                <a:ea typeface="Segoe UI" panose="020B0502040204020203" pitchFamily="34" charset="0"/>
                <a:cs typeface="Segoe UI" panose="020B0502040204020203" pitchFamily="34" charset="0"/>
              </a:rPr>
              <a:t>andatory insurance coverage for agency hired workers</a:t>
            </a:r>
          </a:p>
          <a:p>
            <a:pPr eaLnBrk="1" hangingPunct="1">
              <a:buFont typeface="Arial" pitchFamily="34" charset="0"/>
              <a:buNone/>
            </a:pPr>
            <a:endParaRPr lang="en-US" altLang="en-US" sz="2400" dirty="0" smtClean="0">
              <a:solidFill>
                <a:schemeClr val="accent4"/>
              </a:solidFill>
              <a:latin typeface="Segoe UI" panose="020B0502040204020203" pitchFamily="34" charset="0"/>
              <a:ea typeface="Segoe UI" panose="020B0502040204020203" pitchFamily="34" charset="0"/>
              <a:cs typeface="Segoe UI" panose="020B0502040204020203" pitchFamily="34" charset="0"/>
            </a:endParaRPr>
          </a:p>
          <a:p>
            <a:pPr eaLnBrk="1" hangingPunct="1">
              <a:buFont typeface="Arial" pitchFamily="34" charset="0"/>
              <a:buNone/>
            </a:pPr>
            <a:r>
              <a:rPr lang="en-US" altLang="en-US" sz="2400" dirty="0" smtClean="0">
                <a:solidFill>
                  <a:schemeClr val="accent4"/>
                </a:solidFill>
                <a:latin typeface="Segoe UI" panose="020B0502040204020203" pitchFamily="34" charset="0"/>
                <a:ea typeface="Segoe UI" panose="020B0502040204020203" pitchFamily="34" charset="0"/>
                <a:cs typeface="Segoe UI" panose="020B0502040204020203" pitchFamily="34" charset="0"/>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6248400"/>
            <a:ext cx="1409390" cy="495300"/>
          </a:xfrm>
          <a:prstGeom prst="rect">
            <a:avLst/>
          </a:prstGeom>
        </p:spPr>
      </p:pic>
      <p:sp>
        <p:nvSpPr>
          <p:cNvPr id="6" name="Rectangle 5"/>
          <p:cNvSpPr/>
          <p:nvPr/>
        </p:nvSpPr>
        <p:spPr>
          <a:xfrm>
            <a:off x="8659772" y="6583978"/>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7" name="TextBox 6"/>
          <p:cNvSpPr txBox="1"/>
          <p:nvPr/>
        </p:nvSpPr>
        <p:spPr>
          <a:xfrm>
            <a:off x="723054" y="6477000"/>
            <a:ext cx="7973935" cy="400110"/>
          </a:xfrm>
          <a:prstGeom prst="rect">
            <a:avLst/>
          </a:prstGeom>
          <a:noFill/>
        </p:spPr>
        <p:txBody>
          <a:bodyPr wrap="none" rtlCol="0">
            <a:normAutofit fontScale="92500" lnSpcReduction="10000"/>
          </a:bodyPr>
          <a:lstStyle/>
          <a:p>
            <a:pPr algn="r"/>
            <a:r>
              <a:rPr lang="en-US" sz="1200" b="1" dirty="0" smtClean="0">
                <a:latin typeface="Segoe UI" pitchFamily="34" charset="0"/>
                <a:ea typeface="Segoe UI" pitchFamily="34" charset="0"/>
                <a:cs typeface="Segoe UI" pitchFamily="34" charset="0"/>
              </a:rPr>
              <a:t>Survey of Filipino Migrant </a:t>
            </a:r>
            <a:r>
              <a:rPr lang="en-US" sz="1200" b="1" dirty="0" smtClean="0">
                <a:solidFill>
                  <a:schemeClr val="tx2">
                    <a:lumMod val="50000"/>
                  </a:schemeClr>
                </a:solidFill>
                <a:latin typeface="Segoe UI" pitchFamily="34" charset="0"/>
                <a:ea typeface="Segoe UI" pitchFamily="34" charset="0"/>
                <a:cs typeface="Segoe UI" pitchFamily="34" charset="0"/>
              </a:rPr>
              <a:t>Worker Returnees from Qatar</a:t>
            </a:r>
          </a:p>
          <a:p>
            <a:pPr algn="r"/>
            <a:r>
              <a:rPr lang="en-US" sz="1200" b="1" dirty="0" smtClean="0">
                <a:solidFill>
                  <a:schemeClr val="accent1">
                    <a:lumMod val="75000"/>
                  </a:schemeClr>
                </a:solidFill>
                <a:latin typeface="Segoe UI" pitchFamily="34" charset="0"/>
                <a:ea typeface="Segoe UI" pitchFamily="34" charset="0"/>
                <a:cs typeface="Segoe UI" pitchFamily="34" charset="0"/>
              </a:rPr>
              <a:t>Philippine Country Report</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4136656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320675"/>
            <a:ext cx="7848600" cy="822325"/>
          </a:xfrm>
          <a:solidFill>
            <a:schemeClr val="accent4">
              <a:lumMod val="75000"/>
            </a:schemeClr>
          </a:solidFill>
          <a:ln>
            <a:noFill/>
            <a:miter lim="800000"/>
            <a:headEnd/>
            <a:tailEnd/>
          </a:ln>
        </p:spPr>
        <p:txBody>
          <a:bodyPr/>
          <a:lstStyle/>
          <a:p>
            <a:pPr eaLnBrk="1" hangingPunct="1"/>
            <a:r>
              <a:rPr lang="en-US" altLang="en-US" sz="4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Migration Policies</a:t>
            </a:r>
          </a:p>
        </p:txBody>
      </p:sp>
      <p:sp>
        <p:nvSpPr>
          <p:cNvPr id="3" name="Content Placeholder 2"/>
          <p:cNvSpPr>
            <a:spLocks noGrp="1"/>
          </p:cNvSpPr>
          <p:nvPr>
            <p:ph idx="1"/>
          </p:nvPr>
        </p:nvSpPr>
        <p:spPr>
          <a:xfrm>
            <a:off x="457200" y="1600200"/>
            <a:ext cx="8229600" cy="4525963"/>
          </a:xfrm>
        </p:spPr>
        <p:txBody>
          <a:bodyPr rtlCol="0">
            <a:normAutofit fontScale="92500" lnSpcReduction="10000"/>
          </a:bodyPr>
          <a:lstStyle/>
          <a:p>
            <a:pPr eaLnBrk="1" fontAlgn="auto" hangingPunct="1">
              <a:spcAft>
                <a:spcPts val="0"/>
              </a:spcAft>
              <a:buFont typeface="Arial" pitchFamily="34" charset="0"/>
              <a:buNone/>
              <a:defRPr/>
            </a:pPr>
            <a:r>
              <a:rPr lang="en-US" sz="3900" b="1" dirty="0" smtClean="0">
                <a:solidFill>
                  <a:schemeClr val="accent4"/>
                </a:solidFill>
                <a:latin typeface="Segoe UI" panose="020B0502040204020203" pitchFamily="34" charset="0"/>
                <a:ea typeface="Segoe UI" panose="020B0502040204020203" pitchFamily="34" charset="0"/>
                <a:cs typeface="Segoe UI" panose="020B0502040204020203" pitchFamily="34" charset="0"/>
              </a:rPr>
              <a:t>THE 22- POINT LABOR AND EMPLOYMENT AGENDA in 2010</a:t>
            </a:r>
          </a:p>
          <a:p>
            <a:pPr eaLnBrk="1" fontAlgn="auto" hangingPunct="1">
              <a:spcAft>
                <a:spcPts val="0"/>
              </a:spcAft>
              <a:buFont typeface="Arial" pitchFamily="34" charset="0"/>
              <a:buNone/>
              <a:defRPr/>
            </a:pPr>
            <a:endParaRPr lang="en-US" sz="2400" b="1" dirty="0">
              <a:solidFill>
                <a:schemeClr val="accent4"/>
              </a:solidFill>
              <a:latin typeface="Segoe UI" panose="020B0502040204020203" pitchFamily="34" charset="0"/>
              <a:ea typeface="Segoe UI" panose="020B0502040204020203" pitchFamily="34" charset="0"/>
              <a:cs typeface="Segoe UI" panose="020B0502040204020203" pitchFamily="34" charset="0"/>
            </a:endParaRPr>
          </a:p>
          <a:p>
            <a:pPr eaLnBrk="1" fontAlgn="auto" hangingPunct="1">
              <a:spcAft>
                <a:spcPts val="0"/>
              </a:spcAft>
              <a:buFont typeface="Arial" pitchFamily="34" charset="0"/>
              <a:buNone/>
              <a:defRPr/>
            </a:pPr>
            <a:r>
              <a:rPr lang="en-US" dirty="0" smtClean="0">
                <a:solidFill>
                  <a:schemeClr val="accent4"/>
                </a:solidFill>
                <a:latin typeface="Segoe UI" panose="020B0502040204020203" pitchFamily="34" charset="0"/>
                <a:ea typeface="Segoe UI" panose="020B0502040204020203" pitchFamily="34" charset="0"/>
                <a:cs typeface="Segoe UI" panose="020B0502040204020203" pitchFamily="34" charset="0"/>
              </a:rPr>
              <a:t>Review of the continued deployment of workers to countries, which are high and medium risk areas, as well as the continued deployment of workers in high-risk occupations</a:t>
            </a:r>
          </a:p>
          <a:p>
            <a:pPr eaLnBrk="1" fontAlgn="auto" hangingPunct="1">
              <a:spcAft>
                <a:spcPts val="0"/>
              </a:spcAft>
              <a:buFont typeface="Arial" pitchFamily="34" charset="0"/>
              <a:buNone/>
              <a:defRPr/>
            </a:pPr>
            <a:endParaRPr lang="en-US" dirty="0" smtClean="0">
              <a:solidFill>
                <a:schemeClr val="accent4"/>
              </a:solidFill>
              <a:latin typeface="Segoe UI" panose="020B0502040204020203" pitchFamily="34" charset="0"/>
              <a:ea typeface="Segoe UI" panose="020B0502040204020203" pitchFamily="34" charset="0"/>
              <a:cs typeface="Segoe UI" panose="020B0502040204020203" pitchFamily="34" charset="0"/>
            </a:endParaRPr>
          </a:p>
          <a:p>
            <a:pPr eaLnBrk="1" fontAlgn="auto" hangingPunct="1">
              <a:spcAft>
                <a:spcPts val="0"/>
              </a:spcAft>
              <a:buFont typeface="Arial" pitchFamily="34" charset="0"/>
              <a:buNone/>
              <a:defRPr/>
            </a:pPr>
            <a:r>
              <a:rPr lang="en-US" dirty="0" smtClean="0">
                <a:solidFill>
                  <a:schemeClr val="accent4"/>
                </a:solidFill>
                <a:latin typeface="Segoe UI" panose="020B0502040204020203" pitchFamily="34" charset="0"/>
                <a:ea typeface="Segoe UI" panose="020B0502040204020203" pitchFamily="34" charset="0"/>
                <a:cs typeface="Segoe UI" panose="020B0502040204020203" pitchFamily="34" charset="0"/>
              </a:rPr>
              <a:t>  </a:t>
            </a:r>
            <a:endParaRPr lang="en-US" dirty="0">
              <a:solidFill>
                <a:schemeClr val="accent4"/>
              </a:solidFill>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6248400"/>
            <a:ext cx="1409390" cy="495300"/>
          </a:xfrm>
          <a:prstGeom prst="rect">
            <a:avLst/>
          </a:prstGeom>
        </p:spPr>
      </p:pic>
      <p:sp>
        <p:nvSpPr>
          <p:cNvPr id="6" name="Rectangle 5"/>
          <p:cNvSpPr/>
          <p:nvPr/>
        </p:nvSpPr>
        <p:spPr>
          <a:xfrm>
            <a:off x="8659772" y="6583978"/>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7" name="TextBox 6"/>
          <p:cNvSpPr txBox="1"/>
          <p:nvPr/>
        </p:nvSpPr>
        <p:spPr>
          <a:xfrm>
            <a:off x="723054" y="6477000"/>
            <a:ext cx="7973935" cy="400110"/>
          </a:xfrm>
          <a:prstGeom prst="rect">
            <a:avLst/>
          </a:prstGeom>
          <a:noFill/>
        </p:spPr>
        <p:txBody>
          <a:bodyPr wrap="none" rtlCol="0">
            <a:normAutofit fontScale="92500" lnSpcReduction="10000"/>
          </a:bodyPr>
          <a:lstStyle/>
          <a:p>
            <a:pPr algn="r"/>
            <a:r>
              <a:rPr lang="en-US" sz="1200" b="1" dirty="0" smtClean="0">
                <a:latin typeface="Segoe UI" pitchFamily="34" charset="0"/>
                <a:ea typeface="Segoe UI" pitchFamily="34" charset="0"/>
                <a:cs typeface="Segoe UI" pitchFamily="34" charset="0"/>
              </a:rPr>
              <a:t>Survey of Filipino Migrant </a:t>
            </a:r>
            <a:r>
              <a:rPr lang="en-US" sz="1200" b="1" dirty="0" smtClean="0">
                <a:solidFill>
                  <a:schemeClr val="tx2">
                    <a:lumMod val="50000"/>
                  </a:schemeClr>
                </a:solidFill>
                <a:latin typeface="Segoe UI" pitchFamily="34" charset="0"/>
                <a:ea typeface="Segoe UI" pitchFamily="34" charset="0"/>
                <a:cs typeface="Segoe UI" pitchFamily="34" charset="0"/>
              </a:rPr>
              <a:t>Worker Returnees from Qatar</a:t>
            </a:r>
          </a:p>
          <a:p>
            <a:pPr algn="r"/>
            <a:r>
              <a:rPr lang="en-US" sz="1200" b="1" dirty="0" smtClean="0">
                <a:solidFill>
                  <a:schemeClr val="accent1">
                    <a:lumMod val="75000"/>
                  </a:schemeClr>
                </a:solidFill>
                <a:latin typeface="Segoe UI" pitchFamily="34" charset="0"/>
                <a:ea typeface="Segoe UI" pitchFamily="34" charset="0"/>
                <a:cs typeface="Segoe UI" pitchFamily="34" charset="0"/>
              </a:rPr>
              <a:t>Philippine Country Report</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2627382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320675"/>
            <a:ext cx="7848600" cy="822325"/>
          </a:xfrm>
          <a:solidFill>
            <a:schemeClr val="accent4">
              <a:lumMod val="75000"/>
            </a:schemeClr>
          </a:solidFill>
          <a:ln>
            <a:noFill/>
            <a:miter lim="800000"/>
            <a:headEnd/>
            <a:tailEnd/>
          </a:ln>
        </p:spPr>
        <p:txBody>
          <a:bodyPr/>
          <a:lstStyle/>
          <a:p>
            <a:pPr eaLnBrk="1" hangingPunct="1"/>
            <a:r>
              <a:rPr lang="en-US" altLang="en-US" sz="4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Migration Policies</a:t>
            </a:r>
          </a:p>
        </p:txBody>
      </p:sp>
      <p:sp>
        <p:nvSpPr>
          <p:cNvPr id="3" name="Content Placeholder 2"/>
          <p:cNvSpPr>
            <a:spLocks noGrp="1"/>
          </p:cNvSpPr>
          <p:nvPr>
            <p:ph idx="1"/>
          </p:nvPr>
        </p:nvSpPr>
        <p:spPr>
          <a:xfrm>
            <a:off x="457200" y="1600200"/>
            <a:ext cx="8229600" cy="4525963"/>
          </a:xfrm>
        </p:spPr>
        <p:txBody>
          <a:bodyPr rtlCol="0">
            <a:normAutofit fontScale="85000" lnSpcReduction="20000"/>
          </a:bodyPr>
          <a:lstStyle/>
          <a:p>
            <a:pPr eaLnBrk="1" fontAlgn="auto" hangingPunct="1">
              <a:spcAft>
                <a:spcPts val="0"/>
              </a:spcAft>
              <a:buFont typeface="Arial" pitchFamily="34" charset="0"/>
              <a:buNone/>
              <a:defRPr/>
            </a:pPr>
            <a:r>
              <a:rPr lang="en-US" sz="2800" b="1" dirty="0" smtClean="0">
                <a:solidFill>
                  <a:schemeClr val="accent4"/>
                </a:solidFill>
                <a:latin typeface="Segoe UI" panose="020B0502040204020203" pitchFamily="34" charset="0"/>
                <a:ea typeface="Segoe UI" panose="020B0502040204020203" pitchFamily="34" charset="0"/>
                <a:cs typeface="Segoe UI" panose="020B0502040204020203" pitchFamily="34" charset="0"/>
              </a:rPr>
              <a:t>(cont’d)</a:t>
            </a:r>
          </a:p>
          <a:p>
            <a:pPr eaLnBrk="1" fontAlgn="auto" hangingPunct="1">
              <a:spcAft>
                <a:spcPts val="0"/>
              </a:spcAft>
              <a:buFont typeface="Arial" pitchFamily="34" charset="0"/>
              <a:buNone/>
              <a:defRPr/>
            </a:pPr>
            <a:endParaRPr lang="en-US" sz="2400" b="1" dirty="0">
              <a:solidFill>
                <a:schemeClr val="accent4"/>
              </a:solidFill>
              <a:latin typeface="Segoe UI" panose="020B0502040204020203" pitchFamily="34" charset="0"/>
              <a:ea typeface="Segoe UI" panose="020B0502040204020203" pitchFamily="34" charset="0"/>
              <a:cs typeface="Segoe UI" panose="020B0502040204020203" pitchFamily="34" charset="0"/>
            </a:endParaRPr>
          </a:p>
          <a:p>
            <a:pPr>
              <a:buNone/>
              <a:defRPr/>
            </a:pPr>
            <a:r>
              <a:rPr lang="en-PH" dirty="0">
                <a:solidFill>
                  <a:schemeClr val="accent4"/>
                </a:solidFill>
                <a:latin typeface="Segoe UI" panose="020B0502040204020203" pitchFamily="34" charset="0"/>
                <a:ea typeface="Segoe UI" panose="020B0502040204020203" pitchFamily="34" charset="0"/>
                <a:cs typeface="Segoe UI" panose="020B0502040204020203" pitchFamily="34" charset="0"/>
              </a:rPr>
              <a:t>Investment in the formal and regular skills </a:t>
            </a:r>
            <a:r>
              <a:rPr lang="en-PH" dirty="0" smtClean="0">
                <a:solidFill>
                  <a:schemeClr val="accent4"/>
                </a:solidFill>
                <a:latin typeface="Segoe UI" panose="020B0502040204020203" pitchFamily="34" charset="0"/>
                <a:ea typeface="Segoe UI" panose="020B0502040204020203" pitchFamily="34" charset="0"/>
                <a:cs typeface="Segoe UI" panose="020B0502040204020203" pitchFamily="34" charset="0"/>
              </a:rPr>
              <a:t>training </a:t>
            </a:r>
            <a:r>
              <a:rPr lang="en-PH" dirty="0">
                <a:solidFill>
                  <a:schemeClr val="accent4"/>
                </a:solidFill>
                <a:latin typeface="Segoe UI" panose="020B0502040204020203" pitchFamily="34" charset="0"/>
                <a:ea typeface="Segoe UI" panose="020B0502040204020203" pitchFamily="34" charset="0"/>
                <a:cs typeface="Segoe UI" panose="020B0502040204020203" pitchFamily="34" charset="0"/>
              </a:rPr>
              <a:t>and upgrading of our service </a:t>
            </a:r>
            <a:r>
              <a:rPr lang="en-PH" dirty="0" smtClean="0">
                <a:solidFill>
                  <a:schemeClr val="accent4"/>
                </a:solidFill>
                <a:latin typeface="Segoe UI" panose="020B0502040204020203" pitchFamily="34" charset="0"/>
                <a:ea typeface="Segoe UI" panose="020B0502040204020203" pitchFamily="34" charset="0"/>
                <a:cs typeface="Segoe UI" panose="020B0502040204020203" pitchFamily="34" charset="0"/>
              </a:rPr>
              <a:t>workers </a:t>
            </a:r>
            <a:r>
              <a:rPr lang="en-PH" dirty="0">
                <a:solidFill>
                  <a:schemeClr val="accent4"/>
                </a:solidFill>
                <a:latin typeface="Segoe UI" panose="020B0502040204020203" pitchFamily="34" charset="0"/>
                <a:ea typeface="Segoe UI" panose="020B0502040204020203" pitchFamily="34" charset="0"/>
                <a:cs typeface="Segoe UI" panose="020B0502040204020203" pitchFamily="34" charset="0"/>
              </a:rPr>
              <a:t>and utilize returning OFWs </a:t>
            </a:r>
            <a:r>
              <a:rPr lang="en-PH" dirty="0" smtClean="0">
                <a:solidFill>
                  <a:schemeClr val="accent4"/>
                </a:solidFill>
                <a:latin typeface="Segoe UI" panose="020B0502040204020203" pitchFamily="34" charset="0"/>
                <a:ea typeface="Segoe UI" panose="020B0502040204020203" pitchFamily="34" charset="0"/>
                <a:cs typeface="Segoe UI" panose="020B0502040204020203" pitchFamily="34" charset="0"/>
              </a:rPr>
              <a:t>to conduct </a:t>
            </a:r>
            <a:r>
              <a:rPr lang="en-PH" dirty="0">
                <a:solidFill>
                  <a:schemeClr val="accent4"/>
                </a:solidFill>
                <a:latin typeface="Segoe UI" panose="020B0502040204020203" pitchFamily="34" charset="0"/>
                <a:ea typeface="Segoe UI" panose="020B0502040204020203" pitchFamily="34" charset="0"/>
                <a:cs typeface="Segoe UI" panose="020B0502040204020203" pitchFamily="34" charset="0"/>
              </a:rPr>
              <a:t>training so they may transfer skills </a:t>
            </a:r>
            <a:r>
              <a:rPr lang="en-PH" dirty="0" smtClean="0">
                <a:solidFill>
                  <a:schemeClr val="accent4"/>
                </a:solidFill>
                <a:latin typeface="Segoe UI" panose="020B0502040204020203" pitchFamily="34" charset="0"/>
                <a:ea typeface="Segoe UI" panose="020B0502040204020203" pitchFamily="34" charset="0"/>
                <a:cs typeface="Segoe UI" panose="020B0502040204020203" pitchFamily="34" charset="0"/>
              </a:rPr>
              <a:t>learned </a:t>
            </a:r>
            <a:r>
              <a:rPr lang="en-PH" dirty="0">
                <a:solidFill>
                  <a:schemeClr val="accent4"/>
                </a:solidFill>
                <a:latin typeface="Segoe UI" panose="020B0502040204020203" pitchFamily="34" charset="0"/>
                <a:ea typeface="Segoe UI" panose="020B0502040204020203" pitchFamily="34" charset="0"/>
                <a:cs typeface="Segoe UI" panose="020B0502040204020203" pitchFamily="34" charset="0"/>
              </a:rPr>
              <a:t>abroad</a:t>
            </a:r>
          </a:p>
          <a:p>
            <a:pPr>
              <a:buNone/>
              <a:defRPr/>
            </a:pPr>
            <a:endParaRPr lang="en-PH" dirty="0">
              <a:solidFill>
                <a:schemeClr val="accent4"/>
              </a:solidFill>
              <a:latin typeface="Segoe UI" panose="020B0502040204020203" pitchFamily="34" charset="0"/>
              <a:ea typeface="Segoe UI" panose="020B0502040204020203" pitchFamily="34" charset="0"/>
              <a:cs typeface="Segoe UI" panose="020B0502040204020203" pitchFamily="34" charset="0"/>
            </a:endParaRPr>
          </a:p>
          <a:p>
            <a:pPr>
              <a:buNone/>
              <a:defRPr/>
            </a:pPr>
            <a:r>
              <a:rPr lang="en-PH" dirty="0" smtClean="0">
                <a:solidFill>
                  <a:schemeClr val="accent4"/>
                </a:solidFill>
                <a:latin typeface="Segoe UI" panose="020B0502040204020203" pitchFamily="34" charset="0"/>
                <a:ea typeface="Segoe UI" panose="020B0502040204020203" pitchFamily="34" charset="0"/>
                <a:cs typeface="Segoe UI" panose="020B0502040204020203" pitchFamily="34" charset="0"/>
              </a:rPr>
              <a:t>Assistance </a:t>
            </a:r>
            <a:r>
              <a:rPr lang="en-PH" dirty="0">
                <a:solidFill>
                  <a:schemeClr val="accent4"/>
                </a:solidFill>
                <a:latin typeface="Segoe UI" panose="020B0502040204020203" pitchFamily="34" charset="0"/>
                <a:ea typeface="Segoe UI" panose="020B0502040204020203" pitchFamily="34" charset="0"/>
                <a:cs typeface="Segoe UI" panose="020B0502040204020203" pitchFamily="34" charset="0"/>
              </a:rPr>
              <a:t>to OFWs in achieving financial </a:t>
            </a:r>
            <a:r>
              <a:rPr lang="en-PH" dirty="0" smtClean="0">
                <a:solidFill>
                  <a:schemeClr val="accent4"/>
                </a:solidFill>
                <a:latin typeface="Segoe UI" panose="020B0502040204020203" pitchFamily="34" charset="0"/>
                <a:ea typeface="Segoe UI" panose="020B0502040204020203" pitchFamily="34" charset="0"/>
                <a:cs typeface="Segoe UI" panose="020B0502040204020203" pitchFamily="34" charset="0"/>
              </a:rPr>
              <a:t>stability </a:t>
            </a:r>
            <a:r>
              <a:rPr lang="en-PH" dirty="0">
                <a:solidFill>
                  <a:schemeClr val="accent4"/>
                </a:solidFill>
                <a:latin typeface="Segoe UI" panose="020B0502040204020203" pitchFamily="34" charset="0"/>
                <a:ea typeface="Segoe UI" panose="020B0502040204020203" pitchFamily="34" charset="0"/>
                <a:cs typeface="Segoe UI" panose="020B0502040204020203" pitchFamily="34" charset="0"/>
              </a:rPr>
              <a:t>through training, investment </a:t>
            </a:r>
            <a:r>
              <a:rPr lang="en-PH" dirty="0" smtClean="0">
                <a:solidFill>
                  <a:schemeClr val="accent4"/>
                </a:solidFill>
                <a:latin typeface="Segoe UI" panose="020B0502040204020203" pitchFamily="34" charset="0"/>
                <a:ea typeface="Segoe UI" panose="020B0502040204020203" pitchFamily="34" charset="0"/>
                <a:cs typeface="Segoe UI" panose="020B0502040204020203" pitchFamily="34" charset="0"/>
              </a:rPr>
              <a:t>and </a:t>
            </a:r>
            <a:r>
              <a:rPr lang="en-PH" dirty="0">
                <a:solidFill>
                  <a:schemeClr val="accent4"/>
                </a:solidFill>
                <a:latin typeface="Segoe UI" panose="020B0502040204020203" pitchFamily="34" charset="0"/>
                <a:ea typeface="Segoe UI" panose="020B0502040204020203" pitchFamily="34" charset="0"/>
                <a:cs typeface="Segoe UI" panose="020B0502040204020203" pitchFamily="34" charset="0"/>
              </a:rPr>
              <a:t>savings programs</a:t>
            </a:r>
          </a:p>
          <a:p>
            <a:pPr eaLnBrk="1" fontAlgn="auto" hangingPunct="1">
              <a:spcAft>
                <a:spcPts val="0"/>
              </a:spcAft>
              <a:buFont typeface="Arial" pitchFamily="34" charset="0"/>
              <a:buNone/>
              <a:defRPr/>
            </a:pPr>
            <a:endParaRPr lang="en-US" dirty="0" smtClean="0">
              <a:solidFill>
                <a:schemeClr val="accent4"/>
              </a:solidFill>
              <a:latin typeface="Segoe UI" panose="020B0502040204020203" pitchFamily="34" charset="0"/>
              <a:ea typeface="Segoe UI" panose="020B0502040204020203" pitchFamily="34" charset="0"/>
              <a:cs typeface="Segoe UI" panose="020B0502040204020203" pitchFamily="34" charset="0"/>
            </a:endParaRPr>
          </a:p>
          <a:p>
            <a:pPr eaLnBrk="1" fontAlgn="auto" hangingPunct="1">
              <a:spcAft>
                <a:spcPts val="0"/>
              </a:spcAft>
              <a:buFont typeface="Arial" pitchFamily="34" charset="0"/>
              <a:buNone/>
              <a:defRPr/>
            </a:pPr>
            <a:r>
              <a:rPr lang="en-US" dirty="0" smtClean="0">
                <a:solidFill>
                  <a:schemeClr val="accent4"/>
                </a:solidFill>
                <a:latin typeface="Segoe UI" panose="020B0502040204020203" pitchFamily="34" charset="0"/>
                <a:ea typeface="Segoe UI" panose="020B0502040204020203" pitchFamily="34" charset="0"/>
                <a:cs typeface="Segoe UI" panose="020B0502040204020203" pitchFamily="34" charset="0"/>
              </a:rPr>
              <a:t>  </a:t>
            </a:r>
            <a:endParaRPr lang="en-US" dirty="0">
              <a:solidFill>
                <a:schemeClr val="accent4"/>
              </a:solidFill>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6248400"/>
            <a:ext cx="1409390" cy="495300"/>
          </a:xfrm>
          <a:prstGeom prst="rect">
            <a:avLst/>
          </a:prstGeom>
        </p:spPr>
      </p:pic>
      <p:sp>
        <p:nvSpPr>
          <p:cNvPr id="6" name="Rectangle 5"/>
          <p:cNvSpPr/>
          <p:nvPr/>
        </p:nvSpPr>
        <p:spPr>
          <a:xfrm>
            <a:off x="8659772" y="6583978"/>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7" name="TextBox 6"/>
          <p:cNvSpPr txBox="1"/>
          <p:nvPr/>
        </p:nvSpPr>
        <p:spPr>
          <a:xfrm>
            <a:off x="723054" y="6477000"/>
            <a:ext cx="7973935" cy="400110"/>
          </a:xfrm>
          <a:prstGeom prst="rect">
            <a:avLst/>
          </a:prstGeom>
          <a:noFill/>
        </p:spPr>
        <p:txBody>
          <a:bodyPr wrap="none" rtlCol="0">
            <a:normAutofit fontScale="92500" lnSpcReduction="10000"/>
          </a:bodyPr>
          <a:lstStyle/>
          <a:p>
            <a:pPr algn="r"/>
            <a:r>
              <a:rPr lang="en-US" sz="1200" b="1" dirty="0" smtClean="0">
                <a:latin typeface="Segoe UI" pitchFamily="34" charset="0"/>
                <a:ea typeface="Segoe UI" pitchFamily="34" charset="0"/>
                <a:cs typeface="Segoe UI" pitchFamily="34" charset="0"/>
              </a:rPr>
              <a:t>Survey of Filipino Migrant </a:t>
            </a:r>
            <a:r>
              <a:rPr lang="en-US" sz="1200" b="1" dirty="0" smtClean="0">
                <a:solidFill>
                  <a:schemeClr val="tx2">
                    <a:lumMod val="50000"/>
                  </a:schemeClr>
                </a:solidFill>
                <a:latin typeface="Segoe UI" pitchFamily="34" charset="0"/>
                <a:ea typeface="Segoe UI" pitchFamily="34" charset="0"/>
                <a:cs typeface="Segoe UI" pitchFamily="34" charset="0"/>
              </a:rPr>
              <a:t>Worker Returnees from Qatar</a:t>
            </a:r>
          </a:p>
          <a:p>
            <a:pPr algn="r"/>
            <a:r>
              <a:rPr lang="en-US" sz="1200" b="1" dirty="0" smtClean="0">
                <a:solidFill>
                  <a:schemeClr val="accent1">
                    <a:lumMod val="75000"/>
                  </a:schemeClr>
                </a:solidFill>
                <a:latin typeface="Segoe UI" pitchFamily="34" charset="0"/>
                <a:ea typeface="Segoe UI" pitchFamily="34" charset="0"/>
                <a:cs typeface="Segoe UI" pitchFamily="34" charset="0"/>
              </a:rPr>
              <a:t>Philippine Country Report</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3872123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144000" cy="4572000"/>
          </a:xfrm>
          <a:solidFill>
            <a:schemeClr val="accent4">
              <a:lumMod val="75000"/>
            </a:schemeClr>
          </a:solidFill>
        </p:spPr>
        <p:txBody>
          <a:bodyPr rtlCol="0">
            <a:normAutofit/>
          </a:bodyPr>
          <a:lstStyle/>
          <a:p>
            <a:pPr eaLnBrk="1" fontAlgn="auto" hangingPunct="1">
              <a:spcAft>
                <a:spcPts val="0"/>
              </a:spcAft>
              <a:defRPr/>
            </a:pPr>
            <a:r>
              <a:rPr lang="en-US" sz="48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The PHILIPPINE LABOR MIGRATION MANAGEMENT SYSTEM</a:t>
            </a:r>
            <a:endPar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01" y="6134100"/>
            <a:ext cx="1409390" cy="495300"/>
          </a:xfrm>
          <a:prstGeom prst="rect">
            <a:avLst/>
          </a:prstGeom>
        </p:spPr>
      </p:pic>
      <p:sp>
        <p:nvSpPr>
          <p:cNvPr id="4" name="Rectangle 3"/>
          <p:cNvSpPr/>
          <p:nvPr/>
        </p:nvSpPr>
        <p:spPr>
          <a:xfrm>
            <a:off x="8659772" y="6583978"/>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5" name="TextBox 4"/>
          <p:cNvSpPr txBox="1"/>
          <p:nvPr/>
        </p:nvSpPr>
        <p:spPr>
          <a:xfrm>
            <a:off x="723054" y="6477000"/>
            <a:ext cx="7973935" cy="400110"/>
          </a:xfrm>
          <a:prstGeom prst="rect">
            <a:avLst/>
          </a:prstGeom>
          <a:noFill/>
        </p:spPr>
        <p:txBody>
          <a:bodyPr wrap="none" rtlCol="0">
            <a:normAutofit fontScale="92500" lnSpcReduction="10000"/>
          </a:bodyPr>
          <a:lstStyle/>
          <a:p>
            <a:pPr algn="r"/>
            <a:r>
              <a:rPr lang="en-US" sz="1200" b="1" dirty="0" smtClean="0">
                <a:latin typeface="Segoe UI" pitchFamily="34" charset="0"/>
                <a:ea typeface="Segoe UI" pitchFamily="34" charset="0"/>
                <a:cs typeface="Segoe UI" pitchFamily="34" charset="0"/>
              </a:rPr>
              <a:t>Survey of Filipino Migrant </a:t>
            </a:r>
            <a:r>
              <a:rPr lang="en-US" sz="1200" b="1" dirty="0" smtClean="0">
                <a:solidFill>
                  <a:schemeClr val="tx2">
                    <a:lumMod val="50000"/>
                  </a:schemeClr>
                </a:solidFill>
                <a:latin typeface="Segoe UI" pitchFamily="34" charset="0"/>
                <a:ea typeface="Segoe UI" pitchFamily="34" charset="0"/>
                <a:cs typeface="Segoe UI" pitchFamily="34" charset="0"/>
              </a:rPr>
              <a:t>Worker Returnees from Qatar</a:t>
            </a:r>
          </a:p>
          <a:p>
            <a:pPr algn="r"/>
            <a:r>
              <a:rPr lang="en-US" sz="1200" b="1" dirty="0" smtClean="0">
                <a:solidFill>
                  <a:schemeClr val="accent1">
                    <a:lumMod val="75000"/>
                  </a:schemeClr>
                </a:solidFill>
                <a:latin typeface="Segoe UI" pitchFamily="34" charset="0"/>
                <a:ea typeface="Segoe UI" pitchFamily="34" charset="0"/>
                <a:cs typeface="Segoe UI" pitchFamily="34" charset="0"/>
              </a:rPr>
              <a:t>Philippine Country Report</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267678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320675"/>
            <a:ext cx="7924800" cy="898525"/>
          </a:xfrm>
          <a:solidFill>
            <a:schemeClr val="accent4">
              <a:lumMod val="75000"/>
            </a:schemeClr>
          </a:solidFill>
          <a:ln>
            <a:noFill/>
            <a:miter lim="800000"/>
            <a:headEnd/>
            <a:tailEnd/>
          </a:ln>
        </p:spPr>
        <p:txBody>
          <a:bodyPr/>
          <a:lstStyle/>
          <a:p>
            <a:pPr eaLnBrk="1" hangingPunct="1"/>
            <a:r>
              <a:rPr lang="en-US" altLang="en-US"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Migration Policies</a:t>
            </a:r>
          </a:p>
        </p:txBody>
      </p:sp>
      <p:sp>
        <p:nvSpPr>
          <p:cNvPr id="24579" name="Content Placeholder 2"/>
          <p:cNvSpPr>
            <a:spLocks noGrp="1"/>
          </p:cNvSpPr>
          <p:nvPr>
            <p:ph idx="1"/>
          </p:nvPr>
        </p:nvSpPr>
        <p:spPr>
          <a:xfrm>
            <a:off x="457200" y="1371600"/>
            <a:ext cx="8382000" cy="5084763"/>
          </a:xfrm>
        </p:spPr>
        <p:txBody>
          <a:bodyPr>
            <a:normAutofit/>
          </a:bodyPr>
          <a:lstStyle/>
          <a:p>
            <a:pPr eaLnBrk="1" hangingPunct="1">
              <a:buFont typeface="Arial" pitchFamily="34" charset="0"/>
              <a:buNone/>
            </a:pPr>
            <a:r>
              <a:rPr lang="en-US" altLang="en-US" b="1" dirty="0" smtClean="0">
                <a:solidFill>
                  <a:schemeClr val="accent4"/>
                </a:solidFill>
                <a:latin typeface="Segoe UI" panose="020B0502040204020203" pitchFamily="34" charset="0"/>
                <a:ea typeface="Segoe UI" panose="020B0502040204020203" pitchFamily="34" charset="0"/>
                <a:cs typeface="Segoe UI" panose="020B0502040204020203" pitchFamily="34" charset="0"/>
              </a:rPr>
              <a:t>POEA Rules and Regulations of OE in 2002</a:t>
            </a:r>
          </a:p>
          <a:p>
            <a:pPr eaLnBrk="1" hangingPunct="1">
              <a:buFont typeface="Arial" pitchFamily="34" charset="0"/>
              <a:buNone/>
            </a:pPr>
            <a:endParaRPr lang="en-US" altLang="en-US" sz="2800" b="1" dirty="0" smtClean="0">
              <a:solidFill>
                <a:schemeClr val="accent4"/>
              </a:solidFill>
              <a:latin typeface="Segoe UI" panose="020B0502040204020203" pitchFamily="34" charset="0"/>
              <a:ea typeface="Segoe UI" panose="020B0502040204020203" pitchFamily="34" charset="0"/>
              <a:cs typeface="Segoe UI" panose="020B0502040204020203" pitchFamily="34" charset="0"/>
            </a:endParaRPr>
          </a:p>
          <a:p>
            <a:pPr eaLnBrk="1" hangingPunct="1">
              <a:buFont typeface="Arial" pitchFamily="34" charset="0"/>
              <a:buNone/>
            </a:pPr>
            <a:r>
              <a:rPr lang="en-US" altLang="en-US" dirty="0" smtClean="0">
                <a:solidFill>
                  <a:schemeClr val="accent4"/>
                </a:solidFill>
                <a:latin typeface="Segoe UI" panose="020B0502040204020203" pitchFamily="34" charset="0"/>
                <a:ea typeface="Segoe UI" panose="020B0502040204020203" pitchFamily="34" charset="0"/>
                <a:cs typeface="Segoe UI" panose="020B0502040204020203" pitchFamily="34" charset="0"/>
              </a:rPr>
              <a:t>“</a:t>
            </a:r>
            <a:r>
              <a:rPr lang="en-US" altLang="en-US" dirty="0">
                <a:solidFill>
                  <a:schemeClr val="accent4"/>
                </a:solidFill>
                <a:latin typeface="Segoe UI" panose="020B0502040204020203" pitchFamily="34" charset="0"/>
                <a:ea typeface="Segoe UI" panose="020B0502040204020203" pitchFamily="34" charset="0"/>
                <a:cs typeface="Segoe UI" panose="020B0502040204020203" pitchFamily="34" charset="0"/>
              </a:rPr>
              <a:t>D</a:t>
            </a:r>
            <a:r>
              <a:rPr lang="en-US" altLang="en-US" dirty="0" smtClean="0">
                <a:solidFill>
                  <a:schemeClr val="accent4"/>
                </a:solidFill>
                <a:latin typeface="Segoe UI" panose="020B0502040204020203" pitchFamily="34" charset="0"/>
                <a:ea typeface="Segoe UI" panose="020B0502040204020203" pitchFamily="34" charset="0"/>
                <a:cs typeface="Segoe UI" panose="020B0502040204020203" pitchFamily="34" charset="0"/>
              </a:rPr>
              <a:t>ifficult to enter, easy to operate and easy to go” policy</a:t>
            </a:r>
          </a:p>
          <a:p>
            <a:pPr eaLnBrk="1" hangingPunct="1">
              <a:buFont typeface="Arial" pitchFamily="34" charset="0"/>
              <a:buNone/>
            </a:pPr>
            <a:endParaRPr lang="en-US" altLang="en-US" dirty="0" smtClean="0">
              <a:solidFill>
                <a:schemeClr val="accent4"/>
              </a:solidFill>
              <a:latin typeface="Segoe UI" panose="020B0502040204020203" pitchFamily="34" charset="0"/>
              <a:ea typeface="Segoe UI" panose="020B0502040204020203" pitchFamily="34" charset="0"/>
              <a:cs typeface="Segoe UI" panose="020B0502040204020203" pitchFamily="34" charset="0"/>
            </a:endParaRPr>
          </a:p>
          <a:p>
            <a:pPr eaLnBrk="1" hangingPunct="1">
              <a:buFont typeface="Arial" pitchFamily="34" charset="0"/>
              <a:buNone/>
            </a:pPr>
            <a:r>
              <a:rPr lang="en-US" altLang="en-US" dirty="0" smtClean="0">
                <a:solidFill>
                  <a:schemeClr val="accent4"/>
                </a:solidFill>
                <a:latin typeface="Segoe UI" panose="020B0502040204020203" pitchFamily="34" charset="0"/>
                <a:ea typeface="Segoe UI" panose="020B0502040204020203" pitchFamily="34" charset="0"/>
                <a:cs typeface="Segoe UI" panose="020B0502040204020203" pitchFamily="34" charset="0"/>
              </a:rPr>
              <a:t> Safety nets for the protection of  workers</a:t>
            </a:r>
          </a:p>
          <a:p>
            <a:pPr eaLnBrk="1" hangingPunct="1">
              <a:buFont typeface="Arial" pitchFamily="34" charset="0"/>
              <a:buNone/>
            </a:pPr>
            <a:r>
              <a:rPr lang="en-US" altLang="en-US" sz="2400" dirty="0" smtClean="0">
                <a:solidFill>
                  <a:schemeClr val="accent4"/>
                </a:solidFill>
                <a:latin typeface="Segoe UI" panose="020B0502040204020203" pitchFamily="34" charset="0"/>
                <a:ea typeface="Segoe UI" panose="020B0502040204020203" pitchFamily="34" charset="0"/>
                <a:cs typeface="Segoe UI" panose="020B0502040204020203" pitchFamily="34" charset="0"/>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6248400"/>
            <a:ext cx="1409390" cy="495300"/>
          </a:xfrm>
          <a:prstGeom prst="rect">
            <a:avLst/>
          </a:prstGeom>
        </p:spPr>
      </p:pic>
      <p:sp>
        <p:nvSpPr>
          <p:cNvPr id="6" name="Rectangle 5"/>
          <p:cNvSpPr/>
          <p:nvPr/>
        </p:nvSpPr>
        <p:spPr>
          <a:xfrm>
            <a:off x="8659772" y="6583978"/>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7" name="TextBox 6"/>
          <p:cNvSpPr txBox="1"/>
          <p:nvPr/>
        </p:nvSpPr>
        <p:spPr>
          <a:xfrm>
            <a:off x="723054" y="6477000"/>
            <a:ext cx="7973935" cy="400110"/>
          </a:xfrm>
          <a:prstGeom prst="rect">
            <a:avLst/>
          </a:prstGeom>
          <a:noFill/>
        </p:spPr>
        <p:txBody>
          <a:bodyPr wrap="none" rtlCol="0">
            <a:normAutofit fontScale="92500" lnSpcReduction="10000"/>
          </a:bodyPr>
          <a:lstStyle/>
          <a:p>
            <a:pPr algn="r"/>
            <a:r>
              <a:rPr lang="en-US" sz="1200" b="1" dirty="0" smtClean="0">
                <a:latin typeface="Segoe UI" pitchFamily="34" charset="0"/>
                <a:ea typeface="Segoe UI" pitchFamily="34" charset="0"/>
                <a:cs typeface="Segoe UI" pitchFamily="34" charset="0"/>
              </a:rPr>
              <a:t>Survey of Filipino Migrant </a:t>
            </a:r>
            <a:r>
              <a:rPr lang="en-US" sz="1200" b="1" dirty="0" smtClean="0">
                <a:solidFill>
                  <a:schemeClr val="tx2">
                    <a:lumMod val="50000"/>
                  </a:schemeClr>
                </a:solidFill>
                <a:latin typeface="Segoe UI" pitchFamily="34" charset="0"/>
                <a:ea typeface="Segoe UI" pitchFamily="34" charset="0"/>
                <a:cs typeface="Segoe UI" pitchFamily="34" charset="0"/>
              </a:rPr>
              <a:t>Worker Returnees from Qatar</a:t>
            </a:r>
          </a:p>
          <a:p>
            <a:pPr algn="r"/>
            <a:r>
              <a:rPr lang="en-US" sz="1200" b="1" dirty="0" smtClean="0">
                <a:solidFill>
                  <a:schemeClr val="accent1">
                    <a:lumMod val="75000"/>
                  </a:schemeClr>
                </a:solidFill>
                <a:latin typeface="Segoe UI" pitchFamily="34" charset="0"/>
                <a:ea typeface="Segoe UI" pitchFamily="34" charset="0"/>
                <a:cs typeface="Segoe UI" pitchFamily="34" charset="0"/>
              </a:rPr>
              <a:t>Philippine Country Report</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3761540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p:txBody>
          <a:bodyPr/>
          <a:lstStyle/>
          <a:p>
            <a:endParaRPr lang="en-US"/>
          </a:p>
        </p:txBody>
      </p:sp>
      <p:sp>
        <p:nvSpPr>
          <p:cNvPr id="13" name="Subtitle 12"/>
          <p:cNvSpPr>
            <a:spLocks noGrp="1"/>
          </p:cNvSpPr>
          <p:nvPr>
            <p:ph type="subTitle" idx="1"/>
          </p:nvPr>
        </p:nvSpPr>
        <p:spPr/>
        <p:txBody>
          <a:bodyPr/>
          <a:lstStyle/>
          <a:p>
            <a:endParaRPr lang="en-US"/>
          </a:p>
        </p:txBody>
      </p:sp>
      <p:pic>
        <p:nvPicPr>
          <p:cNvPr id="4" name="Picture 3"/>
          <p:cNvPicPr>
            <a:picLocks noChangeAspect="1"/>
          </p:cNvPicPr>
          <p:nvPr/>
        </p:nvPicPr>
        <p:blipFill>
          <a:blip r:embed="rId3" cstate="print"/>
          <a:stretch>
            <a:fillRect/>
          </a:stretch>
        </p:blipFill>
        <p:spPr>
          <a:xfrm>
            <a:off x="1" y="0"/>
            <a:ext cx="9144001" cy="7010400"/>
          </a:xfrm>
          <a:prstGeom prst="rect">
            <a:avLst/>
          </a:prstGeom>
        </p:spPr>
      </p:pic>
      <p:pic>
        <p:nvPicPr>
          <p:cNvPr id="5" name="Picture 2" descr="C:\Users\harold\Pictures\New folder\ils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5563" y="5955938"/>
            <a:ext cx="710527" cy="7247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659772" y="6583978"/>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7" name="TextBox 6"/>
          <p:cNvSpPr txBox="1"/>
          <p:nvPr/>
        </p:nvSpPr>
        <p:spPr>
          <a:xfrm>
            <a:off x="723054" y="6477000"/>
            <a:ext cx="7973935" cy="400110"/>
          </a:xfrm>
          <a:prstGeom prst="rect">
            <a:avLst/>
          </a:prstGeom>
          <a:noFill/>
        </p:spPr>
        <p:txBody>
          <a:bodyPr wrap="none" rtlCol="0">
            <a:normAutofit fontScale="92500" lnSpcReduction="10000"/>
          </a:bodyPr>
          <a:lstStyle/>
          <a:p>
            <a:pPr algn="r"/>
            <a:r>
              <a:rPr lang="en-US" sz="1200" b="1" dirty="0" smtClean="0">
                <a:latin typeface="Segoe UI" pitchFamily="34" charset="0"/>
                <a:ea typeface="Segoe UI" pitchFamily="34" charset="0"/>
                <a:cs typeface="Segoe UI" pitchFamily="34" charset="0"/>
              </a:rPr>
              <a:t>Survey of Filipino Migrant </a:t>
            </a:r>
            <a:r>
              <a:rPr lang="en-US" sz="1200" b="1" dirty="0" smtClean="0">
                <a:solidFill>
                  <a:schemeClr val="tx2">
                    <a:lumMod val="50000"/>
                  </a:schemeClr>
                </a:solidFill>
                <a:latin typeface="Segoe UI" pitchFamily="34" charset="0"/>
                <a:ea typeface="Segoe UI" pitchFamily="34" charset="0"/>
                <a:cs typeface="Segoe UI" pitchFamily="34" charset="0"/>
              </a:rPr>
              <a:t>Worker Returnees from Qatar</a:t>
            </a:r>
          </a:p>
          <a:p>
            <a:pPr algn="r"/>
            <a:r>
              <a:rPr lang="en-US" sz="1200" b="1" dirty="0" smtClean="0">
                <a:solidFill>
                  <a:schemeClr val="accent1">
                    <a:lumMod val="75000"/>
                  </a:schemeClr>
                </a:solidFill>
                <a:latin typeface="Segoe UI" pitchFamily="34" charset="0"/>
                <a:ea typeface="Segoe UI" pitchFamily="34" charset="0"/>
                <a:cs typeface="Segoe UI" pitchFamily="34" charset="0"/>
              </a:rPr>
              <a:t>Philippine Sampling Framework</a:t>
            </a:r>
            <a:endParaRPr lang="en-US" sz="1200" b="1" dirty="0">
              <a:solidFill>
                <a:schemeClr val="tx1">
                  <a:lumMod val="75000"/>
                  <a:lumOff val="25000"/>
                </a:schemeClr>
              </a:solidFill>
            </a:endParaRPr>
          </a:p>
        </p:txBody>
      </p:sp>
      <p:sp>
        <p:nvSpPr>
          <p:cNvPr id="14" name="Rounded Rectangle 13"/>
          <p:cNvSpPr/>
          <p:nvPr/>
        </p:nvSpPr>
        <p:spPr>
          <a:xfrm rot="5400000">
            <a:off x="3981317" y="-1657485"/>
            <a:ext cx="1181368" cy="914400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533400" y="2362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latin typeface="Segoe UI" pitchFamily="34" charset="0"/>
                <a:ea typeface="Segoe UI" pitchFamily="34" charset="0"/>
                <a:cs typeface="Segoe UI" pitchFamily="34" charset="0"/>
              </a:rPr>
              <a:t>Sampling Framework</a:t>
            </a:r>
            <a:endParaRPr kumimoji="0" lang="en-US" sz="4000" b="1" i="0" u="none" strike="noStrike" kern="1200" cap="none" spc="0" normalizeH="0" baseline="0" noProof="0" dirty="0">
              <a:ln>
                <a:noFill/>
              </a:ln>
              <a:solidFill>
                <a:schemeClr val="tx1"/>
              </a:solidFill>
              <a:effectLst/>
              <a:uLnTx/>
              <a:uFillTx/>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253974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cstate="print"/>
          <a:stretch>
            <a:fillRect/>
          </a:stretch>
        </p:blipFill>
        <p:spPr>
          <a:xfrm>
            <a:off x="-1" y="0"/>
            <a:ext cx="9144001" cy="7010400"/>
          </a:xfrm>
          <a:prstGeom prst="rect">
            <a:avLst/>
          </a:prstGeom>
        </p:spPr>
      </p:pic>
      <p:sp>
        <p:nvSpPr>
          <p:cNvPr id="2" name="Title 1"/>
          <p:cNvSpPr>
            <a:spLocks noGrp="1"/>
          </p:cNvSpPr>
          <p:nvPr>
            <p:ph type="title"/>
          </p:nvPr>
        </p:nvSpPr>
        <p:spPr>
          <a:xfrm>
            <a:off x="533400" y="274638"/>
            <a:ext cx="8229600" cy="1143000"/>
          </a:xfrm>
        </p:spPr>
        <p:txBody>
          <a:bodyPr>
            <a:normAutofit/>
          </a:bodyPr>
          <a:lstStyle/>
          <a:p>
            <a:pPr algn="l"/>
            <a:r>
              <a:rPr lang="en-US" sz="4000" b="1" dirty="0" smtClean="0">
                <a:latin typeface="Segoe UI" pitchFamily="34" charset="0"/>
                <a:ea typeface="Segoe UI" pitchFamily="34" charset="0"/>
                <a:cs typeface="Segoe UI" pitchFamily="34" charset="0"/>
              </a:rPr>
              <a:t>Overview</a:t>
            </a:r>
            <a:endParaRPr lang="en-US" sz="4000" b="1" dirty="0">
              <a:latin typeface="Segoe UI" pitchFamily="34" charset="0"/>
              <a:ea typeface="Segoe UI" pitchFamily="34" charset="0"/>
              <a:cs typeface="Segoe UI" pitchFamily="34" charset="0"/>
            </a:endParaRPr>
          </a:p>
        </p:txBody>
      </p:sp>
      <p:grpSp>
        <p:nvGrpSpPr>
          <p:cNvPr id="9" name="Group 8"/>
          <p:cNvGrpSpPr/>
          <p:nvPr/>
        </p:nvGrpSpPr>
        <p:grpSpPr>
          <a:xfrm>
            <a:off x="857938" y="1861967"/>
            <a:ext cx="2057400" cy="2708434"/>
            <a:chOff x="762000" y="1557456"/>
            <a:chExt cx="2057400" cy="2708434"/>
          </a:xfrm>
        </p:grpSpPr>
        <p:sp>
          <p:nvSpPr>
            <p:cNvPr id="10" name="Oval 9"/>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1" name="TextBox 10"/>
            <p:cNvSpPr txBox="1"/>
            <p:nvPr/>
          </p:nvSpPr>
          <p:spPr>
            <a:xfrm>
              <a:off x="1121392" y="1557456"/>
              <a:ext cx="1219200" cy="2708434"/>
            </a:xfrm>
            <a:prstGeom prst="rect">
              <a:avLst/>
            </a:prstGeom>
            <a:noFill/>
          </p:spPr>
          <p:txBody>
            <a:bodyPr wrap="square" rtlCol="0">
              <a:spAutoFit/>
            </a:bodyPr>
            <a:lstStyle/>
            <a:p>
              <a:r>
                <a:rPr lang="en-US" sz="17000" b="1" dirty="0" smtClean="0">
                  <a:solidFill>
                    <a:srgbClr val="F26200">
                      <a:alpha val="40000"/>
                    </a:srgbClr>
                  </a:solidFill>
                  <a:latin typeface="+mj-lt"/>
                  <a:cs typeface="Arial" pitchFamily="34" charset="0"/>
                </a:rPr>
                <a:t>1</a:t>
              </a:r>
              <a:endParaRPr lang="en-US" sz="17000" b="1" dirty="0">
                <a:solidFill>
                  <a:srgbClr val="F26200">
                    <a:alpha val="40000"/>
                  </a:srgbClr>
                </a:solidFill>
                <a:latin typeface="+mj-lt"/>
                <a:cs typeface="Arial" pitchFamily="34" charset="0"/>
              </a:endParaRPr>
            </a:p>
          </p:txBody>
        </p:sp>
        <p:sp>
          <p:nvSpPr>
            <p:cNvPr id="12" name="TextBox 11"/>
            <p:cNvSpPr txBox="1"/>
            <p:nvPr/>
          </p:nvSpPr>
          <p:spPr>
            <a:xfrm>
              <a:off x="823416" y="2286289"/>
              <a:ext cx="1931160" cy="1063873"/>
            </a:xfrm>
            <a:prstGeom prst="rect">
              <a:avLst/>
            </a:prstGeom>
            <a:noFill/>
          </p:spPr>
          <p:txBody>
            <a:bodyPr wrap="square" rtlCol="0">
              <a:noAutofit/>
            </a:bodyPr>
            <a:lstStyle/>
            <a:p>
              <a:pPr algn="ctr">
                <a:lnSpc>
                  <a:spcPct val="80000"/>
                </a:lnSpc>
              </a:pPr>
              <a:r>
                <a:rPr lang="en-US" sz="1400" b="1" spc="60" dirty="0" smtClean="0">
                  <a:solidFill>
                    <a:schemeClr val="bg1"/>
                  </a:solidFill>
                  <a:effectLst>
                    <a:outerShdw blurRad="50800" dist="25400" dir="5400000" algn="t" rotWithShape="0">
                      <a:prstClr val="black">
                        <a:alpha val="15000"/>
                      </a:prstClr>
                    </a:outerShdw>
                  </a:effectLst>
                  <a:latin typeface="Segoe UI" panose="020B0502040204020203" pitchFamily="34" charset="0"/>
                  <a:ea typeface="Segoe UI" panose="020B0502040204020203" pitchFamily="34" charset="0"/>
                  <a:cs typeface="Segoe UI" panose="020B0502040204020203" pitchFamily="34" charset="0"/>
                </a:rPr>
                <a:t>The TWG on Low Skill Migration under the KNOMAD program of the World Bank has been gathering data on worker-paid migration costs.</a:t>
              </a:r>
            </a:p>
          </p:txBody>
        </p:sp>
        <p:sp>
          <p:nvSpPr>
            <p:cNvPr id="13" name="Oval 12"/>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grpSp>
        <p:nvGrpSpPr>
          <p:cNvPr id="14" name="Group 13"/>
          <p:cNvGrpSpPr/>
          <p:nvPr/>
        </p:nvGrpSpPr>
        <p:grpSpPr>
          <a:xfrm>
            <a:off x="3561501" y="1861540"/>
            <a:ext cx="2057400" cy="2708434"/>
            <a:chOff x="3543300" y="1591943"/>
            <a:chExt cx="2057400" cy="2708434"/>
          </a:xfrm>
        </p:grpSpPr>
        <p:sp>
          <p:nvSpPr>
            <p:cNvPr id="15" name="Oval 14"/>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TextBox 15"/>
            <p:cNvSpPr txBox="1"/>
            <p:nvPr/>
          </p:nvSpPr>
          <p:spPr>
            <a:xfrm>
              <a:off x="3933968" y="1591943"/>
              <a:ext cx="1219200" cy="2708434"/>
            </a:xfrm>
            <a:prstGeom prst="rect">
              <a:avLst/>
            </a:prstGeom>
            <a:noFill/>
          </p:spPr>
          <p:txBody>
            <a:bodyPr wrap="square" rtlCol="0">
              <a:spAutoFit/>
            </a:bodyPr>
            <a:lstStyle/>
            <a:p>
              <a:r>
                <a:rPr lang="en-US" sz="17000" b="1" dirty="0" smtClean="0">
                  <a:solidFill>
                    <a:srgbClr val="2A7A9E">
                      <a:alpha val="40000"/>
                    </a:srgbClr>
                  </a:solidFill>
                  <a:latin typeface="+mj-lt"/>
                  <a:cs typeface="Arial" pitchFamily="34" charset="0"/>
                </a:rPr>
                <a:t>2</a:t>
              </a:r>
              <a:endParaRPr lang="en-US" sz="17000" b="1" dirty="0">
                <a:solidFill>
                  <a:srgbClr val="2A7A9E">
                    <a:alpha val="40000"/>
                  </a:srgbClr>
                </a:solidFill>
                <a:latin typeface="+mj-lt"/>
                <a:cs typeface="Arial" pitchFamily="34" charset="0"/>
              </a:endParaRPr>
            </a:p>
          </p:txBody>
        </p:sp>
        <p:sp>
          <p:nvSpPr>
            <p:cNvPr id="17" name="TextBox 16"/>
            <p:cNvSpPr txBox="1"/>
            <p:nvPr/>
          </p:nvSpPr>
          <p:spPr>
            <a:xfrm>
              <a:off x="3645659" y="2245003"/>
              <a:ext cx="1931160" cy="1904999"/>
            </a:xfrm>
            <a:prstGeom prst="rect">
              <a:avLst/>
            </a:prstGeom>
            <a:noFill/>
          </p:spPr>
          <p:txBody>
            <a:bodyPr wrap="square" rtlCol="0">
              <a:noAutofit/>
            </a:bodyPr>
            <a:lstStyle/>
            <a:p>
              <a:pPr algn="ctr">
                <a:lnSpc>
                  <a:spcPct val="80000"/>
                </a:lnSpc>
              </a:pPr>
              <a:r>
                <a:rPr lang="en-US" sz="1400" b="1" spc="60" dirty="0" smtClean="0">
                  <a:solidFill>
                    <a:schemeClr val="bg1"/>
                  </a:solidFill>
                  <a:effectLst>
                    <a:outerShdw blurRad="50800" dist="25400" dir="5400000" algn="t" rotWithShape="0">
                      <a:prstClr val="black">
                        <a:alpha val="15000"/>
                      </a:prstClr>
                    </a:outerShdw>
                  </a:effectLst>
                  <a:latin typeface="Segoe UI" panose="020B0502040204020203" pitchFamily="34" charset="0"/>
                  <a:ea typeface="Segoe UI" panose="020B0502040204020203" pitchFamily="34" charset="0"/>
                  <a:cs typeface="Segoe UI" panose="020B0502040204020203" pitchFamily="34" charset="0"/>
                </a:rPr>
                <a:t>The group, in collaboration with the ILO, has conducted pilot surveys in several countries of destination such as Spain, Kuwait and Korea.</a:t>
              </a:r>
            </a:p>
          </p:txBody>
        </p:sp>
        <p:sp>
          <p:nvSpPr>
            <p:cNvPr id="18" name="Oval 17"/>
            <p:cNvSpPr/>
            <p:nvPr/>
          </p:nvSpPr>
          <p:spPr>
            <a:xfrm>
              <a:off x="3782124" y="198863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grpSp>
        <p:nvGrpSpPr>
          <p:cNvPr id="19" name="Group 18"/>
          <p:cNvGrpSpPr/>
          <p:nvPr/>
        </p:nvGrpSpPr>
        <p:grpSpPr>
          <a:xfrm>
            <a:off x="6317578" y="1861540"/>
            <a:ext cx="2057400" cy="2708434"/>
            <a:chOff x="6324600" y="1587511"/>
            <a:chExt cx="2057400" cy="2708434"/>
          </a:xfrm>
        </p:grpSpPr>
        <p:sp>
          <p:nvSpPr>
            <p:cNvPr id="20" name="Oval 19"/>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21" name="TextBox 20"/>
            <p:cNvSpPr txBox="1"/>
            <p:nvPr/>
          </p:nvSpPr>
          <p:spPr>
            <a:xfrm>
              <a:off x="6721604" y="1587511"/>
              <a:ext cx="1219200" cy="2708434"/>
            </a:xfrm>
            <a:prstGeom prst="rect">
              <a:avLst/>
            </a:prstGeom>
            <a:noFill/>
          </p:spPr>
          <p:txBody>
            <a:bodyPr wrap="square" rtlCol="0">
              <a:spAutoFit/>
            </a:bodyPr>
            <a:lstStyle/>
            <a:p>
              <a:r>
                <a:rPr lang="en-US" sz="17000" b="1" dirty="0" smtClean="0">
                  <a:solidFill>
                    <a:srgbClr val="65B131">
                      <a:alpha val="64000"/>
                    </a:srgbClr>
                  </a:solidFill>
                  <a:latin typeface="+mj-lt"/>
                  <a:cs typeface="Arial" pitchFamily="34" charset="0"/>
                </a:rPr>
                <a:t>3</a:t>
              </a:r>
              <a:endParaRPr lang="en-US" sz="17000" b="1" dirty="0">
                <a:solidFill>
                  <a:srgbClr val="65B131">
                    <a:alpha val="64000"/>
                  </a:srgbClr>
                </a:solidFill>
                <a:latin typeface="+mj-lt"/>
                <a:cs typeface="Arial" pitchFamily="34" charset="0"/>
              </a:endParaRPr>
            </a:p>
          </p:txBody>
        </p:sp>
        <p:sp>
          <p:nvSpPr>
            <p:cNvPr id="22" name="TextBox 21"/>
            <p:cNvSpPr txBox="1"/>
            <p:nvPr/>
          </p:nvSpPr>
          <p:spPr>
            <a:xfrm>
              <a:off x="6407822" y="2392971"/>
              <a:ext cx="1931160" cy="665695"/>
            </a:xfrm>
            <a:prstGeom prst="rect">
              <a:avLst/>
            </a:prstGeom>
            <a:noFill/>
          </p:spPr>
          <p:txBody>
            <a:bodyPr wrap="square" rtlCol="0">
              <a:noAutofit/>
            </a:bodyPr>
            <a:lstStyle/>
            <a:p>
              <a:pPr algn="ctr">
                <a:lnSpc>
                  <a:spcPct val="80000"/>
                </a:lnSpc>
              </a:pPr>
              <a:r>
                <a:rPr lang="en-US" sz="1400" b="1" spc="60" dirty="0" smtClean="0">
                  <a:solidFill>
                    <a:schemeClr val="bg1"/>
                  </a:solidFill>
                  <a:effectLst>
                    <a:outerShdw blurRad="50800" dist="25400" dir="5400000" algn="t" rotWithShape="0">
                      <a:prstClr val="black">
                        <a:alpha val="15000"/>
                      </a:prstClr>
                    </a:outerShdw>
                  </a:effectLst>
                  <a:latin typeface="Segoe UI" pitchFamily="34" charset="0"/>
                  <a:ea typeface="Segoe UI" pitchFamily="34" charset="0"/>
                  <a:cs typeface="Segoe UI" pitchFamily="34" charset="0"/>
                </a:rPr>
                <a:t>The group, however, intends to expand these pilot areas to cover another country, Qatar.</a:t>
              </a:r>
            </a:p>
          </p:txBody>
        </p:sp>
        <p:sp>
          <p:nvSpPr>
            <p:cNvPr id="23" name="Oval 22"/>
            <p:cNvSpPr/>
            <p:nvPr/>
          </p:nvSpPr>
          <p:spPr>
            <a:xfrm>
              <a:off x="6569928" y="2005362"/>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sp>
        <p:nvSpPr>
          <p:cNvPr id="26" name="Rectangle 25"/>
          <p:cNvSpPr/>
          <p:nvPr/>
        </p:nvSpPr>
        <p:spPr>
          <a:xfrm>
            <a:off x="8659772" y="6583978"/>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27" name="TextBox 26"/>
          <p:cNvSpPr txBox="1"/>
          <p:nvPr/>
        </p:nvSpPr>
        <p:spPr>
          <a:xfrm>
            <a:off x="723054" y="6477000"/>
            <a:ext cx="7973935" cy="400110"/>
          </a:xfrm>
          <a:prstGeom prst="rect">
            <a:avLst/>
          </a:prstGeom>
          <a:noFill/>
        </p:spPr>
        <p:txBody>
          <a:bodyPr wrap="none" rtlCol="0">
            <a:normAutofit fontScale="92500" lnSpcReduction="10000"/>
          </a:bodyPr>
          <a:lstStyle/>
          <a:p>
            <a:pPr algn="r"/>
            <a:r>
              <a:rPr lang="en-US" sz="1200" b="1" dirty="0" smtClean="0">
                <a:latin typeface="Segoe UI" pitchFamily="34" charset="0"/>
                <a:ea typeface="Segoe UI" pitchFamily="34" charset="0"/>
                <a:cs typeface="Segoe UI" pitchFamily="34" charset="0"/>
              </a:rPr>
              <a:t>Survey of Filipino Migrant </a:t>
            </a:r>
            <a:r>
              <a:rPr lang="en-US" sz="1200" b="1" dirty="0" smtClean="0">
                <a:solidFill>
                  <a:schemeClr val="tx2">
                    <a:lumMod val="50000"/>
                  </a:schemeClr>
                </a:solidFill>
                <a:latin typeface="Segoe UI" pitchFamily="34" charset="0"/>
                <a:ea typeface="Segoe UI" pitchFamily="34" charset="0"/>
                <a:cs typeface="Segoe UI" pitchFamily="34" charset="0"/>
              </a:rPr>
              <a:t>Worker Returnees from Qatar</a:t>
            </a:r>
          </a:p>
          <a:p>
            <a:pPr algn="r"/>
            <a:r>
              <a:rPr lang="en-US" sz="1200" b="1" dirty="0" smtClean="0">
                <a:solidFill>
                  <a:schemeClr val="accent1">
                    <a:lumMod val="75000"/>
                  </a:schemeClr>
                </a:solidFill>
                <a:latin typeface="Segoe UI" pitchFamily="34" charset="0"/>
                <a:ea typeface="Segoe UI" pitchFamily="34" charset="0"/>
                <a:cs typeface="Segoe UI" pitchFamily="34" charset="0"/>
              </a:rPr>
              <a:t>Philippine Sampling Framework</a:t>
            </a:r>
            <a:endParaRPr lang="en-US" sz="1200" b="1" dirty="0">
              <a:solidFill>
                <a:schemeClr val="tx1">
                  <a:lumMod val="75000"/>
                  <a:lumOff val="25000"/>
                </a:schemeClr>
              </a:solidFill>
            </a:endParaRPr>
          </a:p>
        </p:txBody>
      </p:sp>
      <p:cxnSp>
        <p:nvCxnSpPr>
          <p:cNvPr id="24" name="Straight Connector 23"/>
          <p:cNvCxnSpPr/>
          <p:nvPr/>
        </p:nvCxnSpPr>
        <p:spPr>
          <a:xfrm>
            <a:off x="2895600" y="3124200"/>
            <a:ext cx="685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638800" y="3124200"/>
            <a:ext cx="685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pic>
        <p:nvPicPr>
          <p:cNvPr id="28" name="Picture 2" descr="C:\Users\harold\Pictures\New folder\ils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5563" y="5955938"/>
            <a:ext cx="710527" cy="724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stretch>
            <a:fillRect/>
          </a:stretch>
        </p:blipFill>
        <p:spPr>
          <a:xfrm>
            <a:off x="-1" y="0"/>
            <a:ext cx="9144001" cy="7010400"/>
          </a:xfrm>
          <a:prstGeom prst="rect">
            <a:avLst/>
          </a:prstGeom>
        </p:spPr>
      </p:pic>
      <p:sp>
        <p:nvSpPr>
          <p:cNvPr id="9" name="Rectangle 8"/>
          <p:cNvSpPr/>
          <p:nvPr/>
        </p:nvSpPr>
        <p:spPr>
          <a:xfrm>
            <a:off x="8659772" y="6583978"/>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10" name="TextBox 9"/>
          <p:cNvSpPr txBox="1"/>
          <p:nvPr/>
        </p:nvSpPr>
        <p:spPr>
          <a:xfrm>
            <a:off x="723054" y="6477000"/>
            <a:ext cx="7973935" cy="400110"/>
          </a:xfrm>
          <a:prstGeom prst="rect">
            <a:avLst/>
          </a:prstGeom>
          <a:noFill/>
        </p:spPr>
        <p:txBody>
          <a:bodyPr wrap="none" rtlCol="0">
            <a:normAutofit fontScale="92500" lnSpcReduction="10000"/>
          </a:bodyPr>
          <a:lstStyle/>
          <a:p>
            <a:pPr algn="r"/>
            <a:r>
              <a:rPr lang="en-US" sz="1200" b="1" dirty="0" smtClean="0">
                <a:latin typeface="Segoe UI" pitchFamily="34" charset="0"/>
                <a:ea typeface="Segoe UI" pitchFamily="34" charset="0"/>
                <a:cs typeface="Segoe UI" pitchFamily="34" charset="0"/>
              </a:rPr>
              <a:t>Survey of Filipino Migrant </a:t>
            </a:r>
            <a:r>
              <a:rPr lang="en-US" sz="1200" b="1" dirty="0" smtClean="0">
                <a:solidFill>
                  <a:schemeClr val="tx2">
                    <a:lumMod val="50000"/>
                  </a:schemeClr>
                </a:solidFill>
                <a:latin typeface="Segoe UI" pitchFamily="34" charset="0"/>
                <a:ea typeface="Segoe UI" pitchFamily="34" charset="0"/>
                <a:cs typeface="Segoe UI" pitchFamily="34" charset="0"/>
              </a:rPr>
              <a:t>Worker Returnees from Qatar</a:t>
            </a:r>
          </a:p>
          <a:p>
            <a:pPr algn="r"/>
            <a:r>
              <a:rPr lang="en-US" sz="1200" b="1" dirty="0" smtClean="0">
                <a:solidFill>
                  <a:schemeClr val="accent1">
                    <a:lumMod val="75000"/>
                  </a:schemeClr>
                </a:solidFill>
                <a:latin typeface="Segoe UI" pitchFamily="34" charset="0"/>
                <a:ea typeface="Segoe UI" pitchFamily="34" charset="0"/>
                <a:cs typeface="Segoe UI" pitchFamily="34" charset="0"/>
              </a:rPr>
              <a:t>Philippine Sampling Framework</a:t>
            </a:r>
            <a:endParaRPr lang="en-US" sz="1200" b="1" dirty="0">
              <a:solidFill>
                <a:schemeClr val="tx1">
                  <a:lumMod val="75000"/>
                  <a:lumOff val="25000"/>
                </a:schemeClr>
              </a:solidFill>
            </a:endParaRPr>
          </a:p>
        </p:txBody>
      </p:sp>
      <p:sp>
        <p:nvSpPr>
          <p:cNvPr id="2" name="Title 1"/>
          <p:cNvSpPr>
            <a:spLocks noGrp="1"/>
          </p:cNvSpPr>
          <p:nvPr>
            <p:ph type="title"/>
          </p:nvPr>
        </p:nvSpPr>
        <p:spPr/>
        <p:txBody>
          <a:bodyPr>
            <a:normAutofit/>
          </a:bodyPr>
          <a:lstStyle/>
          <a:p>
            <a:pPr algn="l"/>
            <a:r>
              <a:rPr lang="en-US" sz="4000" b="1" dirty="0" smtClean="0">
                <a:latin typeface="Segoe UI" pitchFamily="34" charset="0"/>
                <a:ea typeface="Segoe UI" pitchFamily="34" charset="0"/>
                <a:cs typeface="Segoe UI" pitchFamily="34" charset="0"/>
              </a:rPr>
              <a:t>Objective</a:t>
            </a:r>
            <a:endParaRPr lang="en-US" sz="4000" b="1" dirty="0">
              <a:latin typeface="Segoe UI" pitchFamily="34" charset="0"/>
              <a:ea typeface="Segoe UI" pitchFamily="34" charset="0"/>
              <a:cs typeface="Segoe UI" pitchFamily="34" charset="0"/>
            </a:endParaRPr>
          </a:p>
        </p:txBody>
      </p:sp>
      <p:sp>
        <p:nvSpPr>
          <p:cNvPr id="7" name="Rectangle 6"/>
          <p:cNvSpPr/>
          <p:nvPr/>
        </p:nvSpPr>
        <p:spPr>
          <a:xfrm>
            <a:off x="533400" y="1295400"/>
            <a:ext cx="7848600" cy="12954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en-US" sz="1600" b="1" dirty="0" smtClean="0">
                <a:solidFill>
                  <a:schemeClr val="bg1"/>
                </a:solidFill>
                <a:latin typeface="Segoe UI" pitchFamily="34" charset="0"/>
                <a:ea typeface="Segoe UI" pitchFamily="34" charset="0"/>
                <a:cs typeface="Segoe UI" pitchFamily="34" charset="0"/>
              </a:rPr>
              <a:t>Identify policies towards: </a:t>
            </a:r>
          </a:p>
          <a:p>
            <a:pPr marL="342900" indent="-342900">
              <a:buAutoNum type="alphaLcPeriod"/>
            </a:pPr>
            <a:r>
              <a:rPr lang="en-US" sz="1600" b="1" dirty="0" smtClean="0">
                <a:solidFill>
                  <a:schemeClr val="bg1"/>
                </a:solidFill>
                <a:latin typeface="Segoe UI" pitchFamily="34" charset="0"/>
                <a:ea typeface="Segoe UI" pitchFamily="34" charset="0"/>
                <a:cs typeface="Segoe UI" pitchFamily="34" charset="0"/>
              </a:rPr>
              <a:t>Reducing migration costs of low-skilled labor migrants</a:t>
            </a:r>
          </a:p>
          <a:p>
            <a:pPr marL="342900" indent="-342900">
              <a:buAutoNum type="alphaLcPeriod"/>
            </a:pPr>
            <a:r>
              <a:rPr lang="en-US" sz="1600" b="1" dirty="0" smtClean="0">
                <a:solidFill>
                  <a:schemeClr val="bg1"/>
                </a:solidFill>
                <a:latin typeface="Segoe UI" pitchFamily="34" charset="0"/>
                <a:ea typeface="Segoe UI" pitchFamily="34" charset="0"/>
                <a:cs typeface="Segoe UI" pitchFamily="34" charset="0"/>
              </a:rPr>
              <a:t>Facilitating cross-border movements of low-skilled labor</a:t>
            </a:r>
            <a:endParaRPr lang="en-US" sz="1600" b="1" dirty="0">
              <a:solidFill>
                <a:schemeClr val="accent1">
                  <a:lumMod val="75000"/>
                </a:schemeClr>
              </a:solidFill>
              <a:latin typeface="Tahoma" pitchFamily="34" charset="0"/>
              <a:ea typeface="Tahoma" pitchFamily="34" charset="0"/>
              <a:cs typeface="Tahoma" pitchFamily="34" charset="0"/>
            </a:endParaRPr>
          </a:p>
        </p:txBody>
      </p:sp>
      <p:pic>
        <p:nvPicPr>
          <p:cNvPr id="8" name="Content Placeholder 7" descr="1194984492331050476lens_lente_francesco_ro_r.svg.med.png"/>
          <p:cNvPicPr>
            <a:picLocks noGrp="1" noChangeAspect="1"/>
          </p:cNvPicPr>
          <p:nvPr>
            <p:ph idx="1"/>
          </p:nvPr>
        </p:nvPicPr>
        <p:blipFill>
          <a:blip r:embed="rId4"/>
          <a:stretch>
            <a:fillRect/>
          </a:stretch>
        </p:blipFill>
        <p:spPr>
          <a:xfrm rot="5400000">
            <a:off x="-4161241" y="122641"/>
            <a:ext cx="4314045" cy="4525963"/>
          </a:xfrm>
        </p:spPr>
      </p:pic>
      <p:sp>
        <p:nvSpPr>
          <p:cNvPr id="11" name="Rectangle 10"/>
          <p:cNvSpPr/>
          <p:nvPr/>
        </p:nvSpPr>
        <p:spPr>
          <a:xfrm>
            <a:off x="533400" y="3810000"/>
            <a:ext cx="7848600" cy="12954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en-US" sz="1600" b="1" dirty="0" smtClean="0">
                <a:solidFill>
                  <a:schemeClr val="bg1"/>
                </a:solidFill>
                <a:latin typeface="Segoe UI" pitchFamily="34" charset="0"/>
                <a:ea typeface="Segoe UI" pitchFamily="34" charset="0"/>
                <a:cs typeface="Segoe UI" pitchFamily="34" charset="0"/>
              </a:rPr>
              <a:t>Contributes to setting a global target to reduce migration costs-e.g. to one month’s wage</a:t>
            </a:r>
            <a:endParaRPr lang="en-US" sz="1600" b="1" dirty="0">
              <a:solidFill>
                <a:schemeClr val="bg1"/>
              </a:solidFill>
              <a:latin typeface="Tahoma" pitchFamily="34" charset="0"/>
              <a:ea typeface="Tahoma" pitchFamily="34" charset="0"/>
              <a:cs typeface="Tahoma" pitchFamily="34" charset="0"/>
            </a:endParaRPr>
          </a:p>
        </p:txBody>
      </p:sp>
      <p:sp>
        <p:nvSpPr>
          <p:cNvPr id="3" name="Down Arrow 2"/>
          <p:cNvSpPr/>
          <p:nvPr/>
        </p:nvSpPr>
        <p:spPr>
          <a:xfrm>
            <a:off x="4191000" y="2743200"/>
            <a:ext cx="838200" cy="9906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2" name="Picture 2" descr="C:\Users\harold\Pictures\New folder\ils1.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15563" y="5955938"/>
            <a:ext cx="710527" cy="724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iterate type="lt">
                                    <p:tmPct val="0"/>
                                  </p:iterate>
                                  <p:childTnLst>
                                    <p:animMotion origin="layout" path="M 0.08577 -0.06505 C 0.10903 -0.10232 0.13247 -0.13959 0.15972 -0.14561 C 0.18698 -0.15162 0.21771 -0.12361 0.24931 -0.10116 C 0.28091 -0.07871 0.3132 -0.0213 0.34931 -0.01088 C 0.38542 -0.00047 0.4408 -0.02801 0.46598 -0.03866 C 0.49115 -0.04931 0.49254 -0.05 0.50035 -0.07477 C 0.50816 -0.09954 0.52361 -0.15278 0.51285 -0.18727 C 0.50209 -0.22176 0.45452 -0.26389 0.43577 -0.28172 C 0.41702 -0.29954 0.41736 -0.29098 0.40035 -0.29422 C 0.38334 -0.29746 0.35157 -0.30324 0.33368 -0.30116 C 0.31528 -0.29908 0.30035 -0.29028 0.28993 -0.28172 C 0.27952 -0.27315 0.27657 -0.26459 0.27118 -0.24977 C 0.2658 -0.23496 0.25434 -0.21412 0.25764 -0.19283 C 0.26094 -0.17153 0.27848 -0.13959 0.29098 -0.12199 C 0.30348 -0.1044 0.31389 -0.09607 0.33264 -0.08727 C 0.35122 -0.07848 0.38559 -0.05926 0.40348 -0.06922 C 0.42136 -0.07917 0.44202 -0.11783 0.43993 -0.14699 C 0.43785 -0.17616 0.41372 -0.22848 0.39098 -0.24422 C 0.36823 -0.25996 0.31407 -0.25371 0.30348 -0.24144 C 0.29288 -0.22917 0.32344 -0.18241 0.32743 -0.17061 " pathEditMode="relative" rAng="0" ptsTypes="aaaaaaaaaaaaaaaaaaaA">
                                      <p:cBhvr>
                                        <p:cTn id="6" dur="2000" fill="hold"/>
                                        <p:tgtEl>
                                          <p:spTgt spid="8"/>
                                        </p:tgtEl>
                                        <p:attrNameLst>
                                          <p:attrName>ppt_x</p:attrName>
                                          <p:attrName>ppt_y</p:attrName>
                                        </p:attrNameLst>
                                      </p:cBhvr>
                                      <p:rCtr x="21900" y="-8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cstate="print"/>
          <a:stretch>
            <a:fillRect/>
          </a:stretch>
        </p:blipFill>
        <p:spPr>
          <a:xfrm>
            <a:off x="-1" y="0"/>
            <a:ext cx="9144001" cy="7010400"/>
          </a:xfrm>
          <a:prstGeom prst="rect">
            <a:avLst/>
          </a:prstGeom>
        </p:spPr>
      </p:pic>
      <p:sp>
        <p:nvSpPr>
          <p:cNvPr id="6" name="Rectangle 5"/>
          <p:cNvSpPr/>
          <p:nvPr/>
        </p:nvSpPr>
        <p:spPr>
          <a:xfrm>
            <a:off x="8659772" y="6583978"/>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7" name="TextBox 6"/>
          <p:cNvSpPr txBox="1"/>
          <p:nvPr/>
        </p:nvSpPr>
        <p:spPr>
          <a:xfrm>
            <a:off x="723054" y="6477000"/>
            <a:ext cx="7973935" cy="400110"/>
          </a:xfrm>
          <a:prstGeom prst="rect">
            <a:avLst/>
          </a:prstGeom>
          <a:noFill/>
        </p:spPr>
        <p:txBody>
          <a:bodyPr wrap="none" rtlCol="0">
            <a:normAutofit fontScale="92500" lnSpcReduction="10000"/>
          </a:bodyPr>
          <a:lstStyle/>
          <a:p>
            <a:pPr algn="r"/>
            <a:r>
              <a:rPr lang="en-US" sz="1200" b="1" dirty="0" smtClean="0">
                <a:latin typeface="Segoe UI" pitchFamily="34" charset="0"/>
                <a:ea typeface="Segoe UI" pitchFamily="34" charset="0"/>
                <a:cs typeface="Segoe UI" pitchFamily="34" charset="0"/>
              </a:rPr>
              <a:t>Survey of Filipino Migrant </a:t>
            </a:r>
            <a:r>
              <a:rPr lang="en-US" sz="1200" b="1" dirty="0" smtClean="0">
                <a:solidFill>
                  <a:schemeClr val="tx2">
                    <a:lumMod val="50000"/>
                  </a:schemeClr>
                </a:solidFill>
                <a:latin typeface="Segoe UI" pitchFamily="34" charset="0"/>
                <a:ea typeface="Segoe UI" pitchFamily="34" charset="0"/>
                <a:cs typeface="Segoe UI" pitchFamily="34" charset="0"/>
              </a:rPr>
              <a:t>Worker Returnees from Qatar</a:t>
            </a:r>
          </a:p>
          <a:p>
            <a:pPr algn="r"/>
            <a:r>
              <a:rPr lang="en-US" sz="1200" b="1" dirty="0" smtClean="0">
                <a:solidFill>
                  <a:schemeClr val="accent1">
                    <a:lumMod val="75000"/>
                  </a:schemeClr>
                </a:solidFill>
                <a:latin typeface="Segoe UI" pitchFamily="34" charset="0"/>
                <a:ea typeface="Segoe UI" pitchFamily="34" charset="0"/>
                <a:cs typeface="Segoe UI" pitchFamily="34" charset="0"/>
              </a:rPr>
              <a:t>Philippine Sampling Framework</a:t>
            </a:r>
            <a:endParaRPr lang="en-US" sz="1200" b="1" dirty="0">
              <a:solidFill>
                <a:schemeClr val="tx1">
                  <a:lumMod val="75000"/>
                  <a:lumOff val="25000"/>
                </a:schemeClr>
              </a:solidFill>
            </a:endParaRPr>
          </a:p>
        </p:txBody>
      </p:sp>
      <p:sp>
        <p:nvSpPr>
          <p:cNvPr id="9" name="Rounded Rectangle 8"/>
          <p:cNvSpPr/>
          <p:nvPr/>
        </p:nvSpPr>
        <p:spPr>
          <a:xfrm rot="5400000">
            <a:off x="3981317" y="-1657485"/>
            <a:ext cx="1181368" cy="914400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533400" y="2362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Segoe UI" pitchFamily="34" charset="0"/>
                <a:ea typeface="Segoe UI" pitchFamily="34" charset="0"/>
                <a:cs typeface="Segoe UI" pitchFamily="34" charset="0"/>
              </a:rPr>
              <a:t>Survey Method</a:t>
            </a:r>
            <a:endParaRPr kumimoji="0" lang="en-US" sz="4000" b="1" i="0" u="none" strike="noStrike" kern="1200" cap="none" spc="0" normalizeH="0" baseline="0" noProof="0" dirty="0">
              <a:ln>
                <a:noFill/>
              </a:ln>
              <a:solidFill>
                <a:schemeClr val="tx1"/>
              </a:solidFill>
              <a:effectLst/>
              <a:uLnTx/>
              <a:uFillTx/>
              <a:latin typeface="Segoe UI" pitchFamily="34" charset="0"/>
              <a:ea typeface="Segoe UI" pitchFamily="34" charset="0"/>
              <a:cs typeface="Segoe UI" pitchFamily="34" charset="0"/>
            </a:endParaRPr>
          </a:p>
        </p:txBody>
      </p:sp>
      <p:pic>
        <p:nvPicPr>
          <p:cNvPr id="11" name="Picture 2" descr="C:\Users\harold\Pictures\New folder\ils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5563" y="5955938"/>
            <a:ext cx="710527" cy="724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stretch>
            <a:fillRect/>
          </a:stretch>
        </p:blipFill>
        <p:spPr>
          <a:xfrm>
            <a:off x="-1" y="0"/>
            <a:ext cx="9144001" cy="7010400"/>
          </a:xfrm>
          <a:prstGeom prst="rect">
            <a:avLst/>
          </a:prstGeom>
        </p:spPr>
      </p:pic>
      <p:sp>
        <p:nvSpPr>
          <p:cNvPr id="9" name="Rectangle 8"/>
          <p:cNvSpPr/>
          <p:nvPr/>
        </p:nvSpPr>
        <p:spPr>
          <a:xfrm>
            <a:off x="8659772" y="6583978"/>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10" name="TextBox 9"/>
          <p:cNvSpPr txBox="1"/>
          <p:nvPr/>
        </p:nvSpPr>
        <p:spPr>
          <a:xfrm>
            <a:off x="723054" y="6477000"/>
            <a:ext cx="7973935" cy="400110"/>
          </a:xfrm>
          <a:prstGeom prst="rect">
            <a:avLst/>
          </a:prstGeom>
          <a:noFill/>
        </p:spPr>
        <p:txBody>
          <a:bodyPr wrap="none" rtlCol="0">
            <a:normAutofit fontScale="92500" lnSpcReduction="10000"/>
          </a:bodyPr>
          <a:lstStyle/>
          <a:p>
            <a:pPr algn="r"/>
            <a:r>
              <a:rPr lang="en-US" sz="1200" b="1" dirty="0" smtClean="0">
                <a:latin typeface="Segoe UI" pitchFamily="34" charset="0"/>
                <a:ea typeface="Segoe UI" pitchFamily="34" charset="0"/>
                <a:cs typeface="Segoe UI" pitchFamily="34" charset="0"/>
              </a:rPr>
              <a:t>Survey of Filipino Migrant </a:t>
            </a:r>
            <a:r>
              <a:rPr lang="en-US" sz="1200" b="1" dirty="0" smtClean="0">
                <a:solidFill>
                  <a:schemeClr val="tx2">
                    <a:lumMod val="50000"/>
                  </a:schemeClr>
                </a:solidFill>
                <a:latin typeface="Segoe UI" pitchFamily="34" charset="0"/>
                <a:ea typeface="Segoe UI" pitchFamily="34" charset="0"/>
                <a:cs typeface="Segoe UI" pitchFamily="34" charset="0"/>
              </a:rPr>
              <a:t>Worker Returnees from Qatar</a:t>
            </a:r>
          </a:p>
          <a:p>
            <a:pPr algn="r"/>
            <a:r>
              <a:rPr lang="en-US" sz="1200" b="1" dirty="0" smtClean="0">
                <a:solidFill>
                  <a:schemeClr val="accent1">
                    <a:lumMod val="75000"/>
                  </a:schemeClr>
                </a:solidFill>
                <a:latin typeface="Segoe UI" pitchFamily="34" charset="0"/>
                <a:ea typeface="Segoe UI" pitchFamily="34" charset="0"/>
                <a:cs typeface="Segoe UI" pitchFamily="34" charset="0"/>
              </a:rPr>
              <a:t>Philippine Sampling Framework</a:t>
            </a:r>
            <a:endParaRPr lang="en-US" sz="1200" b="1" dirty="0">
              <a:solidFill>
                <a:schemeClr val="tx1">
                  <a:lumMod val="75000"/>
                  <a:lumOff val="25000"/>
                </a:schemeClr>
              </a:solidFill>
            </a:endParaRPr>
          </a:p>
        </p:txBody>
      </p:sp>
      <p:sp>
        <p:nvSpPr>
          <p:cNvPr id="2" name="Title 1"/>
          <p:cNvSpPr>
            <a:spLocks noGrp="1"/>
          </p:cNvSpPr>
          <p:nvPr>
            <p:ph type="title"/>
          </p:nvPr>
        </p:nvSpPr>
        <p:spPr/>
        <p:txBody>
          <a:bodyPr>
            <a:normAutofit/>
          </a:bodyPr>
          <a:lstStyle/>
          <a:p>
            <a:pPr algn="l"/>
            <a:r>
              <a:rPr lang="en-US" sz="4000" b="1" dirty="0" smtClean="0">
                <a:latin typeface="Segoe UI" pitchFamily="34" charset="0"/>
                <a:ea typeface="Segoe UI" pitchFamily="34" charset="0"/>
                <a:cs typeface="Segoe UI" pitchFamily="34" charset="0"/>
              </a:rPr>
              <a:t>Method and Design</a:t>
            </a:r>
            <a:endParaRPr lang="en-US" sz="4000" b="1" dirty="0">
              <a:latin typeface="Segoe UI" pitchFamily="34" charset="0"/>
              <a:ea typeface="Segoe UI" pitchFamily="34" charset="0"/>
              <a:cs typeface="Segoe UI" pitchFamily="34" charset="0"/>
            </a:endParaRPr>
          </a:p>
        </p:txBody>
      </p:sp>
      <p:sp>
        <p:nvSpPr>
          <p:cNvPr id="7" name="Folded Corner 6"/>
          <p:cNvSpPr/>
          <p:nvPr/>
        </p:nvSpPr>
        <p:spPr>
          <a:xfrm>
            <a:off x="609600" y="2286000"/>
            <a:ext cx="3886200" cy="2286000"/>
          </a:xfrm>
          <a:prstGeom prst="foldedCorner">
            <a:avLst/>
          </a:prstGeom>
        </p:spPr>
        <p:style>
          <a:lnRef idx="1">
            <a:schemeClr val="accent3"/>
          </a:lnRef>
          <a:fillRef idx="3">
            <a:schemeClr val="accent3"/>
          </a:fillRef>
          <a:effectRef idx="2">
            <a:schemeClr val="accent3"/>
          </a:effectRef>
          <a:fontRef idx="minor">
            <a:schemeClr val="lt1"/>
          </a:fontRef>
        </p:style>
        <p:txBody>
          <a:bodyPr rtlCol="0" anchor="ctr"/>
          <a:lstStyle/>
          <a:p>
            <a:pPr>
              <a:buFont typeface="Wingdings" pitchFamily="2" charset="2"/>
              <a:buChar char="q"/>
            </a:pPr>
            <a:r>
              <a:rPr lang="en-US" sz="1600" b="1" dirty="0" smtClean="0">
                <a:solidFill>
                  <a:schemeClr val="tx1"/>
                </a:solidFill>
                <a:latin typeface="Tahoma" pitchFamily="34" charset="0"/>
                <a:ea typeface="Tahoma" pitchFamily="34" charset="0"/>
                <a:cs typeface="Tahoma" pitchFamily="34" charset="0"/>
              </a:rPr>
              <a:t>One-shot </a:t>
            </a:r>
            <a:r>
              <a:rPr lang="en-US" sz="1600" b="1" dirty="0">
                <a:solidFill>
                  <a:schemeClr val="tx1"/>
                </a:solidFill>
                <a:latin typeface="Tahoma" pitchFamily="34" charset="0"/>
                <a:ea typeface="Tahoma" pitchFamily="34" charset="0"/>
                <a:cs typeface="Tahoma" pitchFamily="34" charset="0"/>
              </a:rPr>
              <a:t>(after only) design to elicit responses </a:t>
            </a:r>
            <a:r>
              <a:rPr lang="en-US" sz="1600" b="1" dirty="0" smtClean="0">
                <a:solidFill>
                  <a:schemeClr val="tx1"/>
                </a:solidFill>
                <a:latin typeface="Tahoma" pitchFamily="34" charset="0"/>
                <a:ea typeface="Tahoma" pitchFamily="34" charset="0"/>
                <a:cs typeface="Tahoma" pitchFamily="34" charset="0"/>
              </a:rPr>
              <a:t>on migration </a:t>
            </a:r>
            <a:r>
              <a:rPr lang="en-US" sz="1600" b="1" dirty="0">
                <a:solidFill>
                  <a:schemeClr val="tx1"/>
                </a:solidFill>
                <a:latin typeface="Tahoma" pitchFamily="34" charset="0"/>
                <a:ea typeface="Tahoma" pitchFamily="34" charset="0"/>
                <a:cs typeface="Tahoma" pitchFamily="34" charset="0"/>
              </a:rPr>
              <a:t>cost among </a:t>
            </a:r>
            <a:r>
              <a:rPr lang="en-US" sz="1600" b="1" dirty="0" smtClean="0">
                <a:solidFill>
                  <a:schemeClr val="tx1"/>
                </a:solidFill>
                <a:latin typeface="Tahoma" pitchFamily="34" charset="0"/>
                <a:ea typeface="Tahoma" pitchFamily="34" charset="0"/>
                <a:cs typeface="Tahoma" pitchFamily="34" charset="0"/>
              </a:rPr>
              <a:t>temporary OFW </a:t>
            </a:r>
            <a:r>
              <a:rPr lang="en-US" sz="1600" b="1" dirty="0">
                <a:solidFill>
                  <a:schemeClr val="tx1"/>
                </a:solidFill>
                <a:latin typeface="Tahoma" pitchFamily="34" charset="0"/>
                <a:ea typeface="Tahoma" pitchFamily="34" charset="0"/>
                <a:cs typeface="Tahoma" pitchFamily="34" charset="0"/>
              </a:rPr>
              <a:t>returnees from </a:t>
            </a:r>
            <a:r>
              <a:rPr lang="en-US" sz="1600" b="1" dirty="0" smtClean="0">
                <a:solidFill>
                  <a:schemeClr val="tx1"/>
                </a:solidFill>
                <a:latin typeface="Tahoma" pitchFamily="34" charset="0"/>
                <a:ea typeface="Tahoma" pitchFamily="34" charset="0"/>
                <a:cs typeface="Tahoma" pitchFamily="34" charset="0"/>
              </a:rPr>
              <a:t>Qatar</a:t>
            </a:r>
          </a:p>
          <a:p>
            <a:pPr>
              <a:buFont typeface="Wingdings" pitchFamily="2" charset="2"/>
              <a:buChar char="q"/>
            </a:pPr>
            <a:endParaRPr lang="en-US" sz="1600" b="1" dirty="0" smtClean="0">
              <a:solidFill>
                <a:schemeClr val="tx1"/>
              </a:solidFill>
              <a:latin typeface="Tahoma" pitchFamily="34" charset="0"/>
              <a:ea typeface="Tahoma" pitchFamily="34" charset="0"/>
              <a:cs typeface="Tahoma" pitchFamily="34" charset="0"/>
            </a:endParaRPr>
          </a:p>
        </p:txBody>
      </p:sp>
      <p:sp>
        <p:nvSpPr>
          <p:cNvPr id="11" name="Oval 10"/>
          <p:cNvSpPr/>
          <p:nvPr/>
        </p:nvSpPr>
        <p:spPr>
          <a:xfrm>
            <a:off x="5410200" y="2286000"/>
            <a:ext cx="3124200" cy="28194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C:\Users\harold\Pictures\New folder\ils1.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15563" y="5955938"/>
            <a:ext cx="710527" cy="724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1" y="0"/>
            <a:ext cx="9144001" cy="7010400"/>
          </a:xfrm>
          <a:prstGeom prst="rect">
            <a:avLst/>
          </a:prstGeom>
        </p:spPr>
      </p:pic>
      <p:sp>
        <p:nvSpPr>
          <p:cNvPr id="8" name="Rectangle 7"/>
          <p:cNvSpPr/>
          <p:nvPr/>
        </p:nvSpPr>
        <p:spPr>
          <a:xfrm>
            <a:off x="8659772" y="6583978"/>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TextBox 8"/>
          <p:cNvSpPr txBox="1"/>
          <p:nvPr/>
        </p:nvSpPr>
        <p:spPr>
          <a:xfrm>
            <a:off x="723054" y="6477000"/>
            <a:ext cx="7973935" cy="400110"/>
          </a:xfrm>
          <a:prstGeom prst="rect">
            <a:avLst/>
          </a:prstGeom>
          <a:noFill/>
        </p:spPr>
        <p:txBody>
          <a:bodyPr wrap="none" rtlCol="0">
            <a:normAutofit fontScale="92500" lnSpcReduction="10000"/>
          </a:bodyPr>
          <a:lstStyle/>
          <a:p>
            <a:pPr algn="r"/>
            <a:r>
              <a:rPr lang="en-US" sz="1200" b="1" dirty="0" smtClean="0">
                <a:latin typeface="Segoe UI" pitchFamily="34" charset="0"/>
                <a:ea typeface="Segoe UI" pitchFamily="34" charset="0"/>
                <a:cs typeface="Segoe UI" pitchFamily="34" charset="0"/>
              </a:rPr>
              <a:t>Survey of Filipino Migrant </a:t>
            </a:r>
            <a:r>
              <a:rPr lang="en-US" sz="1200" b="1" dirty="0" smtClean="0">
                <a:solidFill>
                  <a:schemeClr val="tx2">
                    <a:lumMod val="50000"/>
                  </a:schemeClr>
                </a:solidFill>
                <a:latin typeface="Segoe UI" pitchFamily="34" charset="0"/>
                <a:ea typeface="Segoe UI" pitchFamily="34" charset="0"/>
                <a:cs typeface="Segoe UI" pitchFamily="34" charset="0"/>
              </a:rPr>
              <a:t>Worker Returnees from Qatar</a:t>
            </a:r>
          </a:p>
          <a:p>
            <a:pPr algn="r"/>
            <a:r>
              <a:rPr lang="en-US" sz="1200" b="1" dirty="0" smtClean="0">
                <a:solidFill>
                  <a:schemeClr val="accent1">
                    <a:lumMod val="75000"/>
                  </a:schemeClr>
                </a:solidFill>
                <a:latin typeface="Segoe UI" pitchFamily="34" charset="0"/>
                <a:ea typeface="Segoe UI" pitchFamily="34" charset="0"/>
                <a:cs typeface="Segoe UI" pitchFamily="34" charset="0"/>
              </a:rPr>
              <a:t>Philippine Sampling Framework</a:t>
            </a:r>
            <a:endParaRPr lang="en-US" sz="1200" b="1" dirty="0">
              <a:solidFill>
                <a:schemeClr val="tx1">
                  <a:lumMod val="75000"/>
                  <a:lumOff val="25000"/>
                </a:schemeClr>
              </a:solidFill>
            </a:endParaRPr>
          </a:p>
        </p:txBody>
      </p:sp>
      <p:sp>
        <p:nvSpPr>
          <p:cNvPr id="2" name="Title 1"/>
          <p:cNvSpPr>
            <a:spLocks noGrp="1"/>
          </p:cNvSpPr>
          <p:nvPr>
            <p:ph type="title"/>
          </p:nvPr>
        </p:nvSpPr>
        <p:spPr/>
        <p:txBody>
          <a:bodyPr>
            <a:normAutofit/>
          </a:bodyPr>
          <a:lstStyle/>
          <a:p>
            <a:pPr algn="l"/>
            <a:r>
              <a:rPr lang="en-US" sz="4000" b="1" dirty="0" smtClean="0">
                <a:latin typeface="Segoe UI" pitchFamily="34" charset="0"/>
                <a:ea typeface="Tahoma" pitchFamily="34" charset="0"/>
                <a:cs typeface="Tahoma" pitchFamily="34" charset="0"/>
              </a:rPr>
              <a:t>Opportunities and Risks</a:t>
            </a:r>
            <a:endParaRPr lang="en-US" sz="4000" b="1" dirty="0">
              <a:latin typeface="Segoe UI" pitchFamily="34" charset="0"/>
              <a:ea typeface="Tahoma" pitchFamily="34" charset="0"/>
              <a:cs typeface="Tahoma" pitchFamily="34" charset="0"/>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ectangle 11"/>
          <p:cNvSpPr/>
          <p:nvPr/>
        </p:nvSpPr>
        <p:spPr>
          <a:xfrm>
            <a:off x="762000" y="3810000"/>
            <a:ext cx="7772400" cy="152400"/>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505200" y="2514600"/>
            <a:ext cx="2209800" cy="2057400"/>
          </a:xfrm>
          <a:prstGeom prst="ellipse">
            <a:avLst/>
          </a:prstGeom>
          <a:gradFill flip="none"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1"/>
            <a:tileRect/>
          </a:gra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latin typeface="Segoe UI" pitchFamily="34" charset="0"/>
                <a:ea typeface="Segoe UI" pitchFamily="34" charset="0"/>
                <a:cs typeface="Segoe UI" pitchFamily="34" charset="0"/>
              </a:rPr>
              <a:t>Although </a:t>
            </a:r>
            <a:r>
              <a:rPr lang="en-US" sz="1200" dirty="0">
                <a:latin typeface="Segoe UI" pitchFamily="34" charset="0"/>
                <a:ea typeface="Segoe UI" pitchFamily="34" charset="0"/>
                <a:cs typeface="Segoe UI" pitchFamily="34" charset="0"/>
              </a:rPr>
              <a:t>useful applications of the method are limited, </a:t>
            </a:r>
            <a:r>
              <a:rPr lang="en-US" sz="1200" dirty="0" smtClean="0">
                <a:latin typeface="Segoe UI" pitchFamily="34" charset="0"/>
                <a:ea typeface="Segoe UI" pitchFamily="34" charset="0"/>
                <a:cs typeface="Segoe UI" pitchFamily="34" charset="0"/>
              </a:rPr>
              <a:t>it can </a:t>
            </a:r>
            <a:r>
              <a:rPr lang="en-US" sz="1200" dirty="0">
                <a:latin typeface="Segoe UI" pitchFamily="34" charset="0"/>
                <a:ea typeface="Segoe UI" pitchFamily="34" charset="0"/>
                <a:cs typeface="Segoe UI" pitchFamily="34" charset="0"/>
              </a:rPr>
              <a:t>deliver accurate results when the population is randomly selected</a:t>
            </a:r>
          </a:p>
        </p:txBody>
      </p:sp>
      <p:pic>
        <p:nvPicPr>
          <p:cNvPr id="10" name="Picture 2" descr="C:\Users\harold\Pictures\New folder\ils1.jp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15563" y="5955938"/>
            <a:ext cx="710527" cy="724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stretch>
            <a:fillRect/>
          </a:stretch>
        </p:blipFill>
        <p:spPr>
          <a:xfrm>
            <a:off x="-1" y="0"/>
            <a:ext cx="9144001" cy="7010400"/>
          </a:xfrm>
          <a:prstGeom prst="rect">
            <a:avLst/>
          </a:prstGeom>
        </p:spPr>
      </p:pic>
      <p:sp>
        <p:nvSpPr>
          <p:cNvPr id="10" name="Rectangle 9"/>
          <p:cNvSpPr/>
          <p:nvPr/>
        </p:nvSpPr>
        <p:spPr>
          <a:xfrm>
            <a:off x="8659772" y="6583978"/>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11" name="TextBox 10"/>
          <p:cNvSpPr txBox="1"/>
          <p:nvPr/>
        </p:nvSpPr>
        <p:spPr>
          <a:xfrm>
            <a:off x="723054" y="6477000"/>
            <a:ext cx="7973935" cy="400110"/>
          </a:xfrm>
          <a:prstGeom prst="rect">
            <a:avLst/>
          </a:prstGeom>
          <a:noFill/>
        </p:spPr>
        <p:txBody>
          <a:bodyPr wrap="none" rtlCol="0">
            <a:normAutofit fontScale="92500" lnSpcReduction="10000"/>
          </a:bodyPr>
          <a:lstStyle/>
          <a:p>
            <a:pPr algn="r"/>
            <a:r>
              <a:rPr lang="en-US" sz="1200" b="1" dirty="0" smtClean="0">
                <a:latin typeface="Segoe UI" pitchFamily="34" charset="0"/>
                <a:ea typeface="Segoe UI" pitchFamily="34" charset="0"/>
                <a:cs typeface="Segoe UI" pitchFamily="34" charset="0"/>
              </a:rPr>
              <a:t>Survey of Filipino Migrant </a:t>
            </a:r>
            <a:r>
              <a:rPr lang="en-US" sz="1200" b="1" dirty="0" smtClean="0">
                <a:solidFill>
                  <a:schemeClr val="tx2">
                    <a:lumMod val="50000"/>
                  </a:schemeClr>
                </a:solidFill>
                <a:latin typeface="Segoe UI" pitchFamily="34" charset="0"/>
                <a:ea typeface="Segoe UI" pitchFamily="34" charset="0"/>
                <a:cs typeface="Segoe UI" pitchFamily="34" charset="0"/>
              </a:rPr>
              <a:t>Worker Returnees from Qatar</a:t>
            </a:r>
          </a:p>
          <a:p>
            <a:pPr algn="r"/>
            <a:r>
              <a:rPr lang="en-US" sz="1200" b="1" dirty="0" smtClean="0">
                <a:solidFill>
                  <a:schemeClr val="accent1">
                    <a:lumMod val="75000"/>
                  </a:schemeClr>
                </a:solidFill>
                <a:latin typeface="Segoe UI" pitchFamily="34" charset="0"/>
                <a:ea typeface="Segoe UI" pitchFamily="34" charset="0"/>
                <a:cs typeface="Segoe UI" pitchFamily="34" charset="0"/>
              </a:rPr>
              <a:t>Philippine Sampling Framework</a:t>
            </a:r>
            <a:endParaRPr lang="en-US" sz="1200" b="1" dirty="0">
              <a:solidFill>
                <a:schemeClr val="tx1">
                  <a:lumMod val="75000"/>
                  <a:lumOff val="25000"/>
                </a:schemeClr>
              </a:solidFill>
            </a:endParaRPr>
          </a:p>
        </p:txBody>
      </p:sp>
      <p:sp>
        <p:nvSpPr>
          <p:cNvPr id="2" name="Title 1"/>
          <p:cNvSpPr>
            <a:spLocks noGrp="1"/>
          </p:cNvSpPr>
          <p:nvPr>
            <p:ph type="title"/>
          </p:nvPr>
        </p:nvSpPr>
        <p:spPr/>
        <p:txBody>
          <a:bodyPr>
            <a:normAutofit/>
          </a:bodyPr>
          <a:lstStyle/>
          <a:p>
            <a:pPr algn="l"/>
            <a:r>
              <a:rPr lang="en-US" sz="4000" b="1" dirty="0" smtClean="0">
                <a:latin typeface="Segoe UI" pitchFamily="34" charset="0"/>
                <a:ea typeface="Segoe UI" pitchFamily="34" charset="0"/>
                <a:cs typeface="Segoe UI" pitchFamily="34" charset="0"/>
              </a:rPr>
              <a:t>Instrument</a:t>
            </a:r>
            <a:endParaRPr lang="en-US" sz="4000" b="1" dirty="0">
              <a:latin typeface="Segoe UI" pitchFamily="34" charset="0"/>
              <a:ea typeface="Segoe UI" pitchFamily="34" charset="0"/>
              <a:cs typeface="Segoe UI" pitchFamily="34" charset="0"/>
            </a:endParaRPr>
          </a:p>
        </p:txBody>
      </p:sp>
      <p:pic>
        <p:nvPicPr>
          <p:cNvPr id="4" name="Content Placeholder 3" descr="1194983912250625748video_lcd_sergio_luiz_ar_01.svg.med.png"/>
          <p:cNvPicPr>
            <a:picLocks noGrp="1" noChangeAspect="1"/>
          </p:cNvPicPr>
          <p:nvPr>
            <p:ph idx="1"/>
          </p:nvPr>
        </p:nvPicPr>
        <p:blipFill>
          <a:blip r:embed="rId4"/>
          <a:stretch>
            <a:fillRect/>
          </a:stretch>
        </p:blipFill>
        <p:spPr>
          <a:xfrm>
            <a:off x="6248400" y="2844801"/>
            <a:ext cx="3505200" cy="3784599"/>
          </a:xfrm>
        </p:spPr>
      </p:pic>
      <p:pic>
        <p:nvPicPr>
          <p:cNvPr id="5" name="Content Placeholder 3" descr="1194983912250625748video_lcd_sergio_luiz_ar_01.svg.med.png"/>
          <p:cNvPicPr>
            <a:picLocks noChangeAspect="1"/>
          </p:cNvPicPr>
          <p:nvPr/>
        </p:nvPicPr>
        <p:blipFill>
          <a:blip r:embed="rId4"/>
          <a:stretch>
            <a:fillRect/>
          </a:stretch>
        </p:blipFill>
        <p:spPr>
          <a:xfrm flipH="1">
            <a:off x="-685800" y="2902779"/>
            <a:ext cx="3522076" cy="3802821"/>
          </a:xfrm>
          <a:prstGeom prst="rect">
            <a:avLst/>
          </a:prstGeom>
        </p:spPr>
      </p:pic>
      <p:sp>
        <p:nvSpPr>
          <p:cNvPr id="6" name="Rounded Rectangular Callout 5"/>
          <p:cNvSpPr/>
          <p:nvPr/>
        </p:nvSpPr>
        <p:spPr>
          <a:xfrm>
            <a:off x="2590800" y="1454979"/>
            <a:ext cx="3886200" cy="2895600"/>
          </a:xfrm>
          <a:prstGeom prst="wedgeRoundRectCallout">
            <a:avLst>
              <a:gd name="adj1" fmla="val -46201"/>
              <a:gd name="adj2" fmla="val 75568"/>
              <a:gd name="adj3" fmla="val 16667"/>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7" name="Rounded Rectangular Callout 6"/>
          <p:cNvSpPr/>
          <p:nvPr/>
        </p:nvSpPr>
        <p:spPr>
          <a:xfrm flipH="1">
            <a:off x="2590800" y="1143000"/>
            <a:ext cx="4038600" cy="3207579"/>
          </a:xfrm>
          <a:prstGeom prst="wedgeRoundRectCallout">
            <a:avLst>
              <a:gd name="adj1" fmla="val -46201"/>
              <a:gd name="adj2" fmla="val 75568"/>
              <a:gd name="adj3" fmla="val 16667"/>
            </a:avLst>
          </a:prstGeom>
        </p:spPr>
        <p:style>
          <a:lnRef idx="1">
            <a:schemeClr val="accent4"/>
          </a:lnRef>
          <a:fillRef idx="3">
            <a:schemeClr val="accent4"/>
          </a:fillRef>
          <a:effectRef idx="2">
            <a:schemeClr val="accent4"/>
          </a:effectRef>
          <a:fontRef idx="minor">
            <a:schemeClr val="lt1"/>
          </a:fontRef>
        </p:style>
        <p:txBody>
          <a:bodyPr rtlCol="0" anchor="ctr"/>
          <a:lstStyle/>
          <a:p>
            <a:pPr>
              <a:buFont typeface="Wingdings" pitchFamily="2" charset="2"/>
              <a:buChar char="q"/>
            </a:pPr>
            <a:r>
              <a:rPr lang="en-US" sz="1600" b="1" dirty="0" smtClean="0">
                <a:latin typeface="Segoe UI" pitchFamily="34" charset="0"/>
                <a:ea typeface="Segoe UI" pitchFamily="34" charset="0"/>
                <a:cs typeface="Segoe UI" pitchFamily="34" charset="0"/>
              </a:rPr>
              <a:t>Adopted the </a:t>
            </a:r>
            <a:r>
              <a:rPr lang="en-US" sz="1600" b="1" dirty="0">
                <a:latin typeface="Segoe UI" pitchFamily="34" charset="0"/>
                <a:ea typeface="Segoe UI" pitchFamily="34" charset="0"/>
                <a:cs typeface="Segoe UI" pitchFamily="34" charset="0"/>
              </a:rPr>
              <a:t>KNOMAD’s Migration Cost Survey of the World </a:t>
            </a:r>
            <a:r>
              <a:rPr lang="en-US" sz="1600" b="1" dirty="0" smtClean="0">
                <a:latin typeface="Segoe UI" pitchFamily="34" charset="0"/>
                <a:ea typeface="Segoe UI" pitchFamily="34" charset="0"/>
                <a:cs typeface="Segoe UI" pitchFamily="34" charset="0"/>
              </a:rPr>
              <a:t>Bank</a:t>
            </a:r>
          </a:p>
          <a:p>
            <a:pPr>
              <a:buFont typeface="Wingdings" pitchFamily="2" charset="2"/>
              <a:buChar char="q"/>
            </a:pPr>
            <a:endParaRPr lang="en-US" sz="1600" b="1" dirty="0">
              <a:latin typeface="Segoe UI" pitchFamily="34" charset="0"/>
              <a:ea typeface="Segoe UI" pitchFamily="34" charset="0"/>
              <a:cs typeface="Segoe UI" pitchFamily="34" charset="0"/>
            </a:endParaRPr>
          </a:p>
          <a:p>
            <a:pPr>
              <a:buFont typeface="Wingdings" pitchFamily="2" charset="2"/>
              <a:buChar char="q"/>
            </a:pPr>
            <a:r>
              <a:rPr lang="en-US" sz="1600" b="1" dirty="0" smtClean="0">
                <a:latin typeface="Segoe UI" pitchFamily="34" charset="0"/>
                <a:ea typeface="Segoe UI" pitchFamily="34" charset="0"/>
                <a:cs typeface="Segoe UI" pitchFamily="34" charset="0"/>
              </a:rPr>
              <a:t>Administered </a:t>
            </a:r>
            <a:r>
              <a:rPr lang="en-US" sz="1600" b="1" dirty="0">
                <a:latin typeface="Segoe UI" pitchFamily="34" charset="0"/>
                <a:ea typeface="Segoe UI" pitchFamily="34" charset="0"/>
                <a:cs typeface="Segoe UI" pitchFamily="34" charset="0"/>
              </a:rPr>
              <a:t>through the Computer-Assisted </a:t>
            </a:r>
            <a:r>
              <a:rPr lang="en-US" sz="1600" b="1" dirty="0" smtClean="0">
                <a:latin typeface="Segoe UI" pitchFamily="34" charset="0"/>
                <a:ea typeface="Segoe UI" pitchFamily="34" charset="0"/>
                <a:cs typeface="Segoe UI" pitchFamily="34" charset="0"/>
              </a:rPr>
              <a:t>Personal Interviewing </a:t>
            </a:r>
            <a:r>
              <a:rPr lang="en-US" sz="1600" b="1" dirty="0">
                <a:latin typeface="Segoe UI" pitchFamily="34" charset="0"/>
                <a:ea typeface="Segoe UI" pitchFamily="34" charset="0"/>
                <a:cs typeface="Segoe UI" pitchFamily="34" charset="0"/>
              </a:rPr>
              <a:t>(CAPI) </a:t>
            </a:r>
            <a:r>
              <a:rPr lang="en-US" sz="1600" b="1" dirty="0" smtClean="0">
                <a:latin typeface="Segoe UI" pitchFamily="34" charset="0"/>
                <a:ea typeface="Segoe UI" pitchFamily="34" charset="0"/>
                <a:cs typeface="Segoe UI" pitchFamily="34" charset="0"/>
              </a:rPr>
              <a:t>system</a:t>
            </a:r>
          </a:p>
          <a:p>
            <a:pPr>
              <a:buFont typeface="Wingdings" pitchFamily="2" charset="2"/>
              <a:buChar char="q"/>
            </a:pPr>
            <a:endParaRPr lang="en-US" sz="1600" b="1" dirty="0">
              <a:latin typeface="Segoe UI" pitchFamily="34" charset="0"/>
              <a:ea typeface="Segoe UI" pitchFamily="34" charset="0"/>
              <a:cs typeface="Segoe UI" pitchFamily="34" charset="0"/>
            </a:endParaRPr>
          </a:p>
        </p:txBody>
      </p:sp>
      <p:pic>
        <p:nvPicPr>
          <p:cNvPr id="12" name="Picture 2" descr="C:\Users\harold\Pictures\New folder\ils1.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15563" y="5955938"/>
            <a:ext cx="710527" cy="724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stretch>
            <a:fillRect/>
          </a:stretch>
        </p:blipFill>
        <p:spPr>
          <a:xfrm>
            <a:off x="-1" y="0"/>
            <a:ext cx="9144001" cy="7010400"/>
          </a:xfrm>
          <a:prstGeom prst="rect">
            <a:avLst/>
          </a:prstGeom>
        </p:spPr>
      </p:pic>
      <p:sp>
        <p:nvSpPr>
          <p:cNvPr id="15" name="Rectangle 14"/>
          <p:cNvSpPr/>
          <p:nvPr/>
        </p:nvSpPr>
        <p:spPr>
          <a:xfrm>
            <a:off x="8659772" y="6583978"/>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16" name="TextBox 15"/>
          <p:cNvSpPr txBox="1"/>
          <p:nvPr/>
        </p:nvSpPr>
        <p:spPr>
          <a:xfrm>
            <a:off x="723054" y="6477000"/>
            <a:ext cx="7973935" cy="400110"/>
          </a:xfrm>
          <a:prstGeom prst="rect">
            <a:avLst/>
          </a:prstGeom>
          <a:noFill/>
        </p:spPr>
        <p:txBody>
          <a:bodyPr wrap="none" rtlCol="0">
            <a:normAutofit fontScale="92500" lnSpcReduction="10000"/>
          </a:bodyPr>
          <a:lstStyle/>
          <a:p>
            <a:pPr algn="r"/>
            <a:r>
              <a:rPr lang="en-US" sz="1200" b="1" dirty="0" smtClean="0">
                <a:latin typeface="Segoe UI" pitchFamily="34" charset="0"/>
                <a:ea typeface="Segoe UI" pitchFamily="34" charset="0"/>
                <a:cs typeface="Segoe UI" pitchFamily="34" charset="0"/>
              </a:rPr>
              <a:t>Survey of Filipino Migrant </a:t>
            </a:r>
            <a:r>
              <a:rPr lang="en-US" sz="1200" b="1" dirty="0" smtClean="0">
                <a:solidFill>
                  <a:schemeClr val="tx2">
                    <a:lumMod val="50000"/>
                  </a:schemeClr>
                </a:solidFill>
                <a:latin typeface="Segoe UI" pitchFamily="34" charset="0"/>
                <a:ea typeface="Segoe UI" pitchFamily="34" charset="0"/>
                <a:cs typeface="Segoe UI" pitchFamily="34" charset="0"/>
              </a:rPr>
              <a:t>Worker Returnees from Qatar</a:t>
            </a:r>
          </a:p>
          <a:p>
            <a:pPr algn="r"/>
            <a:r>
              <a:rPr lang="en-US" sz="1200" b="1" dirty="0" smtClean="0">
                <a:solidFill>
                  <a:schemeClr val="accent1">
                    <a:lumMod val="75000"/>
                  </a:schemeClr>
                </a:solidFill>
                <a:latin typeface="Segoe UI" pitchFamily="34" charset="0"/>
                <a:ea typeface="Segoe UI" pitchFamily="34" charset="0"/>
                <a:cs typeface="Segoe UI" pitchFamily="34" charset="0"/>
              </a:rPr>
              <a:t>Philippine Sampling Framework</a:t>
            </a:r>
            <a:endParaRPr lang="en-US" sz="1200" b="1" dirty="0">
              <a:solidFill>
                <a:schemeClr val="tx1">
                  <a:lumMod val="75000"/>
                  <a:lumOff val="25000"/>
                </a:schemeClr>
              </a:solidFill>
            </a:endParaRPr>
          </a:p>
        </p:txBody>
      </p:sp>
      <p:sp>
        <p:nvSpPr>
          <p:cNvPr id="2" name="Title 1"/>
          <p:cNvSpPr>
            <a:spLocks noGrp="1"/>
          </p:cNvSpPr>
          <p:nvPr>
            <p:ph type="title"/>
          </p:nvPr>
        </p:nvSpPr>
        <p:spPr/>
        <p:txBody>
          <a:bodyPr>
            <a:normAutofit/>
          </a:bodyPr>
          <a:lstStyle/>
          <a:p>
            <a:pPr algn="l"/>
            <a:r>
              <a:rPr lang="en-US" sz="4000" b="1" dirty="0" smtClean="0">
                <a:latin typeface="Segoe UI" pitchFamily="34" charset="0"/>
                <a:ea typeface="Segoe UI" pitchFamily="34" charset="0"/>
                <a:cs typeface="Segoe UI" pitchFamily="34" charset="0"/>
              </a:rPr>
              <a:t>Sampling and Respondents</a:t>
            </a:r>
            <a:endParaRPr lang="en-US" sz="4000" b="1" dirty="0">
              <a:latin typeface="Segoe UI" pitchFamily="34" charset="0"/>
              <a:ea typeface="Segoe UI" pitchFamily="34" charset="0"/>
              <a:cs typeface="Segoe UI" pitchFamily="34" charset="0"/>
            </a:endParaRPr>
          </a:p>
        </p:txBody>
      </p:sp>
      <p:pic>
        <p:nvPicPr>
          <p:cNvPr id="5" name="Content Placeholder 4" descr="11949846411688099023icons_lumen_design_studi_01.svg.med.png"/>
          <p:cNvPicPr>
            <a:picLocks noGrp="1" noChangeAspect="1"/>
          </p:cNvPicPr>
          <p:nvPr>
            <p:ph idx="1"/>
          </p:nvPr>
        </p:nvPicPr>
        <p:blipFill>
          <a:blip r:embed="rId4"/>
          <a:srcRect b="4944"/>
          <a:stretch>
            <a:fillRect/>
          </a:stretch>
        </p:blipFill>
        <p:spPr>
          <a:xfrm>
            <a:off x="2074023" y="1600200"/>
            <a:ext cx="3031377" cy="1143000"/>
          </a:xfrm>
        </p:spPr>
      </p:pic>
      <p:sp>
        <p:nvSpPr>
          <p:cNvPr id="4" name="Oval 3"/>
          <p:cNvSpPr/>
          <p:nvPr/>
        </p:nvSpPr>
        <p:spPr>
          <a:xfrm>
            <a:off x="381000" y="1295400"/>
            <a:ext cx="1371600" cy="1295400"/>
          </a:xfrm>
          <a:prstGeom prst="ellipse">
            <a:avLst/>
          </a:prstGeom>
          <a:gradFill flip="none" rotWithShape="1">
            <a:gsLst>
              <a:gs pos="0">
                <a:schemeClr val="accent5">
                  <a:shade val="51000"/>
                  <a:satMod val="130000"/>
                  <a:alpha val="99000"/>
                </a:schemeClr>
              </a:gs>
              <a:gs pos="80000">
                <a:schemeClr val="accent5">
                  <a:shade val="93000"/>
                  <a:satMod val="130000"/>
                </a:schemeClr>
              </a:gs>
              <a:gs pos="100000">
                <a:schemeClr val="accent5">
                  <a:shade val="94000"/>
                  <a:satMod val="135000"/>
                </a:schemeClr>
              </a:gs>
            </a:gsLst>
            <a:lin ang="5400000" scaled="1"/>
            <a:tileRect/>
          </a:gra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000" dirty="0" smtClean="0"/>
              <a:t>350</a:t>
            </a:r>
            <a:endParaRPr lang="en-US" sz="4000" dirty="0"/>
          </a:p>
        </p:txBody>
      </p:sp>
      <p:sp>
        <p:nvSpPr>
          <p:cNvPr id="6" name="Rectangle 5"/>
          <p:cNvSpPr/>
          <p:nvPr/>
        </p:nvSpPr>
        <p:spPr>
          <a:xfrm>
            <a:off x="2590800" y="1066800"/>
            <a:ext cx="2667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Segoe UI" pitchFamily="34" charset="0"/>
                <a:ea typeface="Segoe UI" pitchFamily="34" charset="0"/>
                <a:cs typeface="Segoe UI" pitchFamily="34" charset="0"/>
              </a:rPr>
              <a:t>Qatar returnees</a:t>
            </a:r>
            <a:endParaRPr lang="en-US" sz="2000" dirty="0">
              <a:solidFill>
                <a:schemeClr val="tx1"/>
              </a:solidFill>
              <a:latin typeface="Segoe UI" pitchFamily="34" charset="0"/>
              <a:ea typeface="Segoe UI" pitchFamily="34" charset="0"/>
              <a:cs typeface="Segoe UI" pitchFamily="34" charset="0"/>
            </a:endParaRPr>
          </a:p>
        </p:txBody>
      </p:sp>
      <p:cxnSp>
        <p:nvCxnSpPr>
          <p:cNvPr id="8" name="Straight Arrow Connector 7"/>
          <p:cNvCxnSpPr/>
          <p:nvPr/>
        </p:nvCxnSpPr>
        <p:spPr>
          <a:xfrm>
            <a:off x="1676400" y="2514600"/>
            <a:ext cx="1143000" cy="9144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pic>
        <p:nvPicPr>
          <p:cNvPr id="9" name="Picture 8" descr="11949858391332901534government_icon_-_symbo_01.svg.med.png"/>
          <p:cNvPicPr>
            <a:picLocks noChangeAspect="1"/>
          </p:cNvPicPr>
          <p:nvPr/>
        </p:nvPicPr>
        <p:blipFill>
          <a:blip r:embed="rId5"/>
          <a:stretch>
            <a:fillRect/>
          </a:stretch>
        </p:blipFill>
        <p:spPr>
          <a:xfrm>
            <a:off x="3505200" y="3200400"/>
            <a:ext cx="2278445" cy="2179713"/>
          </a:xfrm>
          <a:prstGeom prst="rect">
            <a:avLst/>
          </a:prstGeom>
        </p:spPr>
      </p:pic>
      <p:sp>
        <p:nvSpPr>
          <p:cNvPr id="10" name="Line Callout 2 9"/>
          <p:cNvSpPr/>
          <p:nvPr/>
        </p:nvSpPr>
        <p:spPr>
          <a:xfrm>
            <a:off x="5562600" y="2743200"/>
            <a:ext cx="3429000" cy="914400"/>
          </a:xfrm>
          <a:prstGeom prst="borderCallout2">
            <a:avLst>
              <a:gd name="adj1" fmla="val 18750"/>
              <a:gd name="adj2" fmla="val -8333"/>
              <a:gd name="adj3" fmla="val 18750"/>
              <a:gd name="adj4" fmla="val -16667"/>
              <a:gd name="adj5" fmla="val 75000"/>
              <a:gd name="adj6" fmla="val -2493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err="1">
                <a:solidFill>
                  <a:schemeClr val="tx1"/>
                </a:solidFill>
                <a:latin typeface="Segoe UI" panose="020B0502040204020203" pitchFamily="34" charset="0"/>
                <a:ea typeface="Segoe UI" panose="020B0502040204020203" pitchFamily="34" charset="0"/>
                <a:cs typeface="Segoe UI" panose="020B0502040204020203" pitchFamily="34" charset="0"/>
              </a:rPr>
              <a:t>Balik</a:t>
            </a: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400" dirty="0" err="1">
                <a:solidFill>
                  <a:schemeClr val="tx1"/>
                </a:solidFill>
                <a:latin typeface="Segoe UI" panose="020B0502040204020203" pitchFamily="34" charset="0"/>
                <a:ea typeface="Segoe UI" panose="020B0502040204020203" pitchFamily="34" charset="0"/>
                <a:cs typeface="Segoe UI" panose="020B0502040204020203" pitchFamily="34" charset="0"/>
              </a:rPr>
              <a:t>Mangagawa</a:t>
            </a: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 Centers</a:t>
            </a:r>
          </a:p>
          <a:p>
            <a:pPr algn="ctr"/>
            <a:r>
              <a:rPr lang="en-US" sz="1400" dirty="0">
                <a:solidFill>
                  <a:schemeClr val="tx1"/>
                </a:solidFill>
                <a:latin typeface="Segoe UI" panose="020B0502040204020203" pitchFamily="34" charset="0"/>
                <a:ea typeface="Segoe UI" panose="020B0502040204020203" pitchFamily="34" charset="0"/>
                <a:cs typeface="Segoe UI" panose="020B0502040204020203" pitchFamily="34" charset="0"/>
              </a:rPr>
              <a:t>(BMCs)</a:t>
            </a:r>
          </a:p>
        </p:txBody>
      </p:sp>
      <p:sp>
        <p:nvSpPr>
          <p:cNvPr id="11" name="Rectangle 10"/>
          <p:cNvSpPr/>
          <p:nvPr/>
        </p:nvSpPr>
        <p:spPr>
          <a:xfrm>
            <a:off x="2895600" y="5410200"/>
            <a:ext cx="35052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Tahoma" pitchFamily="34" charset="0"/>
              <a:ea typeface="Tahoma" pitchFamily="34" charset="0"/>
              <a:cs typeface="Tahoma" pitchFamily="34" charset="0"/>
            </a:endParaRPr>
          </a:p>
        </p:txBody>
      </p:sp>
      <p:sp>
        <p:nvSpPr>
          <p:cNvPr id="12" name="Line Callout 2 11"/>
          <p:cNvSpPr/>
          <p:nvPr/>
        </p:nvSpPr>
        <p:spPr>
          <a:xfrm>
            <a:off x="76200" y="4114800"/>
            <a:ext cx="3429000" cy="914400"/>
          </a:xfrm>
          <a:prstGeom prst="borderCallout2">
            <a:avLst>
              <a:gd name="adj1" fmla="val 42188"/>
              <a:gd name="adj2" fmla="val 100833"/>
              <a:gd name="adj3" fmla="val 42188"/>
              <a:gd name="adj4" fmla="val 105833"/>
              <a:gd name="adj5" fmla="val 57812"/>
              <a:gd name="adj6" fmla="val 110066"/>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400" dirty="0" smtClean="0">
                <a:latin typeface="Segoe UI" panose="020B0502040204020203" pitchFamily="34" charset="0"/>
                <a:ea typeface="Segoe UI" panose="020B0502040204020203" pitchFamily="34" charset="0"/>
                <a:cs typeface="Segoe UI" panose="020B0502040204020203" pitchFamily="34" charset="0"/>
              </a:rPr>
              <a:t>Pre-departure Orientation Seminar (PDOS) for Middle East bound-OFWs in OWWA-Accredited NGO providers</a:t>
            </a:r>
            <a:endParaRPr lang="en-US" sz="1400" dirty="0">
              <a:latin typeface="Segoe UI" panose="020B0502040204020203" pitchFamily="34" charset="0"/>
              <a:ea typeface="Segoe UI" panose="020B0502040204020203" pitchFamily="34" charset="0"/>
              <a:cs typeface="Segoe UI" panose="020B0502040204020203" pitchFamily="34" charset="0"/>
            </a:endParaRPr>
          </a:p>
        </p:txBody>
      </p:sp>
      <p:pic>
        <p:nvPicPr>
          <p:cNvPr id="17" name="Picture 2" descr="C:\Users\harold\Pictures\New folder\ils1.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15563" y="5955938"/>
            <a:ext cx="710527" cy="724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stretch>
            <a:fillRect/>
          </a:stretch>
        </p:blipFill>
        <p:spPr>
          <a:xfrm>
            <a:off x="-1" y="0"/>
            <a:ext cx="9144001" cy="7010400"/>
          </a:xfrm>
          <a:prstGeom prst="rect">
            <a:avLst/>
          </a:prstGeom>
        </p:spPr>
      </p:pic>
      <p:sp>
        <p:nvSpPr>
          <p:cNvPr id="17" name="Rectangle 16"/>
          <p:cNvSpPr/>
          <p:nvPr/>
        </p:nvSpPr>
        <p:spPr>
          <a:xfrm>
            <a:off x="8659772" y="6583978"/>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18" name="TextBox 17"/>
          <p:cNvSpPr txBox="1"/>
          <p:nvPr/>
        </p:nvSpPr>
        <p:spPr>
          <a:xfrm>
            <a:off x="723054" y="6477000"/>
            <a:ext cx="7973935" cy="400110"/>
          </a:xfrm>
          <a:prstGeom prst="rect">
            <a:avLst/>
          </a:prstGeom>
          <a:noFill/>
        </p:spPr>
        <p:txBody>
          <a:bodyPr wrap="none" rtlCol="0">
            <a:normAutofit fontScale="92500" lnSpcReduction="10000"/>
          </a:bodyPr>
          <a:lstStyle/>
          <a:p>
            <a:pPr algn="r"/>
            <a:r>
              <a:rPr lang="en-US" sz="1200" b="1" dirty="0" smtClean="0">
                <a:latin typeface="Segoe UI" pitchFamily="34" charset="0"/>
                <a:ea typeface="Segoe UI" pitchFamily="34" charset="0"/>
                <a:cs typeface="Segoe UI" pitchFamily="34" charset="0"/>
              </a:rPr>
              <a:t>Survey of Filipino Migrant </a:t>
            </a:r>
            <a:r>
              <a:rPr lang="en-US" sz="1200" b="1" dirty="0" smtClean="0">
                <a:solidFill>
                  <a:schemeClr val="tx2">
                    <a:lumMod val="50000"/>
                  </a:schemeClr>
                </a:solidFill>
                <a:latin typeface="Segoe UI" pitchFamily="34" charset="0"/>
                <a:ea typeface="Segoe UI" pitchFamily="34" charset="0"/>
                <a:cs typeface="Segoe UI" pitchFamily="34" charset="0"/>
              </a:rPr>
              <a:t>Worker Returnees from Qatar</a:t>
            </a:r>
          </a:p>
          <a:p>
            <a:pPr algn="r"/>
            <a:r>
              <a:rPr lang="en-US" sz="1200" b="1" dirty="0" smtClean="0">
                <a:solidFill>
                  <a:schemeClr val="accent1">
                    <a:lumMod val="75000"/>
                  </a:schemeClr>
                </a:solidFill>
                <a:latin typeface="Segoe UI" pitchFamily="34" charset="0"/>
                <a:ea typeface="Segoe UI" pitchFamily="34" charset="0"/>
                <a:cs typeface="Segoe UI" pitchFamily="34" charset="0"/>
              </a:rPr>
              <a:t>Philippine Sampling Framework</a:t>
            </a:r>
            <a:endParaRPr lang="en-US" sz="1200" b="1" dirty="0">
              <a:solidFill>
                <a:schemeClr val="tx1">
                  <a:lumMod val="75000"/>
                  <a:lumOff val="25000"/>
                </a:schemeClr>
              </a:solidFill>
            </a:endParaRPr>
          </a:p>
        </p:txBody>
      </p:sp>
      <p:sp>
        <p:nvSpPr>
          <p:cNvPr id="2" name="Title 1"/>
          <p:cNvSpPr>
            <a:spLocks noGrp="1"/>
          </p:cNvSpPr>
          <p:nvPr>
            <p:ph type="title"/>
          </p:nvPr>
        </p:nvSpPr>
        <p:spPr/>
        <p:txBody>
          <a:bodyPr/>
          <a:lstStyle/>
          <a:p>
            <a:pPr algn="l"/>
            <a:r>
              <a:rPr lang="en-US" b="1" dirty="0" smtClean="0">
                <a:latin typeface="Segoe UI" pitchFamily="34" charset="0"/>
                <a:ea typeface="Segoe UI" pitchFamily="34" charset="0"/>
                <a:cs typeface="Segoe UI" pitchFamily="34" charset="0"/>
              </a:rPr>
              <a:t>Sampling and Respondents</a:t>
            </a:r>
            <a:endParaRPr lang="en-US" b="1" dirty="0">
              <a:latin typeface="Segoe UI" pitchFamily="34" charset="0"/>
              <a:ea typeface="Segoe UI" pitchFamily="34" charset="0"/>
              <a:cs typeface="Segoe UI" pitchFamily="34" charset="0"/>
            </a:endParaRPr>
          </a:p>
        </p:txBody>
      </p:sp>
      <p:pic>
        <p:nvPicPr>
          <p:cNvPr id="5" name="Content Placeholder 4" descr="11949858391332901534government_icon_-_symbo_01.svg.med.png"/>
          <p:cNvPicPr>
            <a:picLocks noGrp="1" noChangeAspect="1"/>
          </p:cNvPicPr>
          <p:nvPr>
            <p:ph idx="1"/>
          </p:nvPr>
        </p:nvPicPr>
        <p:blipFill>
          <a:blip r:embed="rId4"/>
          <a:stretch>
            <a:fillRect/>
          </a:stretch>
        </p:blipFill>
        <p:spPr>
          <a:xfrm>
            <a:off x="685800" y="2193775"/>
            <a:ext cx="1052221" cy="1006625"/>
          </a:xfrm>
        </p:spPr>
      </p:pic>
      <p:sp>
        <p:nvSpPr>
          <p:cNvPr id="6" name="Oval 5"/>
          <p:cNvSpPr/>
          <p:nvPr/>
        </p:nvSpPr>
        <p:spPr>
          <a:xfrm>
            <a:off x="381000" y="1219200"/>
            <a:ext cx="1600200" cy="9144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200" dirty="0" smtClean="0"/>
              <a:t>2013</a:t>
            </a:r>
            <a:endParaRPr lang="en-US" sz="3200" dirty="0"/>
          </a:p>
        </p:txBody>
      </p:sp>
      <p:pic>
        <p:nvPicPr>
          <p:cNvPr id="7" name="Picture 6" descr="doc-md.png"/>
          <p:cNvPicPr>
            <a:picLocks noChangeAspect="1"/>
          </p:cNvPicPr>
          <p:nvPr/>
        </p:nvPicPr>
        <p:blipFill>
          <a:blip r:embed="rId5">
            <a:duotone>
              <a:schemeClr val="bg2">
                <a:shade val="45000"/>
                <a:satMod val="135000"/>
              </a:schemeClr>
              <a:prstClr val="white"/>
            </a:duotone>
          </a:blip>
          <a:stretch>
            <a:fillRect/>
          </a:stretch>
        </p:blipFill>
        <p:spPr>
          <a:xfrm>
            <a:off x="5791200" y="1143000"/>
            <a:ext cx="1447800" cy="1880260"/>
          </a:xfrm>
          <a:prstGeom prst="rect">
            <a:avLst/>
          </a:prstGeom>
        </p:spPr>
      </p:pic>
      <p:sp>
        <p:nvSpPr>
          <p:cNvPr id="8" name="Right Arrow 7"/>
          <p:cNvSpPr/>
          <p:nvPr/>
        </p:nvSpPr>
        <p:spPr>
          <a:xfrm>
            <a:off x="2895600" y="1905000"/>
            <a:ext cx="1371600" cy="838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572000" y="1524000"/>
            <a:ext cx="38100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ahoma" pitchFamily="34" charset="0"/>
                <a:ea typeface="Tahoma" pitchFamily="34" charset="0"/>
                <a:cs typeface="Tahoma" pitchFamily="34" charset="0"/>
              </a:rPr>
              <a:t>OEC issuance from</a:t>
            </a:r>
            <a:r>
              <a:rPr lang="en-US" sz="2800" b="1" dirty="0" smtClean="0">
                <a:solidFill>
                  <a:srgbClr val="FF0000"/>
                </a:solidFill>
                <a:latin typeface="Tahoma" pitchFamily="34" charset="0"/>
                <a:ea typeface="Tahoma" pitchFamily="34" charset="0"/>
                <a:cs typeface="Tahoma" pitchFamily="34" charset="0"/>
              </a:rPr>
              <a:t> 886,398</a:t>
            </a:r>
            <a:endParaRPr lang="en-US" sz="2000" b="1" dirty="0" smtClean="0">
              <a:solidFill>
                <a:srgbClr val="FF0000"/>
              </a:solidFill>
              <a:latin typeface="Tahoma" pitchFamily="34" charset="0"/>
              <a:ea typeface="Tahoma" pitchFamily="34" charset="0"/>
              <a:cs typeface="Tahoma" pitchFamily="34" charset="0"/>
            </a:endParaRPr>
          </a:p>
          <a:p>
            <a:pPr algn="ctr"/>
            <a:r>
              <a:rPr lang="en-US" sz="2000" dirty="0" smtClean="0">
                <a:solidFill>
                  <a:schemeClr val="tx1"/>
                </a:solidFill>
                <a:latin typeface="Tahoma" pitchFamily="34" charset="0"/>
                <a:ea typeface="Tahoma" pitchFamily="34" charset="0"/>
                <a:cs typeface="Tahoma" pitchFamily="34" charset="0"/>
              </a:rPr>
              <a:t>rehires at BMCs </a:t>
            </a:r>
            <a:r>
              <a:rPr lang="en-US" sz="2000" b="1" dirty="0" smtClean="0">
                <a:solidFill>
                  <a:schemeClr val="tx1"/>
                </a:solidFill>
                <a:latin typeface="Tahoma" pitchFamily="34" charset="0"/>
                <a:ea typeface="Tahoma" pitchFamily="34" charset="0"/>
                <a:cs typeface="Tahoma" pitchFamily="34" charset="0"/>
              </a:rPr>
              <a:t>nationwide</a:t>
            </a:r>
            <a:endParaRPr lang="en-US" sz="2000" b="1" dirty="0">
              <a:solidFill>
                <a:schemeClr val="tx1"/>
              </a:solidFill>
              <a:latin typeface="Tahoma" pitchFamily="34" charset="0"/>
              <a:ea typeface="Tahoma" pitchFamily="34" charset="0"/>
              <a:cs typeface="Tahoma" pitchFamily="34" charset="0"/>
            </a:endParaRPr>
          </a:p>
        </p:txBody>
      </p:sp>
      <p:sp>
        <p:nvSpPr>
          <p:cNvPr id="12" name="Down Arrow 11"/>
          <p:cNvSpPr/>
          <p:nvPr/>
        </p:nvSpPr>
        <p:spPr>
          <a:xfrm>
            <a:off x="6019800" y="2743200"/>
            <a:ext cx="838200" cy="12954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group-of-people-md.png"/>
          <p:cNvPicPr>
            <a:picLocks noChangeAspect="1"/>
          </p:cNvPicPr>
          <p:nvPr/>
        </p:nvPicPr>
        <p:blipFill>
          <a:blip r:embed="rId6"/>
          <a:stretch>
            <a:fillRect/>
          </a:stretch>
        </p:blipFill>
        <p:spPr>
          <a:xfrm>
            <a:off x="5867400" y="4800600"/>
            <a:ext cx="1296170" cy="1734064"/>
          </a:xfrm>
          <a:prstGeom prst="rect">
            <a:avLst/>
          </a:prstGeom>
        </p:spPr>
      </p:pic>
      <p:sp>
        <p:nvSpPr>
          <p:cNvPr id="14" name="Rectangle 13"/>
          <p:cNvSpPr/>
          <p:nvPr/>
        </p:nvSpPr>
        <p:spPr>
          <a:xfrm>
            <a:off x="4876800" y="4038600"/>
            <a:ext cx="32004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Tahoma" pitchFamily="34" charset="0"/>
                <a:ea typeface="Tahoma" pitchFamily="34" charset="0"/>
                <a:cs typeface="Tahoma" pitchFamily="34" charset="0"/>
              </a:rPr>
              <a:t>60,656</a:t>
            </a:r>
            <a:endParaRPr lang="en-US" sz="2000" b="1" dirty="0" smtClean="0">
              <a:solidFill>
                <a:srgbClr val="FF0000"/>
              </a:solidFill>
              <a:latin typeface="Tahoma" pitchFamily="34" charset="0"/>
              <a:ea typeface="Tahoma" pitchFamily="34" charset="0"/>
              <a:cs typeface="Tahoma" pitchFamily="34" charset="0"/>
            </a:endParaRPr>
          </a:p>
          <a:p>
            <a:pPr algn="ctr"/>
            <a:r>
              <a:rPr lang="en-US" sz="2000" dirty="0" smtClean="0">
                <a:solidFill>
                  <a:schemeClr val="tx1"/>
                </a:solidFill>
                <a:latin typeface="Tahoma" pitchFamily="34" charset="0"/>
                <a:ea typeface="Tahoma" pitchFamily="34" charset="0"/>
                <a:cs typeface="Tahoma" pitchFamily="34" charset="0"/>
              </a:rPr>
              <a:t>were Qatar rehires</a:t>
            </a:r>
            <a:endParaRPr lang="en-US" sz="2000" dirty="0">
              <a:solidFill>
                <a:schemeClr val="tx1"/>
              </a:solidFill>
              <a:latin typeface="Tahoma" pitchFamily="34" charset="0"/>
              <a:ea typeface="Tahoma" pitchFamily="34" charset="0"/>
              <a:cs typeface="Tahoma" pitchFamily="34" charset="0"/>
            </a:endParaRPr>
          </a:p>
        </p:txBody>
      </p:sp>
      <p:sp>
        <p:nvSpPr>
          <p:cNvPr id="19" name="Rectangle 18"/>
          <p:cNvSpPr/>
          <p:nvPr/>
        </p:nvSpPr>
        <p:spPr>
          <a:xfrm>
            <a:off x="228600" y="3200400"/>
            <a:ext cx="19812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ahoma" pitchFamily="34" charset="0"/>
                <a:ea typeface="Tahoma" pitchFamily="34" charset="0"/>
                <a:cs typeface="Tahoma" pitchFamily="34" charset="0"/>
              </a:rPr>
              <a:t>(</a:t>
            </a:r>
            <a:r>
              <a:rPr lang="en-US" sz="2000" dirty="0">
                <a:solidFill>
                  <a:schemeClr val="tx1"/>
                </a:solidFill>
                <a:latin typeface="Tahoma" pitchFamily="34" charset="0"/>
                <a:ea typeface="Tahoma" pitchFamily="34" charset="0"/>
                <a:cs typeface="Tahoma" pitchFamily="34" charset="0"/>
              </a:rPr>
              <a:t>BMCs)</a:t>
            </a:r>
          </a:p>
        </p:txBody>
      </p:sp>
      <p:sp>
        <p:nvSpPr>
          <p:cNvPr id="3" name="Up Arrow Callout 2"/>
          <p:cNvSpPr/>
          <p:nvPr/>
        </p:nvSpPr>
        <p:spPr>
          <a:xfrm>
            <a:off x="228600" y="3695700"/>
            <a:ext cx="2095500" cy="2260238"/>
          </a:xfrm>
          <a:prstGeom prst="upArrowCallou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algn="ctr"/>
            <a:r>
              <a:rPr lang="en-PH"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Designated at the Philippine Overseas Employment Administration (POEA)   </a:t>
            </a:r>
            <a:endParaRPr lang="en-PH"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algn="ctr"/>
            <a:endParaRPr lang="en-PH"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0" name="Picture 2" descr="C:\Users\harold\Pictures\New folder\ils1.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15563" y="5955938"/>
            <a:ext cx="710527" cy="724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0975"/>
            <a:ext cx="8763000" cy="671513"/>
          </a:xfrm>
        </p:spPr>
        <p:txBody>
          <a:bodyPr rtlCol="0">
            <a:normAutofit fontScale="90000"/>
          </a:bodyPr>
          <a:lstStyle/>
          <a:p>
            <a:pPr eaLnBrk="1" fontAlgn="auto" hangingPunct="1">
              <a:spcAft>
                <a:spcPts val="0"/>
              </a:spcAft>
              <a:defRPr/>
            </a:pPr>
            <a:r>
              <a:rPr lang="en-US" sz="2800" b="1" dirty="0" smtClean="0">
                <a:latin typeface="Segoe UI" panose="020B0502040204020203" pitchFamily="34" charset="0"/>
                <a:ea typeface="Segoe UI" panose="020B0502040204020203" pitchFamily="34" charset="0"/>
                <a:cs typeface="Segoe UI" panose="020B0502040204020203" pitchFamily="34" charset="0"/>
              </a:rPr>
              <a:t>The PHILIPPINE  FULL CYCLE MIGRATION MANAGEMENT SYSTEM</a:t>
            </a:r>
            <a:endParaRPr lang="en-US" sz="2800" b="1" dirty="0">
              <a:latin typeface="Segoe UI" panose="020B0502040204020203" pitchFamily="34" charset="0"/>
              <a:ea typeface="Segoe UI" panose="020B0502040204020203" pitchFamily="34" charset="0"/>
              <a:cs typeface="Segoe UI" panose="020B0502040204020203" pitchFamily="34" charset="0"/>
            </a:endParaRPr>
          </a:p>
        </p:txBody>
      </p:sp>
      <p:sp>
        <p:nvSpPr>
          <p:cNvPr id="4" name="Oval 3"/>
          <p:cNvSpPr/>
          <p:nvPr/>
        </p:nvSpPr>
        <p:spPr>
          <a:xfrm>
            <a:off x="152400" y="2906831"/>
            <a:ext cx="3200400" cy="2430462"/>
          </a:xfrm>
          <a:prstGeom prst="ellipse">
            <a:avLst/>
          </a:prstGeom>
          <a:solidFill>
            <a:schemeClr val="accent1">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dirty="0">
                <a:latin typeface="Segoe UI" panose="020B0502040204020203" pitchFamily="34" charset="0"/>
                <a:ea typeface="Segoe UI" panose="020B0502040204020203" pitchFamily="34" charset="0"/>
                <a:cs typeface="Segoe UI" panose="020B0502040204020203" pitchFamily="34" charset="0"/>
              </a:rPr>
              <a:t>Pre-employment</a:t>
            </a:r>
            <a:endParaRPr lang="en-US" sz="2400" b="1" dirty="0">
              <a:latin typeface="Segoe UI" panose="020B0502040204020203" pitchFamily="34" charset="0"/>
              <a:ea typeface="Segoe UI" panose="020B0502040204020203" pitchFamily="34" charset="0"/>
              <a:cs typeface="Segoe UI" panose="020B0502040204020203" pitchFamily="34" charset="0"/>
            </a:endParaRPr>
          </a:p>
          <a:p>
            <a:pPr algn="ctr" eaLnBrk="1" fontAlgn="auto" hangingPunct="1">
              <a:spcBef>
                <a:spcPts val="0"/>
              </a:spcBef>
              <a:spcAft>
                <a:spcPts val="0"/>
              </a:spcAft>
              <a:defRPr/>
            </a:pPr>
            <a:r>
              <a:rPr lang="en-US" sz="2000" dirty="0">
                <a:latin typeface="Segoe UI" panose="020B0502040204020203" pitchFamily="34" charset="0"/>
                <a:ea typeface="Segoe UI" panose="020B0502040204020203" pitchFamily="34" charset="0"/>
                <a:cs typeface="Segoe UI" panose="020B0502040204020203" pitchFamily="34" charset="0"/>
              </a:rPr>
              <a:t>(PEOS, Worker’s Documentation</a:t>
            </a:r>
          </a:p>
          <a:p>
            <a:pPr algn="ctr" eaLnBrk="1" fontAlgn="auto" hangingPunct="1">
              <a:spcBef>
                <a:spcPts val="0"/>
              </a:spcBef>
              <a:spcAft>
                <a:spcPts val="0"/>
              </a:spcAft>
              <a:defRPr/>
            </a:pPr>
            <a:r>
              <a:rPr lang="en-US" sz="2000" dirty="0">
                <a:latin typeface="Segoe UI" panose="020B0502040204020203" pitchFamily="34" charset="0"/>
                <a:ea typeface="Segoe UI" panose="020B0502040204020203" pitchFamily="34" charset="0"/>
                <a:cs typeface="Segoe UI" panose="020B0502040204020203" pitchFamily="34" charset="0"/>
              </a:rPr>
              <a:t>PDOs)</a:t>
            </a:r>
          </a:p>
        </p:txBody>
      </p:sp>
      <p:sp>
        <p:nvSpPr>
          <p:cNvPr id="6" name="Oval 5"/>
          <p:cNvSpPr/>
          <p:nvPr/>
        </p:nvSpPr>
        <p:spPr>
          <a:xfrm>
            <a:off x="2819400" y="914400"/>
            <a:ext cx="3657600" cy="2370138"/>
          </a:xfrm>
          <a:prstGeom prst="ellipse">
            <a:avLst/>
          </a:prstGeom>
          <a:solidFill>
            <a:schemeClr val="accent4">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dirty="0">
                <a:solidFill>
                  <a:schemeClr val="bg1"/>
                </a:solidFill>
                <a:latin typeface="Segoe UI" panose="020B0502040204020203" pitchFamily="34" charset="0"/>
                <a:ea typeface="Segoe UI" panose="020B0502040204020203" pitchFamily="34" charset="0"/>
                <a:cs typeface="Segoe UI" panose="020B0502040204020203" pitchFamily="34" charset="0"/>
              </a:rPr>
              <a:t>On-Site</a:t>
            </a:r>
          </a:p>
          <a:p>
            <a:pPr algn="ctr" eaLnBrk="1" fontAlgn="auto" hangingPunct="1">
              <a:spcBef>
                <a:spcPts val="0"/>
              </a:spcBef>
              <a:spcAft>
                <a:spcPts val="0"/>
              </a:spcAft>
              <a:defRPr/>
            </a:pP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(PAOS, Welfare Services/Registration of Undocumented Workers/Training, Repatriation)</a:t>
            </a:r>
          </a:p>
        </p:txBody>
      </p:sp>
      <p:cxnSp>
        <p:nvCxnSpPr>
          <p:cNvPr id="12" name="Straight Arrow Connector 11"/>
          <p:cNvCxnSpPr/>
          <p:nvPr/>
        </p:nvCxnSpPr>
        <p:spPr>
          <a:xfrm flipV="1">
            <a:off x="1884362" y="1743310"/>
            <a:ext cx="914400" cy="107473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477000" y="1754623"/>
            <a:ext cx="935038" cy="107473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6054695" y="2921491"/>
            <a:ext cx="3008312" cy="2430462"/>
          </a:xfrm>
          <a:prstGeom prst="ellipse">
            <a:avLst/>
          </a:prstGeom>
          <a:solidFill>
            <a:schemeClr val="accent6">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dirty="0">
                <a:latin typeface="Segoe UI" panose="020B0502040204020203" pitchFamily="34" charset="0"/>
                <a:ea typeface="Segoe UI" panose="020B0502040204020203" pitchFamily="34" charset="0"/>
                <a:cs typeface="Segoe UI" panose="020B0502040204020203" pitchFamily="34" charset="0"/>
              </a:rPr>
              <a:t>Return to the Country</a:t>
            </a:r>
          </a:p>
          <a:p>
            <a:pPr algn="ctr" eaLnBrk="1" fontAlgn="auto" hangingPunct="1">
              <a:spcBef>
                <a:spcPts val="0"/>
              </a:spcBef>
              <a:spcAft>
                <a:spcPts val="0"/>
              </a:spcAft>
              <a:defRPr/>
            </a:pPr>
            <a:r>
              <a:rPr lang="en-US" dirty="0">
                <a:latin typeface="Segoe UI" panose="020B0502040204020203" pitchFamily="34" charset="0"/>
                <a:ea typeface="Segoe UI" panose="020B0502040204020203" pitchFamily="34" charset="0"/>
                <a:cs typeface="Segoe UI" panose="020B0502040204020203" pitchFamily="34" charset="0"/>
              </a:rPr>
              <a:t>(Reintegration Program/Package of Assistance)</a:t>
            </a:r>
          </a:p>
        </p:txBody>
      </p:sp>
      <p:sp>
        <p:nvSpPr>
          <p:cNvPr id="31" name="Rectangle 30"/>
          <p:cNvSpPr/>
          <p:nvPr/>
        </p:nvSpPr>
        <p:spPr>
          <a:xfrm>
            <a:off x="1066800" y="5426076"/>
            <a:ext cx="7467600" cy="9906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dirty="0">
                <a:latin typeface="Segoe UI" panose="020B0502040204020203" pitchFamily="34" charset="0"/>
                <a:ea typeface="Segoe UI" panose="020B0502040204020203" pitchFamily="34" charset="0"/>
                <a:cs typeface="Segoe UI" panose="020B0502040204020203" pitchFamily="34" charset="0"/>
              </a:rPr>
              <a:t>Protective Mechanisms/Regulations</a:t>
            </a:r>
          </a:p>
          <a:p>
            <a:pPr algn="ctr" eaLnBrk="1" fontAlgn="auto" hangingPunct="1">
              <a:spcBef>
                <a:spcPts val="0"/>
              </a:spcBef>
              <a:spcAft>
                <a:spcPts val="0"/>
              </a:spcAft>
              <a:defRPr/>
            </a:pPr>
            <a:r>
              <a:rPr lang="en-US" sz="1600" dirty="0">
                <a:latin typeface="Segoe UI" panose="020B0502040204020203" pitchFamily="34" charset="0"/>
                <a:ea typeface="Segoe UI" panose="020B0502040204020203" pitchFamily="34" charset="0"/>
                <a:cs typeface="Segoe UI" panose="020B0502040204020203" pitchFamily="34" charset="0"/>
              </a:rPr>
              <a:t>Licensing and Accreditation System</a:t>
            </a:r>
          </a:p>
          <a:p>
            <a:pPr algn="ctr" eaLnBrk="1" fontAlgn="auto" hangingPunct="1">
              <a:spcBef>
                <a:spcPts val="0"/>
              </a:spcBef>
              <a:spcAft>
                <a:spcPts val="0"/>
              </a:spcAft>
              <a:defRPr/>
            </a:pPr>
            <a:r>
              <a:rPr lang="en-US" sz="1600" dirty="0">
                <a:latin typeface="Segoe UI" panose="020B0502040204020203" pitchFamily="34" charset="0"/>
                <a:ea typeface="Segoe UI" panose="020B0502040204020203" pitchFamily="34" charset="0"/>
                <a:cs typeface="Segoe UI" panose="020B0502040204020203" pitchFamily="34" charset="0"/>
              </a:rPr>
              <a:t>Human Resource  Development</a:t>
            </a:r>
          </a:p>
          <a:p>
            <a:pPr algn="ctr" eaLnBrk="1" fontAlgn="auto" hangingPunct="1">
              <a:spcBef>
                <a:spcPts val="0"/>
              </a:spcBef>
              <a:spcAft>
                <a:spcPts val="0"/>
              </a:spcAft>
              <a:defRPr/>
            </a:pPr>
            <a:r>
              <a:rPr lang="en-US" sz="1600" dirty="0">
                <a:latin typeface="Segoe UI" panose="020B0502040204020203" pitchFamily="34" charset="0"/>
                <a:ea typeface="Segoe UI" panose="020B0502040204020203" pitchFamily="34" charset="0"/>
                <a:cs typeface="Segoe UI" panose="020B0502040204020203" pitchFamily="34" charset="0"/>
              </a:rPr>
              <a:t>Skills Retooling/Upgrading</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01" y="6134100"/>
            <a:ext cx="1409390" cy="495300"/>
          </a:xfrm>
          <a:prstGeom prst="rect">
            <a:avLst/>
          </a:prstGeom>
        </p:spPr>
      </p:pic>
      <p:sp>
        <p:nvSpPr>
          <p:cNvPr id="10" name="Rectangle 9"/>
          <p:cNvSpPr/>
          <p:nvPr/>
        </p:nvSpPr>
        <p:spPr>
          <a:xfrm>
            <a:off x="8659772" y="6583978"/>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11" name="TextBox 10"/>
          <p:cNvSpPr txBox="1"/>
          <p:nvPr/>
        </p:nvSpPr>
        <p:spPr>
          <a:xfrm>
            <a:off x="723054" y="6477000"/>
            <a:ext cx="7973935" cy="400110"/>
          </a:xfrm>
          <a:prstGeom prst="rect">
            <a:avLst/>
          </a:prstGeom>
          <a:noFill/>
        </p:spPr>
        <p:txBody>
          <a:bodyPr wrap="none" rtlCol="0">
            <a:normAutofit fontScale="92500" lnSpcReduction="10000"/>
          </a:bodyPr>
          <a:lstStyle/>
          <a:p>
            <a:pPr algn="r"/>
            <a:r>
              <a:rPr lang="en-US" sz="1200" b="1" dirty="0" smtClean="0">
                <a:latin typeface="Segoe UI" pitchFamily="34" charset="0"/>
                <a:ea typeface="Segoe UI" pitchFamily="34" charset="0"/>
                <a:cs typeface="Segoe UI" pitchFamily="34" charset="0"/>
              </a:rPr>
              <a:t>Survey of Filipino Migrant </a:t>
            </a:r>
            <a:r>
              <a:rPr lang="en-US" sz="1200" b="1" dirty="0" smtClean="0">
                <a:solidFill>
                  <a:schemeClr val="tx2">
                    <a:lumMod val="50000"/>
                  </a:schemeClr>
                </a:solidFill>
                <a:latin typeface="Segoe UI" pitchFamily="34" charset="0"/>
                <a:ea typeface="Segoe UI" pitchFamily="34" charset="0"/>
                <a:cs typeface="Segoe UI" pitchFamily="34" charset="0"/>
              </a:rPr>
              <a:t>Worker Returnees from Qatar</a:t>
            </a:r>
          </a:p>
          <a:p>
            <a:pPr algn="r"/>
            <a:r>
              <a:rPr lang="en-US" sz="1200" b="1" dirty="0" smtClean="0">
                <a:solidFill>
                  <a:schemeClr val="accent1">
                    <a:lumMod val="75000"/>
                  </a:schemeClr>
                </a:solidFill>
                <a:latin typeface="Segoe UI" pitchFamily="34" charset="0"/>
                <a:ea typeface="Segoe UI" pitchFamily="34" charset="0"/>
                <a:cs typeface="Segoe UI" pitchFamily="34" charset="0"/>
              </a:rPr>
              <a:t>Philippine Country Report</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2066625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stretch>
            <a:fillRect/>
          </a:stretch>
        </p:blipFill>
        <p:spPr>
          <a:xfrm>
            <a:off x="-1" y="0"/>
            <a:ext cx="9144001" cy="7010400"/>
          </a:xfrm>
          <a:prstGeom prst="rect">
            <a:avLst/>
          </a:prstGeom>
        </p:spPr>
      </p:pic>
      <p:sp>
        <p:nvSpPr>
          <p:cNvPr id="17" name="Rectangle 16"/>
          <p:cNvSpPr/>
          <p:nvPr/>
        </p:nvSpPr>
        <p:spPr>
          <a:xfrm>
            <a:off x="8659772" y="6583978"/>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18" name="TextBox 17"/>
          <p:cNvSpPr txBox="1"/>
          <p:nvPr/>
        </p:nvSpPr>
        <p:spPr>
          <a:xfrm>
            <a:off x="723054" y="6477000"/>
            <a:ext cx="7973935" cy="400110"/>
          </a:xfrm>
          <a:prstGeom prst="rect">
            <a:avLst/>
          </a:prstGeom>
          <a:noFill/>
        </p:spPr>
        <p:txBody>
          <a:bodyPr wrap="none" rtlCol="0">
            <a:normAutofit fontScale="92500" lnSpcReduction="10000"/>
          </a:bodyPr>
          <a:lstStyle/>
          <a:p>
            <a:pPr algn="r"/>
            <a:r>
              <a:rPr lang="en-US" sz="1200" b="1" dirty="0" smtClean="0">
                <a:latin typeface="Segoe UI" pitchFamily="34" charset="0"/>
                <a:ea typeface="Segoe UI" pitchFamily="34" charset="0"/>
                <a:cs typeface="Segoe UI" pitchFamily="34" charset="0"/>
              </a:rPr>
              <a:t>Survey of Filipino Migrant </a:t>
            </a:r>
            <a:r>
              <a:rPr lang="en-US" sz="1200" b="1" dirty="0" smtClean="0">
                <a:solidFill>
                  <a:schemeClr val="tx2">
                    <a:lumMod val="50000"/>
                  </a:schemeClr>
                </a:solidFill>
                <a:latin typeface="Segoe UI" pitchFamily="34" charset="0"/>
                <a:ea typeface="Segoe UI" pitchFamily="34" charset="0"/>
                <a:cs typeface="Segoe UI" pitchFamily="34" charset="0"/>
              </a:rPr>
              <a:t>Worker Returnees from Qatar</a:t>
            </a:r>
          </a:p>
          <a:p>
            <a:pPr algn="r"/>
            <a:r>
              <a:rPr lang="en-US" sz="1200" b="1" dirty="0" smtClean="0">
                <a:solidFill>
                  <a:schemeClr val="accent1">
                    <a:lumMod val="75000"/>
                  </a:schemeClr>
                </a:solidFill>
                <a:latin typeface="Segoe UI" pitchFamily="34" charset="0"/>
                <a:ea typeface="Segoe UI" pitchFamily="34" charset="0"/>
                <a:cs typeface="Segoe UI" pitchFamily="34" charset="0"/>
              </a:rPr>
              <a:t>Philippine Sampling Framework</a:t>
            </a:r>
            <a:endParaRPr lang="en-US" sz="1200" b="1" dirty="0">
              <a:solidFill>
                <a:schemeClr val="tx1">
                  <a:lumMod val="75000"/>
                  <a:lumOff val="25000"/>
                </a:schemeClr>
              </a:solidFill>
            </a:endParaRPr>
          </a:p>
        </p:txBody>
      </p:sp>
      <p:sp>
        <p:nvSpPr>
          <p:cNvPr id="2" name="Title 1"/>
          <p:cNvSpPr>
            <a:spLocks noGrp="1"/>
          </p:cNvSpPr>
          <p:nvPr>
            <p:ph type="title"/>
          </p:nvPr>
        </p:nvSpPr>
        <p:spPr/>
        <p:txBody>
          <a:bodyPr/>
          <a:lstStyle/>
          <a:p>
            <a:pPr algn="l"/>
            <a:r>
              <a:rPr lang="en-US" b="1" dirty="0" smtClean="0">
                <a:latin typeface="Segoe UI" pitchFamily="34" charset="0"/>
                <a:ea typeface="Segoe UI" pitchFamily="34" charset="0"/>
                <a:cs typeface="Segoe UI" pitchFamily="34" charset="0"/>
              </a:rPr>
              <a:t>Sampling and Respondents</a:t>
            </a:r>
            <a:endParaRPr lang="en-US" b="1" dirty="0">
              <a:latin typeface="Segoe UI" pitchFamily="34" charset="0"/>
              <a:ea typeface="Segoe UI" pitchFamily="34" charset="0"/>
              <a:cs typeface="Segoe UI" pitchFamily="34" charset="0"/>
            </a:endParaRPr>
          </a:p>
        </p:txBody>
      </p:sp>
      <p:pic>
        <p:nvPicPr>
          <p:cNvPr id="5" name="Content Placeholder 4" descr="11949858391332901534government_icon_-_symbo_01.svg.med.png"/>
          <p:cNvPicPr>
            <a:picLocks noGrp="1" noChangeAspect="1"/>
          </p:cNvPicPr>
          <p:nvPr>
            <p:ph idx="1"/>
          </p:nvPr>
        </p:nvPicPr>
        <p:blipFill>
          <a:blip r:embed="rId4"/>
          <a:stretch>
            <a:fillRect/>
          </a:stretch>
        </p:blipFill>
        <p:spPr>
          <a:xfrm>
            <a:off x="769143" y="1981200"/>
            <a:ext cx="1052221" cy="1006625"/>
          </a:xfrm>
        </p:spPr>
      </p:pic>
      <p:sp>
        <p:nvSpPr>
          <p:cNvPr id="19" name="Rectangle 18"/>
          <p:cNvSpPr/>
          <p:nvPr/>
        </p:nvSpPr>
        <p:spPr>
          <a:xfrm>
            <a:off x="285750" y="3067050"/>
            <a:ext cx="19812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ahoma" pitchFamily="34" charset="0"/>
                <a:ea typeface="Tahoma" pitchFamily="34" charset="0"/>
                <a:cs typeface="Tahoma" pitchFamily="34" charset="0"/>
              </a:rPr>
              <a:t>(PDOS)</a:t>
            </a:r>
            <a:endParaRPr lang="en-US" sz="2000" dirty="0">
              <a:solidFill>
                <a:schemeClr val="tx1"/>
              </a:solidFill>
              <a:latin typeface="Tahoma" pitchFamily="34" charset="0"/>
              <a:ea typeface="Tahoma" pitchFamily="34" charset="0"/>
              <a:cs typeface="Tahoma" pitchFamily="34" charset="0"/>
            </a:endParaRPr>
          </a:p>
        </p:txBody>
      </p:sp>
      <p:sp>
        <p:nvSpPr>
          <p:cNvPr id="3" name="Up Arrow Callout 2"/>
          <p:cNvSpPr/>
          <p:nvPr/>
        </p:nvSpPr>
        <p:spPr>
          <a:xfrm>
            <a:off x="228600" y="3505200"/>
            <a:ext cx="2095500" cy="1371600"/>
          </a:xfrm>
          <a:prstGeom prst="upArrowCallou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Managed by the Overseas Workers Welfare Administration (OWWA) </a:t>
            </a:r>
            <a:endParaRPr lang="en-PH"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algn="ctr"/>
            <a:endParaRPr lang="en-PH" sz="9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4" name="Diagram 3"/>
          <p:cNvGraphicFramePr/>
          <p:nvPr>
            <p:extLst>
              <p:ext uri="{D42A27DB-BD31-4B8C-83A1-F6EECF244321}">
                <p14:modId xmlns:p14="http://schemas.microsoft.com/office/powerpoint/2010/main" val="343604027"/>
              </p:ext>
            </p:extLst>
          </p:nvPr>
        </p:nvGraphicFramePr>
        <p:xfrm>
          <a:off x="3505200" y="14732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0" name="Right Arrow 19"/>
          <p:cNvSpPr/>
          <p:nvPr/>
        </p:nvSpPr>
        <p:spPr>
          <a:xfrm>
            <a:off x="2438400" y="2228850"/>
            <a:ext cx="1981200" cy="10287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Service Providers</a:t>
            </a:r>
            <a:endPar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2" name="Picture 2" descr="C:\Users\harold\Pictures\New folder\ils1.jp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215563" y="5955938"/>
            <a:ext cx="710527" cy="724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4187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stretch>
            <a:fillRect/>
          </a:stretch>
        </p:blipFill>
        <p:spPr>
          <a:xfrm>
            <a:off x="-1" y="0"/>
            <a:ext cx="9144001" cy="7010400"/>
          </a:xfrm>
          <a:prstGeom prst="rect">
            <a:avLst/>
          </a:prstGeom>
        </p:spPr>
      </p:pic>
      <p:sp>
        <p:nvSpPr>
          <p:cNvPr id="13" name="Rectangle 12"/>
          <p:cNvSpPr/>
          <p:nvPr/>
        </p:nvSpPr>
        <p:spPr>
          <a:xfrm>
            <a:off x="8659772" y="6583978"/>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14" name="TextBox 13"/>
          <p:cNvSpPr txBox="1"/>
          <p:nvPr/>
        </p:nvSpPr>
        <p:spPr>
          <a:xfrm>
            <a:off x="723054" y="6477000"/>
            <a:ext cx="7973935" cy="400110"/>
          </a:xfrm>
          <a:prstGeom prst="rect">
            <a:avLst/>
          </a:prstGeom>
          <a:noFill/>
        </p:spPr>
        <p:txBody>
          <a:bodyPr wrap="none" rtlCol="0">
            <a:normAutofit fontScale="92500" lnSpcReduction="10000"/>
          </a:bodyPr>
          <a:lstStyle/>
          <a:p>
            <a:pPr algn="r"/>
            <a:r>
              <a:rPr lang="en-US" sz="1200" b="1" dirty="0" smtClean="0">
                <a:latin typeface="Segoe UI" pitchFamily="34" charset="0"/>
                <a:ea typeface="Segoe UI" pitchFamily="34" charset="0"/>
                <a:cs typeface="Segoe UI" pitchFamily="34" charset="0"/>
              </a:rPr>
              <a:t>Survey of Filipino Migrant </a:t>
            </a:r>
            <a:r>
              <a:rPr lang="en-US" sz="1200" b="1" dirty="0" smtClean="0">
                <a:solidFill>
                  <a:schemeClr val="tx2">
                    <a:lumMod val="50000"/>
                  </a:schemeClr>
                </a:solidFill>
                <a:latin typeface="Segoe UI" pitchFamily="34" charset="0"/>
                <a:ea typeface="Segoe UI" pitchFamily="34" charset="0"/>
                <a:cs typeface="Segoe UI" pitchFamily="34" charset="0"/>
              </a:rPr>
              <a:t>Worker Returnees from Qatar</a:t>
            </a:r>
          </a:p>
          <a:p>
            <a:pPr algn="r"/>
            <a:r>
              <a:rPr lang="en-US" sz="1200" b="1" dirty="0" smtClean="0">
                <a:solidFill>
                  <a:schemeClr val="accent1">
                    <a:lumMod val="75000"/>
                  </a:schemeClr>
                </a:solidFill>
                <a:latin typeface="Segoe UI" pitchFamily="34" charset="0"/>
                <a:ea typeface="Segoe UI" pitchFamily="34" charset="0"/>
                <a:cs typeface="Segoe UI" pitchFamily="34" charset="0"/>
              </a:rPr>
              <a:t>Philippine Sampling Framework</a:t>
            </a:r>
            <a:endParaRPr lang="en-US" sz="1200" b="1" dirty="0">
              <a:solidFill>
                <a:schemeClr val="tx1">
                  <a:lumMod val="75000"/>
                  <a:lumOff val="25000"/>
                </a:schemeClr>
              </a:solidFill>
            </a:endParaRPr>
          </a:p>
        </p:txBody>
      </p:sp>
      <p:sp>
        <p:nvSpPr>
          <p:cNvPr id="2" name="Title 1"/>
          <p:cNvSpPr>
            <a:spLocks noGrp="1"/>
          </p:cNvSpPr>
          <p:nvPr>
            <p:ph type="title"/>
          </p:nvPr>
        </p:nvSpPr>
        <p:spPr/>
        <p:txBody>
          <a:bodyPr/>
          <a:lstStyle/>
          <a:p>
            <a:pPr algn="l"/>
            <a:r>
              <a:rPr lang="en-US" b="1" dirty="0" smtClean="0">
                <a:latin typeface="Segoe UI" pitchFamily="34" charset="0"/>
                <a:ea typeface="Tahoma" pitchFamily="34" charset="0"/>
                <a:cs typeface="Tahoma" pitchFamily="34" charset="0"/>
              </a:rPr>
              <a:t>Sampling and Respondents</a:t>
            </a:r>
            <a:endParaRPr lang="en-US" b="1" dirty="0">
              <a:latin typeface="Segoe UI" pitchFamily="34" charset="0"/>
            </a:endParaRPr>
          </a:p>
        </p:txBody>
      </p:sp>
      <p:sp>
        <p:nvSpPr>
          <p:cNvPr id="5" name="Rounded Rectangular Callout 4"/>
          <p:cNvSpPr/>
          <p:nvPr/>
        </p:nvSpPr>
        <p:spPr>
          <a:xfrm>
            <a:off x="838200" y="1524000"/>
            <a:ext cx="3733800" cy="1098940"/>
          </a:xfrm>
          <a:prstGeom prst="wedgeRoundRectCallout">
            <a:avLst>
              <a:gd name="adj1" fmla="val -70834"/>
              <a:gd name="adj2" fmla="val -27064"/>
              <a:gd name="adj3" fmla="val 16667"/>
            </a:avLst>
          </a:prstGeom>
        </p:spPr>
        <p:style>
          <a:lnRef idx="1">
            <a:schemeClr val="accent4"/>
          </a:lnRef>
          <a:fillRef idx="3">
            <a:schemeClr val="accent4"/>
          </a:fillRef>
          <a:effectRef idx="2">
            <a:schemeClr val="accent4"/>
          </a:effectRef>
          <a:fontRef idx="minor">
            <a:schemeClr val="lt1"/>
          </a:fontRef>
        </p:style>
        <p:txBody>
          <a:bodyPr rtlCol="0" anchor="ctr"/>
          <a:lstStyle/>
          <a:p>
            <a:r>
              <a:rPr lang="en-US" dirty="0" smtClean="0">
                <a:latin typeface="Segoe UI" pitchFamily="34" charset="0"/>
              </a:rPr>
              <a:t>Initially, the </a:t>
            </a:r>
            <a:r>
              <a:rPr lang="en-US" baseline="0" dirty="0" smtClean="0">
                <a:latin typeface="Segoe UI" pitchFamily="34" charset="0"/>
              </a:rPr>
              <a:t>population recommended by World Bank covers Qatar returnees at the airport</a:t>
            </a:r>
            <a:endParaRPr lang="en-US" dirty="0">
              <a:latin typeface="Segoe UI" pitchFamily="34" charset="0"/>
            </a:endParaRPr>
          </a:p>
        </p:txBody>
      </p:sp>
      <p:sp>
        <p:nvSpPr>
          <p:cNvPr id="7" name="Rounded Rectangular Callout 6"/>
          <p:cNvSpPr/>
          <p:nvPr/>
        </p:nvSpPr>
        <p:spPr>
          <a:xfrm>
            <a:off x="4953000" y="1524000"/>
            <a:ext cx="3733800" cy="990600"/>
          </a:xfrm>
          <a:prstGeom prst="wedgeRoundRectCallout">
            <a:avLst>
              <a:gd name="adj1" fmla="val 61564"/>
              <a:gd name="adj2" fmla="val 34955"/>
              <a:gd name="adj3" fmla="val 16667"/>
            </a:avLst>
          </a:prstGeom>
          <a:ln/>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bg1"/>
                </a:solidFill>
                <a:latin typeface="Segoe UI" pitchFamily="34" charset="0"/>
              </a:rPr>
              <a:t>The intercept at BMC offices targets a good sample of Qatar temporary returnees</a:t>
            </a:r>
            <a:endParaRPr lang="en-US" dirty="0">
              <a:solidFill>
                <a:schemeClr val="bg1"/>
              </a:solidFill>
              <a:latin typeface="Segoe UI" pitchFamily="34" charset="0"/>
            </a:endParaRPr>
          </a:p>
        </p:txBody>
      </p:sp>
      <p:sp>
        <p:nvSpPr>
          <p:cNvPr id="9" name="Rounded Rectangular Callout 8"/>
          <p:cNvSpPr/>
          <p:nvPr/>
        </p:nvSpPr>
        <p:spPr>
          <a:xfrm>
            <a:off x="4953000" y="2895600"/>
            <a:ext cx="3733800" cy="2057400"/>
          </a:xfrm>
          <a:prstGeom prst="wedgeRoundRectCallout">
            <a:avLst>
              <a:gd name="adj1" fmla="val 61564"/>
              <a:gd name="adj2" fmla="val 34955"/>
              <a:gd name="adj3" fmla="val 16667"/>
            </a:avLst>
          </a:prstGeom>
          <a:ln/>
        </p:spPr>
        <p:style>
          <a:lnRef idx="1">
            <a:schemeClr val="accent1"/>
          </a:lnRef>
          <a:fillRef idx="3">
            <a:schemeClr val="accent1"/>
          </a:fillRef>
          <a:effectRef idx="2">
            <a:schemeClr val="accent1"/>
          </a:effectRef>
          <a:fontRef idx="minor">
            <a:schemeClr val="lt1"/>
          </a:fontRef>
        </p:style>
        <p:txBody>
          <a:bodyPr rtlCol="0" anchor="ctr"/>
          <a:lstStyle/>
          <a:p>
            <a:r>
              <a:rPr lang="en-PH" dirty="0" smtClean="0">
                <a:solidFill>
                  <a:schemeClr val="bg1"/>
                </a:solidFill>
                <a:latin typeface="Segoe UI" pitchFamily="34" charset="0"/>
                <a:ea typeface="Segoe UI" pitchFamily="34" charset="0"/>
                <a:cs typeface="Segoe UI" pitchFamily="34" charset="0"/>
              </a:rPr>
              <a:t>Also, PDOS offices provide a good </a:t>
            </a:r>
            <a:r>
              <a:rPr lang="en-PH" dirty="0">
                <a:solidFill>
                  <a:schemeClr val="bg1"/>
                </a:solidFill>
                <a:latin typeface="Segoe UI" pitchFamily="34" charset="0"/>
                <a:ea typeface="Segoe UI" pitchFamily="34" charset="0"/>
                <a:cs typeface="Segoe UI" pitchFamily="34" charset="0"/>
              </a:rPr>
              <a:t>sample of OFWs who have previously worked in Qatar and now employed </a:t>
            </a:r>
            <a:r>
              <a:rPr lang="en-PH" dirty="0" smtClean="0">
                <a:solidFill>
                  <a:schemeClr val="bg1"/>
                </a:solidFill>
                <a:latin typeface="Segoe UI" pitchFamily="34" charset="0"/>
                <a:ea typeface="Segoe UI" pitchFamily="34" charset="0"/>
                <a:cs typeface="Segoe UI" pitchFamily="34" charset="0"/>
              </a:rPr>
              <a:t>elsewhere</a:t>
            </a:r>
            <a:endParaRPr lang="en-US" dirty="0">
              <a:solidFill>
                <a:schemeClr val="bg1"/>
              </a:solidFill>
              <a:latin typeface="Segoe UI" pitchFamily="34" charset="0"/>
              <a:ea typeface="Segoe UI" pitchFamily="34" charset="0"/>
              <a:cs typeface="Segoe UI" pitchFamily="34" charset="0"/>
            </a:endParaRPr>
          </a:p>
        </p:txBody>
      </p:sp>
      <p:pic>
        <p:nvPicPr>
          <p:cNvPr id="11" name="Picture 10" descr="1194985712604376118gnome-mime-application-vnd.ms-powerpoint.svg.med.png"/>
          <p:cNvPicPr>
            <a:picLocks noChangeAspect="1"/>
          </p:cNvPicPr>
          <p:nvPr/>
        </p:nvPicPr>
        <p:blipFill>
          <a:blip r:embed="rId4"/>
          <a:stretch>
            <a:fillRect/>
          </a:stretch>
        </p:blipFill>
        <p:spPr>
          <a:xfrm>
            <a:off x="1371600" y="2819400"/>
            <a:ext cx="2590800" cy="2776521"/>
          </a:xfrm>
          <a:prstGeom prst="rect">
            <a:avLst/>
          </a:prstGeom>
        </p:spPr>
      </p:pic>
      <p:pic>
        <p:nvPicPr>
          <p:cNvPr id="15" name="Picture 2" descr="C:\Users\harold\Pictures\New folder\ils1.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15563" y="5955938"/>
            <a:ext cx="710527" cy="724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stretch>
            <a:fillRect/>
          </a:stretch>
        </p:blipFill>
        <p:spPr>
          <a:xfrm>
            <a:off x="-1" y="0"/>
            <a:ext cx="9144001" cy="7010400"/>
          </a:xfrm>
          <a:prstGeom prst="rect">
            <a:avLst/>
          </a:prstGeom>
        </p:spPr>
      </p:pic>
      <p:sp>
        <p:nvSpPr>
          <p:cNvPr id="13" name="Rectangle 12"/>
          <p:cNvSpPr/>
          <p:nvPr/>
        </p:nvSpPr>
        <p:spPr>
          <a:xfrm>
            <a:off x="8659772" y="6583978"/>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14" name="TextBox 13"/>
          <p:cNvSpPr txBox="1"/>
          <p:nvPr/>
        </p:nvSpPr>
        <p:spPr>
          <a:xfrm>
            <a:off x="723054" y="6477000"/>
            <a:ext cx="7973935" cy="400110"/>
          </a:xfrm>
          <a:prstGeom prst="rect">
            <a:avLst/>
          </a:prstGeom>
          <a:noFill/>
        </p:spPr>
        <p:txBody>
          <a:bodyPr wrap="none" rtlCol="0">
            <a:normAutofit fontScale="92500" lnSpcReduction="10000"/>
          </a:bodyPr>
          <a:lstStyle/>
          <a:p>
            <a:pPr algn="r"/>
            <a:r>
              <a:rPr lang="en-US" sz="1200" b="1" dirty="0" smtClean="0">
                <a:latin typeface="Segoe UI" pitchFamily="34" charset="0"/>
                <a:ea typeface="Segoe UI" pitchFamily="34" charset="0"/>
                <a:cs typeface="Segoe UI" pitchFamily="34" charset="0"/>
              </a:rPr>
              <a:t>Survey of Filipino Migrant </a:t>
            </a:r>
            <a:r>
              <a:rPr lang="en-US" sz="1200" b="1" dirty="0" smtClean="0">
                <a:solidFill>
                  <a:schemeClr val="tx2">
                    <a:lumMod val="50000"/>
                  </a:schemeClr>
                </a:solidFill>
                <a:latin typeface="Segoe UI" pitchFamily="34" charset="0"/>
                <a:ea typeface="Segoe UI" pitchFamily="34" charset="0"/>
                <a:cs typeface="Segoe UI" pitchFamily="34" charset="0"/>
              </a:rPr>
              <a:t>Worker Returnees from Qatar</a:t>
            </a:r>
          </a:p>
          <a:p>
            <a:pPr algn="r"/>
            <a:r>
              <a:rPr lang="en-US" sz="1200" b="1" dirty="0" smtClean="0">
                <a:solidFill>
                  <a:schemeClr val="accent1">
                    <a:lumMod val="75000"/>
                  </a:schemeClr>
                </a:solidFill>
                <a:latin typeface="Segoe UI" pitchFamily="34" charset="0"/>
                <a:ea typeface="Segoe UI" pitchFamily="34" charset="0"/>
                <a:cs typeface="Segoe UI" pitchFamily="34" charset="0"/>
              </a:rPr>
              <a:t>Philippine Sampling Framework</a:t>
            </a:r>
            <a:endParaRPr lang="en-US" sz="1200" b="1" dirty="0">
              <a:solidFill>
                <a:schemeClr val="tx1">
                  <a:lumMod val="75000"/>
                  <a:lumOff val="25000"/>
                </a:schemeClr>
              </a:solidFill>
            </a:endParaRPr>
          </a:p>
        </p:txBody>
      </p:sp>
      <p:sp>
        <p:nvSpPr>
          <p:cNvPr id="2" name="Title 1"/>
          <p:cNvSpPr>
            <a:spLocks noGrp="1"/>
          </p:cNvSpPr>
          <p:nvPr>
            <p:ph type="title"/>
          </p:nvPr>
        </p:nvSpPr>
        <p:spPr/>
        <p:txBody>
          <a:bodyPr/>
          <a:lstStyle/>
          <a:p>
            <a:pPr algn="l"/>
            <a:r>
              <a:rPr lang="en-US" b="1" dirty="0" smtClean="0">
                <a:latin typeface="Segoe UI" pitchFamily="34" charset="0"/>
                <a:ea typeface="Tahoma" pitchFamily="34" charset="0"/>
                <a:cs typeface="Tahoma" pitchFamily="34" charset="0"/>
              </a:rPr>
              <a:t>Sampling and Respondents</a:t>
            </a:r>
            <a:endParaRPr lang="en-US" b="1" dirty="0">
              <a:latin typeface="Segoe UI"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33654">
            <a:off x="6213428" y="1309476"/>
            <a:ext cx="2623570" cy="1802048"/>
          </a:xfrm>
          <a:prstGeom prst="rect">
            <a:avLst/>
          </a:prstGeom>
        </p:spPr>
      </p:pic>
      <p:graphicFrame>
        <p:nvGraphicFramePr>
          <p:cNvPr id="4" name="Diagram 3"/>
          <p:cNvGraphicFramePr/>
          <p:nvPr>
            <p:extLst>
              <p:ext uri="{D42A27DB-BD31-4B8C-83A1-F6EECF244321}">
                <p14:modId xmlns:p14="http://schemas.microsoft.com/office/powerpoint/2010/main" val="3221183273"/>
              </p:ext>
            </p:extLst>
          </p:nvPr>
        </p:nvGraphicFramePr>
        <p:xfrm>
          <a:off x="152400" y="13462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2" descr="C:\Users\harold\Pictures\New folder\ils1.jp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215563" y="5955938"/>
            <a:ext cx="710527" cy="724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2441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stretch>
            <a:fillRect/>
          </a:stretch>
        </p:blipFill>
        <p:spPr>
          <a:xfrm>
            <a:off x="-1" y="0"/>
            <a:ext cx="9144001" cy="7010400"/>
          </a:xfrm>
          <a:prstGeom prst="rect">
            <a:avLst/>
          </a:prstGeom>
        </p:spPr>
      </p:pic>
      <p:sp>
        <p:nvSpPr>
          <p:cNvPr id="35" name="Rectangle 34"/>
          <p:cNvSpPr/>
          <p:nvPr/>
        </p:nvSpPr>
        <p:spPr>
          <a:xfrm>
            <a:off x="8659772" y="6583978"/>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36" name="TextBox 35"/>
          <p:cNvSpPr txBox="1"/>
          <p:nvPr/>
        </p:nvSpPr>
        <p:spPr>
          <a:xfrm>
            <a:off x="723054" y="6477000"/>
            <a:ext cx="7973935" cy="400110"/>
          </a:xfrm>
          <a:prstGeom prst="rect">
            <a:avLst/>
          </a:prstGeom>
          <a:noFill/>
        </p:spPr>
        <p:txBody>
          <a:bodyPr wrap="none" rtlCol="0">
            <a:normAutofit fontScale="92500" lnSpcReduction="10000"/>
          </a:bodyPr>
          <a:lstStyle/>
          <a:p>
            <a:pPr algn="r"/>
            <a:r>
              <a:rPr lang="en-US" sz="1200" b="1" dirty="0" smtClean="0">
                <a:latin typeface="Segoe UI" pitchFamily="34" charset="0"/>
                <a:ea typeface="Segoe UI" pitchFamily="34" charset="0"/>
                <a:cs typeface="Segoe UI" pitchFamily="34" charset="0"/>
              </a:rPr>
              <a:t>Survey of Filipino Migrant </a:t>
            </a:r>
            <a:r>
              <a:rPr lang="en-US" sz="1200" b="1" dirty="0" smtClean="0">
                <a:solidFill>
                  <a:schemeClr val="tx2">
                    <a:lumMod val="50000"/>
                  </a:schemeClr>
                </a:solidFill>
                <a:latin typeface="Segoe UI" pitchFamily="34" charset="0"/>
                <a:ea typeface="Segoe UI" pitchFamily="34" charset="0"/>
                <a:cs typeface="Segoe UI" pitchFamily="34" charset="0"/>
              </a:rPr>
              <a:t>Worker Returnees from Qatar</a:t>
            </a:r>
          </a:p>
          <a:p>
            <a:pPr algn="r"/>
            <a:r>
              <a:rPr lang="en-US" sz="1200" b="1" dirty="0" smtClean="0">
                <a:solidFill>
                  <a:schemeClr val="accent1">
                    <a:lumMod val="75000"/>
                  </a:schemeClr>
                </a:solidFill>
                <a:latin typeface="Segoe UI" pitchFamily="34" charset="0"/>
                <a:ea typeface="Segoe UI" pitchFamily="34" charset="0"/>
                <a:cs typeface="Segoe UI" pitchFamily="34" charset="0"/>
              </a:rPr>
              <a:t>Philippine Sampling Framework</a:t>
            </a:r>
            <a:endParaRPr lang="en-US" sz="1200" b="1" dirty="0">
              <a:solidFill>
                <a:schemeClr val="tx1">
                  <a:lumMod val="75000"/>
                  <a:lumOff val="25000"/>
                </a:schemeClr>
              </a:solidFill>
            </a:endParaRPr>
          </a:p>
        </p:txBody>
      </p:sp>
      <p:sp>
        <p:nvSpPr>
          <p:cNvPr id="2" name="Title 1"/>
          <p:cNvSpPr>
            <a:spLocks noGrp="1"/>
          </p:cNvSpPr>
          <p:nvPr>
            <p:ph type="title"/>
          </p:nvPr>
        </p:nvSpPr>
        <p:spPr/>
        <p:txBody>
          <a:bodyPr/>
          <a:lstStyle/>
          <a:p>
            <a:pPr algn="l"/>
            <a:r>
              <a:rPr lang="en-US" b="1" dirty="0" smtClean="0">
                <a:latin typeface="Segoe UI" pitchFamily="34" charset="0"/>
                <a:ea typeface="Tahoma" pitchFamily="34" charset="0"/>
                <a:cs typeface="Tahoma" pitchFamily="34" charset="0"/>
              </a:rPr>
              <a:t>Regional Selection</a:t>
            </a:r>
            <a:endParaRPr lang="en-US" dirty="0">
              <a:latin typeface="Segoe UI" pitchFamily="34" charset="0"/>
            </a:endParaRPr>
          </a:p>
        </p:txBody>
      </p:sp>
      <p:pic>
        <p:nvPicPr>
          <p:cNvPr id="4" name="Content Placeholder 3" descr="philippines-map-administrative-division-republic-31757077.jpg"/>
          <p:cNvPicPr>
            <a:picLocks noGrp="1" noChangeAspect="1"/>
          </p:cNvPicPr>
          <p:nvPr>
            <p:ph idx="1"/>
          </p:nvPr>
        </p:nvPicPr>
        <p:blipFill>
          <a:blip r:embed="rId4">
            <a:clrChange>
              <a:clrFrom>
                <a:srgbClr val="FFFFFF"/>
              </a:clrFrom>
              <a:clrTo>
                <a:srgbClr val="FFFFFF">
                  <a:alpha val="0"/>
                </a:srgbClr>
              </a:clrTo>
            </a:clrChange>
            <a:duotone>
              <a:prstClr val="black"/>
              <a:schemeClr val="accent1">
                <a:tint val="45000"/>
                <a:satMod val="400000"/>
              </a:schemeClr>
            </a:duotone>
          </a:blip>
          <a:srcRect t="44636" r="58925" b="6779"/>
          <a:stretch>
            <a:fillRect/>
          </a:stretch>
        </p:blipFill>
        <p:spPr>
          <a:xfrm>
            <a:off x="5791200" y="1828800"/>
            <a:ext cx="2590800" cy="3276600"/>
          </a:xfrm>
        </p:spPr>
      </p:pic>
      <p:pic>
        <p:nvPicPr>
          <p:cNvPr id="5" name="Picture 4" descr="11949858391332901534government_icon_-_symbo_01.svg.med.png"/>
          <p:cNvPicPr>
            <a:picLocks noChangeAspect="1"/>
          </p:cNvPicPr>
          <p:nvPr/>
        </p:nvPicPr>
        <p:blipFill>
          <a:blip r:embed="rId5" cstate="print">
            <a:duotone>
              <a:prstClr val="black"/>
              <a:schemeClr val="accent1">
                <a:tint val="45000"/>
                <a:satMod val="400000"/>
              </a:schemeClr>
            </a:duotone>
          </a:blip>
          <a:stretch>
            <a:fillRect/>
          </a:stretch>
        </p:blipFill>
        <p:spPr>
          <a:xfrm>
            <a:off x="6781800" y="2819400"/>
            <a:ext cx="242406" cy="231902"/>
          </a:xfrm>
          <a:prstGeom prst="rect">
            <a:avLst/>
          </a:prstGeom>
        </p:spPr>
      </p:pic>
      <p:pic>
        <p:nvPicPr>
          <p:cNvPr id="6" name="Picture 5" descr="11949858391332901534government_icon_-_symbo_01.svg.med.png"/>
          <p:cNvPicPr>
            <a:picLocks noChangeAspect="1"/>
          </p:cNvPicPr>
          <p:nvPr/>
        </p:nvPicPr>
        <p:blipFill>
          <a:blip r:embed="rId5" cstate="print">
            <a:duotone>
              <a:prstClr val="black"/>
              <a:schemeClr val="accent1">
                <a:tint val="45000"/>
                <a:satMod val="400000"/>
              </a:schemeClr>
            </a:duotone>
          </a:blip>
          <a:stretch>
            <a:fillRect/>
          </a:stretch>
        </p:blipFill>
        <p:spPr>
          <a:xfrm>
            <a:off x="6934200" y="2286000"/>
            <a:ext cx="242406" cy="231902"/>
          </a:xfrm>
          <a:prstGeom prst="rect">
            <a:avLst/>
          </a:prstGeom>
        </p:spPr>
      </p:pic>
      <p:pic>
        <p:nvPicPr>
          <p:cNvPr id="7" name="Picture 6" descr="11949858391332901534government_icon_-_symbo_01.svg.med.png"/>
          <p:cNvPicPr>
            <a:picLocks noChangeAspect="1"/>
          </p:cNvPicPr>
          <p:nvPr/>
        </p:nvPicPr>
        <p:blipFill>
          <a:blip r:embed="rId5" cstate="print">
            <a:duotone>
              <a:prstClr val="black"/>
              <a:schemeClr val="accent1">
                <a:tint val="45000"/>
                <a:satMod val="400000"/>
              </a:schemeClr>
            </a:duotone>
          </a:blip>
          <a:stretch>
            <a:fillRect/>
          </a:stretch>
        </p:blipFill>
        <p:spPr>
          <a:xfrm>
            <a:off x="6553200" y="2362200"/>
            <a:ext cx="242406" cy="231902"/>
          </a:xfrm>
          <a:prstGeom prst="rect">
            <a:avLst/>
          </a:prstGeom>
        </p:spPr>
      </p:pic>
      <p:pic>
        <p:nvPicPr>
          <p:cNvPr id="8" name="Picture 7" descr="11949858391332901534government_icon_-_symbo_01.svg.med.png"/>
          <p:cNvPicPr>
            <a:picLocks noChangeAspect="1"/>
          </p:cNvPicPr>
          <p:nvPr/>
        </p:nvPicPr>
        <p:blipFill>
          <a:blip r:embed="rId5" cstate="print"/>
          <a:stretch>
            <a:fillRect/>
          </a:stretch>
        </p:blipFill>
        <p:spPr>
          <a:xfrm>
            <a:off x="6934200" y="2971800"/>
            <a:ext cx="242406" cy="231902"/>
          </a:xfrm>
          <a:prstGeom prst="rect">
            <a:avLst/>
          </a:prstGeom>
        </p:spPr>
      </p:pic>
      <p:pic>
        <p:nvPicPr>
          <p:cNvPr id="10" name="Picture 9" descr="11949858391332901534government_icon_-_symbo_01.svg.med.png"/>
          <p:cNvPicPr>
            <a:picLocks noChangeAspect="1"/>
          </p:cNvPicPr>
          <p:nvPr/>
        </p:nvPicPr>
        <p:blipFill>
          <a:blip r:embed="rId5" cstate="print">
            <a:duotone>
              <a:prstClr val="black"/>
              <a:schemeClr val="accent1">
                <a:tint val="45000"/>
                <a:satMod val="400000"/>
              </a:schemeClr>
            </a:duotone>
          </a:blip>
          <a:stretch>
            <a:fillRect/>
          </a:stretch>
        </p:blipFill>
        <p:spPr>
          <a:xfrm>
            <a:off x="7543800" y="4648200"/>
            <a:ext cx="242406" cy="231902"/>
          </a:xfrm>
          <a:prstGeom prst="rect">
            <a:avLst/>
          </a:prstGeom>
        </p:spPr>
      </p:pic>
      <p:pic>
        <p:nvPicPr>
          <p:cNvPr id="11" name="Picture 10" descr="11949858391332901534government_icon_-_symbo_01.svg.med.png"/>
          <p:cNvPicPr>
            <a:picLocks noChangeAspect="1"/>
          </p:cNvPicPr>
          <p:nvPr/>
        </p:nvPicPr>
        <p:blipFill>
          <a:blip r:embed="rId5" cstate="print">
            <a:duotone>
              <a:prstClr val="black"/>
              <a:schemeClr val="accent1">
                <a:tint val="45000"/>
                <a:satMod val="400000"/>
              </a:schemeClr>
            </a:duotone>
          </a:blip>
          <a:stretch>
            <a:fillRect/>
          </a:stretch>
        </p:blipFill>
        <p:spPr>
          <a:xfrm>
            <a:off x="7924800" y="4495800"/>
            <a:ext cx="242406" cy="231902"/>
          </a:xfrm>
          <a:prstGeom prst="rect">
            <a:avLst/>
          </a:prstGeom>
        </p:spPr>
      </p:pic>
      <p:pic>
        <p:nvPicPr>
          <p:cNvPr id="12" name="Picture 11" descr="11949858391332901534government_icon_-_symbo_01.svg.med.png"/>
          <p:cNvPicPr>
            <a:picLocks noChangeAspect="1"/>
          </p:cNvPicPr>
          <p:nvPr/>
        </p:nvPicPr>
        <p:blipFill>
          <a:blip r:embed="rId5" cstate="print">
            <a:duotone>
              <a:prstClr val="black"/>
              <a:schemeClr val="accent1">
                <a:tint val="45000"/>
                <a:satMod val="400000"/>
              </a:schemeClr>
            </a:duotone>
          </a:blip>
          <a:stretch>
            <a:fillRect/>
          </a:stretch>
        </p:blipFill>
        <p:spPr>
          <a:xfrm>
            <a:off x="7010400" y="3505200"/>
            <a:ext cx="242406" cy="231902"/>
          </a:xfrm>
          <a:prstGeom prst="rect">
            <a:avLst/>
          </a:prstGeom>
        </p:spPr>
      </p:pic>
      <p:pic>
        <p:nvPicPr>
          <p:cNvPr id="13" name="Picture 12" descr="11949858391332901534government_icon_-_symbo_01.svg.med.png"/>
          <p:cNvPicPr>
            <a:picLocks noChangeAspect="1"/>
          </p:cNvPicPr>
          <p:nvPr/>
        </p:nvPicPr>
        <p:blipFill>
          <a:blip r:embed="rId5" cstate="print">
            <a:duotone>
              <a:prstClr val="black"/>
              <a:schemeClr val="accent1">
                <a:tint val="45000"/>
                <a:satMod val="400000"/>
              </a:schemeClr>
            </a:duotone>
          </a:blip>
          <a:stretch>
            <a:fillRect/>
          </a:stretch>
        </p:blipFill>
        <p:spPr>
          <a:xfrm>
            <a:off x="7162800" y="3886200"/>
            <a:ext cx="242406" cy="231902"/>
          </a:xfrm>
          <a:prstGeom prst="rect">
            <a:avLst/>
          </a:prstGeom>
        </p:spPr>
      </p:pic>
      <p:pic>
        <p:nvPicPr>
          <p:cNvPr id="14" name="Picture 13" descr="11949858391332901534government_icon_-_symbo_01.svg.med.png"/>
          <p:cNvPicPr>
            <a:picLocks noChangeAspect="1"/>
          </p:cNvPicPr>
          <p:nvPr/>
        </p:nvPicPr>
        <p:blipFill>
          <a:blip r:embed="rId5" cstate="print">
            <a:duotone>
              <a:prstClr val="black"/>
              <a:schemeClr val="accent1">
                <a:tint val="45000"/>
                <a:satMod val="400000"/>
              </a:schemeClr>
            </a:duotone>
          </a:blip>
          <a:stretch>
            <a:fillRect/>
          </a:stretch>
        </p:blipFill>
        <p:spPr>
          <a:xfrm>
            <a:off x="7391400" y="2971800"/>
            <a:ext cx="242406" cy="231902"/>
          </a:xfrm>
          <a:prstGeom prst="rect">
            <a:avLst/>
          </a:prstGeom>
        </p:spPr>
      </p:pic>
      <p:pic>
        <p:nvPicPr>
          <p:cNvPr id="15" name="Picture 14" descr="11949858391332901534government_icon_-_symbo_01.svg.med.png"/>
          <p:cNvPicPr>
            <a:picLocks noChangeAspect="1"/>
          </p:cNvPicPr>
          <p:nvPr/>
        </p:nvPicPr>
        <p:blipFill>
          <a:blip r:embed="rId5" cstate="print">
            <a:duotone>
              <a:prstClr val="black"/>
              <a:schemeClr val="accent1">
                <a:tint val="45000"/>
                <a:satMod val="400000"/>
              </a:schemeClr>
            </a:duotone>
          </a:blip>
          <a:stretch>
            <a:fillRect/>
          </a:stretch>
        </p:blipFill>
        <p:spPr>
          <a:xfrm>
            <a:off x="7086600" y="2743200"/>
            <a:ext cx="242406" cy="231902"/>
          </a:xfrm>
          <a:prstGeom prst="rect">
            <a:avLst/>
          </a:prstGeom>
        </p:spPr>
      </p:pic>
      <p:pic>
        <p:nvPicPr>
          <p:cNvPr id="16" name="Picture 15" descr="11949858391332901534government_icon_-_symbo_01.svg.med.png"/>
          <p:cNvPicPr>
            <a:picLocks noChangeAspect="1"/>
          </p:cNvPicPr>
          <p:nvPr/>
        </p:nvPicPr>
        <p:blipFill>
          <a:blip r:embed="rId5" cstate="print">
            <a:duotone>
              <a:prstClr val="black"/>
              <a:schemeClr val="accent1">
                <a:tint val="45000"/>
                <a:satMod val="400000"/>
              </a:schemeClr>
            </a:duotone>
          </a:blip>
          <a:stretch>
            <a:fillRect/>
          </a:stretch>
        </p:blipFill>
        <p:spPr>
          <a:xfrm>
            <a:off x="7620000" y="3429000"/>
            <a:ext cx="242406" cy="231902"/>
          </a:xfrm>
          <a:prstGeom prst="rect">
            <a:avLst/>
          </a:prstGeom>
        </p:spPr>
      </p:pic>
      <p:pic>
        <p:nvPicPr>
          <p:cNvPr id="17" name="Picture 16" descr="11949858391332901534government_icon_-_symbo_01.svg.med.png"/>
          <p:cNvPicPr>
            <a:picLocks noChangeAspect="1"/>
          </p:cNvPicPr>
          <p:nvPr/>
        </p:nvPicPr>
        <p:blipFill>
          <a:blip r:embed="rId5" cstate="print">
            <a:duotone>
              <a:prstClr val="black"/>
              <a:schemeClr val="accent1">
                <a:tint val="45000"/>
                <a:satMod val="400000"/>
              </a:schemeClr>
            </a:duotone>
          </a:blip>
          <a:stretch>
            <a:fillRect/>
          </a:stretch>
        </p:blipFill>
        <p:spPr>
          <a:xfrm>
            <a:off x="7848600" y="3733800"/>
            <a:ext cx="242406" cy="231902"/>
          </a:xfrm>
          <a:prstGeom prst="rect">
            <a:avLst/>
          </a:prstGeom>
        </p:spPr>
      </p:pic>
      <p:pic>
        <p:nvPicPr>
          <p:cNvPr id="18" name="Picture 17" descr="11949858391332901534government_icon_-_symbo_01.svg.med.png"/>
          <p:cNvPicPr>
            <a:picLocks noChangeAspect="1"/>
          </p:cNvPicPr>
          <p:nvPr/>
        </p:nvPicPr>
        <p:blipFill>
          <a:blip r:embed="rId5" cstate="print">
            <a:duotone>
              <a:prstClr val="black"/>
              <a:schemeClr val="accent1">
                <a:tint val="45000"/>
                <a:satMod val="400000"/>
              </a:schemeClr>
            </a:duotone>
          </a:blip>
          <a:stretch>
            <a:fillRect/>
          </a:stretch>
        </p:blipFill>
        <p:spPr>
          <a:xfrm>
            <a:off x="6629400" y="2819400"/>
            <a:ext cx="242406" cy="231902"/>
          </a:xfrm>
          <a:prstGeom prst="rect">
            <a:avLst/>
          </a:prstGeom>
        </p:spPr>
      </p:pic>
      <p:pic>
        <p:nvPicPr>
          <p:cNvPr id="19" name="Picture 18" descr="11949858391332901534government_icon_-_symbo_01.svg.med.png"/>
          <p:cNvPicPr>
            <a:picLocks noChangeAspect="1"/>
          </p:cNvPicPr>
          <p:nvPr/>
        </p:nvPicPr>
        <p:blipFill>
          <a:blip r:embed="rId5" cstate="print">
            <a:duotone>
              <a:prstClr val="black"/>
              <a:schemeClr val="accent1">
                <a:tint val="45000"/>
                <a:satMod val="400000"/>
              </a:schemeClr>
            </a:duotone>
          </a:blip>
          <a:stretch>
            <a:fillRect/>
          </a:stretch>
        </p:blipFill>
        <p:spPr>
          <a:xfrm>
            <a:off x="6324600" y="3581400"/>
            <a:ext cx="242406" cy="231902"/>
          </a:xfrm>
          <a:prstGeom prst="rect">
            <a:avLst/>
          </a:prstGeom>
        </p:spPr>
      </p:pic>
      <p:pic>
        <p:nvPicPr>
          <p:cNvPr id="20" name="Picture 19" descr="11949858391332901534government_icon_-_symbo_01.svg.med.png"/>
          <p:cNvPicPr>
            <a:picLocks noChangeAspect="1"/>
          </p:cNvPicPr>
          <p:nvPr/>
        </p:nvPicPr>
        <p:blipFill>
          <a:blip r:embed="rId5" cstate="print">
            <a:duotone>
              <a:prstClr val="black"/>
              <a:schemeClr val="accent1">
                <a:tint val="45000"/>
                <a:satMod val="400000"/>
              </a:schemeClr>
            </a:duotone>
          </a:blip>
          <a:stretch>
            <a:fillRect/>
          </a:stretch>
        </p:blipFill>
        <p:spPr>
          <a:xfrm>
            <a:off x="6477000" y="2667000"/>
            <a:ext cx="242406" cy="231902"/>
          </a:xfrm>
          <a:prstGeom prst="rect">
            <a:avLst/>
          </a:prstGeom>
        </p:spPr>
      </p:pic>
      <p:pic>
        <p:nvPicPr>
          <p:cNvPr id="21" name="Picture 20" descr="11949858391332901534government_icon_-_symbo_01.svg.med.png"/>
          <p:cNvPicPr>
            <a:picLocks noChangeAspect="1"/>
          </p:cNvPicPr>
          <p:nvPr/>
        </p:nvPicPr>
        <p:blipFill>
          <a:blip r:embed="rId5" cstate="print">
            <a:duotone>
              <a:prstClr val="black"/>
              <a:schemeClr val="accent1">
                <a:tint val="45000"/>
                <a:satMod val="400000"/>
              </a:schemeClr>
            </a:duotone>
          </a:blip>
          <a:stretch>
            <a:fillRect/>
          </a:stretch>
        </p:blipFill>
        <p:spPr>
          <a:xfrm>
            <a:off x="6858000" y="4724400"/>
            <a:ext cx="242406" cy="231902"/>
          </a:xfrm>
          <a:prstGeom prst="rect">
            <a:avLst/>
          </a:prstGeom>
        </p:spPr>
      </p:pic>
      <p:pic>
        <p:nvPicPr>
          <p:cNvPr id="22" name="Picture 21" descr="11949858391332901534government_icon_-_symbo_01.svg.med.png"/>
          <p:cNvPicPr>
            <a:picLocks noChangeAspect="1"/>
          </p:cNvPicPr>
          <p:nvPr/>
        </p:nvPicPr>
        <p:blipFill>
          <a:blip r:embed="rId5" cstate="print">
            <a:duotone>
              <a:prstClr val="black"/>
              <a:schemeClr val="accent1">
                <a:tint val="45000"/>
                <a:satMod val="400000"/>
              </a:schemeClr>
            </a:duotone>
          </a:blip>
          <a:stretch>
            <a:fillRect/>
          </a:stretch>
        </p:blipFill>
        <p:spPr>
          <a:xfrm>
            <a:off x="6858000" y="4267200"/>
            <a:ext cx="242406" cy="231902"/>
          </a:xfrm>
          <a:prstGeom prst="rect">
            <a:avLst/>
          </a:prstGeom>
        </p:spPr>
      </p:pic>
      <p:pic>
        <p:nvPicPr>
          <p:cNvPr id="23" name="Picture 22" descr="11949858391332901534government_icon_-_symbo_01.svg.med.png"/>
          <p:cNvPicPr>
            <a:picLocks noChangeAspect="1"/>
          </p:cNvPicPr>
          <p:nvPr/>
        </p:nvPicPr>
        <p:blipFill>
          <a:blip r:embed="rId5" cstate="print">
            <a:duotone>
              <a:prstClr val="black"/>
              <a:schemeClr val="accent1">
                <a:tint val="45000"/>
                <a:satMod val="400000"/>
              </a:schemeClr>
            </a:duotone>
          </a:blip>
          <a:stretch>
            <a:fillRect/>
          </a:stretch>
        </p:blipFill>
        <p:spPr>
          <a:xfrm>
            <a:off x="7467600" y="4114800"/>
            <a:ext cx="242406" cy="231902"/>
          </a:xfrm>
          <a:prstGeom prst="rect">
            <a:avLst/>
          </a:prstGeom>
        </p:spPr>
      </p:pic>
      <p:pic>
        <p:nvPicPr>
          <p:cNvPr id="24" name="Picture 23" descr="11949858391332901534government_icon_-_symbo_01.svg.med.png"/>
          <p:cNvPicPr>
            <a:picLocks noChangeAspect="1"/>
          </p:cNvPicPr>
          <p:nvPr/>
        </p:nvPicPr>
        <p:blipFill>
          <a:blip r:embed="rId5" cstate="print">
            <a:duotone>
              <a:prstClr val="black"/>
              <a:schemeClr val="accent1">
                <a:tint val="45000"/>
                <a:satMod val="400000"/>
              </a:schemeClr>
            </a:duotone>
          </a:blip>
          <a:stretch>
            <a:fillRect/>
          </a:stretch>
        </p:blipFill>
        <p:spPr>
          <a:xfrm>
            <a:off x="6629400" y="1828800"/>
            <a:ext cx="242406" cy="231902"/>
          </a:xfrm>
          <a:prstGeom prst="rect">
            <a:avLst/>
          </a:prstGeom>
        </p:spPr>
      </p:pic>
      <p:graphicFrame>
        <p:nvGraphicFramePr>
          <p:cNvPr id="25" name="Table 24"/>
          <p:cNvGraphicFramePr>
            <a:graphicFrameLocks noGrp="1"/>
          </p:cNvGraphicFramePr>
          <p:nvPr>
            <p:extLst>
              <p:ext uri="{D42A27DB-BD31-4B8C-83A1-F6EECF244321}">
                <p14:modId xmlns:p14="http://schemas.microsoft.com/office/powerpoint/2010/main" val="1493362598"/>
              </p:ext>
            </p:extLst>
          </p:nvPr>
        </p:nvGraphicFramePr>
        <p:xfrm>
          <a:off x="609599" y="1212945"/>
          <a:ext cx="5029201" cy="4740180"/>
        </p:xfrm>
        <a:graphic>
          <a:graphicData uri="http://schemas.openxmlformats.org/drawingml/2006/table">
            <a:tbl>
              <a:tblPr>
                <a:tableStyleId>{D27102A9-8310-4765-A935-A1911B00CA55}</a:tableStyleId>
              </a:tblPr>
              <a:tblGrid>
                <a:gridCol w="1664808"/>
                <a:gridCol w="725116"/>
                <a:gridCol w="828705"/>
                <a:gridCol w="878279"/>
                <a:gridCol w="932293"/>
              </a:tblGrid>
              <a:tr h="283381">
                <a:tc>
                  <a:txBody>
                    <a:bodyPr/>
                    <a:lstStyle/>
                    <a:p>
                      <a:pPr marL="0" marR="0" algn="ctr">
                        <a:lnSpc>
                          <a:spcPct val="115000"/>
                        </a:lnSpc>
                        <a:spcBef>
                          <a:spcPts val="0"/>
                        </a:spcBef>
                        <a:spcAft>
                          <a:spcPts val="0"/>
                        </a:spcAft>
                      </a:pPr>
                      <a:r>
                        <a:rPr lang="en-PH" sz="1100" dirty="0">
                          <a:latin typeface="Segoe UI" panose="020B0502040204020203" pitchFamily="34" charset="0"/>
                          <a:ea typeface="Segoe UI" panose="020B0502040204020203" pitchFamily="34" charset="0"/>
                          <a:cs typeface="Segoe UI" panose="020B0502040204020203" pitchFamily="34" charset="0"/>
                        </a:rPr>
                        <a:t>BMC</a:t>
                      </a:r>
                      <a:endParaRPr lang="en-US" sz="1100" dirty="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ctr">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2013</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ctr">
                        <a:lnSpc>
                          <a:spcPct val="115000"/>
                        </a:lnSpc>
                        <a:spcBef>
                          <a:spcPts val="0"/>
                        </a:spcBef>
                        <a:spcAft>
                          <a:spcPts val="0"/>
                        </a:spcAft>
                      </a:pPr>
                      <a:r>
                        <a:rPr lang="en-PH" sz="1100" dirty="0" smtClean="0">
                          <a:latin typeface="Segoe UI" panose="020B0502040204020203" pitchFamily="34" charset="0"/>
                          <a:ea typeface="Segoe UI" panose="020B0502040204020203" pitchFamily="34" charset="0"/>
                          <a:cs typeface="Segoe UI" panose="020B0502040204020203" pitchFamily="34" charset="0"/>
                        </a:rPr>
                        <a:t>2014 </a:t>
                      </a:r>
                      <a:r>
                        <a:rPr kumimoji="0" lang="en-US" sz="1100" b="0" i="0" u="none" strike="noStrike" cap="none" normalizeH="0" baseline="3000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hlinkClick r:id=""/>
                        </a:rPr>
                        <a:t>[</a:t>
                      </a:r>
                      <a:r>
                        <a:rPr kumimoji="0" lang="en-US" sz="1100" b="0" i="0" u="none" strike="noStrike" cap="none" normalizeH="0" baseline="30000" dirty="0" smtClean="0" bmk="">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hlinkClick r:id=""/>
                        </a:rPr>
                        <a:t>1]</a:t>
                      </a:r>
                      <a:r>
                        <a:rPr kumimoji="0" lang="en-US" sz="1100" b="0" i="0" u="none" strike="noStrike" cap="none" normalizeH="0" baseline="0" dirty="0" smtClean="0" bmk="">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endParaRPr lang="en-US" sz="1100" dirty="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ctr">
                        <a:lnSpc>
                          <a:spcPct val="115000"/>
                        </a:lnSpc>
                        <a:spcBef>
                          <a:spcPts val="0"/>
                        </a:spcBef>
                        <a:spcAft>
                          <a:spcPts val="0"/>
                        </a:spcAft>
                      </a:pPr>
                      <a:r>
                        <a:rPr lang="en-PH" sz="1100" dirty="0" smtClean="0">
                          <a:latin typeface="Segoe UI" panose="020B0502040204020203" pitchFamily="34" charset="0"/>
                          <a:ea typeface="Segoe UI" panose="020B0502040204020203" pitchFamily="34" charset="0"/>
                          <a:cs typeface="Segoe UI" panose="020B0502040204020203" pitchFamily="34" charset="0"/>
                        </a:rPr>
                        <a:t>Total </a:t>
                      </a:r>
                      <a:r>
                        <a:rPr kumimoji="0" lang="en-US" sz="1100" b="0" i="0" u="none" strike="noStrike" cap="none" normalizeH="0" baseline="30000" dirty="0" smtClean="0" bmk="">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hlinkClick r:id=""/>
                        </a:rPr>
                        <a:t>[2]</a:t>
                      </a:r>
                      <a:r>
                        <a:rPr kumimoji="0" lang="en-US" sz="1100" b="0" i="0" u="none" strike="noStrike" cap="none" normalizeH="0" baseline="0" dirty="0" smtClean="0" bmk="">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endParaRPr lang="en-US" sz="1100" dirty="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ctr">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 to Total</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r>
              <a:tr h="320425">
                <a:tc>
                  <a:txBody>
                    <a:bodyPr/>
                    <a:lstStyle/>
                    <a:p>
                      <a:pPr marL="0" marR="0">
                        <a:lnSpc>
                          <a:spcPct val="115000"/>
                        </a:lnSpc>
                        <a:spcBef>
                          <a:spcPts val="0"/>
                        </a:spcBef>
                        <a:spcAft>
                          <a:spcPts val="0"/>
                        </a:spcAft>
                      </a:pPr>
                      <a:r>
                        <a:rPr lang="en-PH" sz="1100" dirty="0" smtClean="0">
                          <a:latin typeface="Segoe UI" panose="020B0502040204020203" pitchFamily="34" charset="0"/>
                          <a:ea typeface="Segoe UI" panose="020B0502040204020203" pitchFamily="34" charset="0"/>
                          <a:cs typeface="Segoe UI" panose="020B0502040204020203" pitchFamily="34" charset="0"/>
                        </a:rPr>
                        <a:t>NCR</a:t>
                      </a:r>
                      <a:endParaRPr lang="en-US" sz="1100" dirty="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dirty="0" smtClean="0">
                          <a:latin typeface="Segoe UI" panose="020B0502040204020203" pitchFamily="34" charset="0"/>
                          <a:ea typeface="Segoe UI" panose="020B0502040204020203" pitchFamily="34" charset="0"/>
                          <a:cs typeface="Segoe UI" panose="020B0502040204020203" pitchFamily="34" charset="0"/>
                        </a:rPr>
                        <a:t>24,682</a:t>
                      </a:r>
                      <a:endParaRPr lang="en-US" sz="1100" dirty="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dirty="0" smtClean="0">
                          <a:latin typeface="Segoe UI" panose="020B0502040204020203" pitchFamily="34" charset="0"/>
                          <a:ea typeface="Segoe UI" panose="020B0502040204020203" pitchFamily="34" charset="0"/>
                          <a:cs typeface="Segoe UI" panose="020B0502040204020203" pitchFamily="34" charset="0"/>
                        </a:rPr>
                        <a:t>13,477 </a:t>
                      </a:r>
                      <a:r>
                        <a:rPr kumimoji="0" lang="en-US" sz="1100" b="0" i="0" u="none" strike="noStrike" cap="none" normalizeH="0" baseline="30000" dirty="0" smtClean="0" bmk="">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hlinkClick r:id=""/>
                        </a:rPr>
                        <a:t>[3]</a:t>
                      </a:r>
                      <a:r>
                        <a:rPr kumimoji="0" lang="en-US" sz="11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endParaRPr lang="en-US" sz="1100" dirty="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dirty="0" smtClean="0">
                          <a:latin typeface="Segoe UI" panose="020B0502040204020203" pitchFamily="34" charset="0"/>
                          <a:ea typeface="Segoe UI" panose="020B0502040204020203" pitchFamily="34" charset="0"/>
                          <a:cs typeface="Segoe UI" panose="020B0502040204020203" pitchFamily="34" charset="0"/>
                        </a:rPr>
                        <a:t>38,159</a:t>
                      </a:r>
                      <a:endParaRPr lang="en-US" sz="1100" dirty="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dirty="0" smtClean="0">
                          <a:latin typeface="Segoe UI" panose="020B0502040204020203" pitchFamily="34" charset="0"/>
                          <a:ea typeface="Segoe UI" panose="020B0502040204020203" pitchFamily="34" charset="0"/>
                          <a:cs typeface="Segoe UI" panose="020B0502040204020203" pitchFamily="34" charset="0"/>
                        </a:rPr>
                        <a:t>52</a:t>
                      </a:r>
                      <a:endParaRPr lang="en-US" sz="1100" dirty="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r>
              <a:tr h="244206">
                <a:tc>
                  <a:txBody>
                    <a:bodyPr/>
                    <a:lstStyle/>
                    <a:p>
                      <a:pPr algn="l" fontAlgn="b"/>
                      <a:r>
                        <a:rPr lang="en-PH" sz="1100" b="0" i="1"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Mall-Based</a:t>
                      </a:r>
                    </a:p>
                  </a:txBody>
                  <a:tcPr marL="85725" marR="9525" marT="9525" marB="0" anchor="b"/>
                </a:tc>
                <a:tc>
                  <a:txBody>
                    <a:bodyPr/>
                    <a:lstStyle/>
                    <a:p>
                      <a:pPr algn="r" fontAlgn="ctr"/>
                      <a:r>
                        <a:rPr lang="en-PH" sz="1100" b="0" i="1"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         2,313 </a:t>
                      </a:r>
                    </a:p>
                  </a:txBody>
                  <a:tcPr marL="9525" marR="9525" marT="9525" marB="0" anchor="ctr"/>
                </a:tc>
                <a:tc>
                  <a:txBody>
                    <a:bodyPr/>
                    <a:lstStyle/>
                    <a:p>
                      <a:pPr algn="r" fontAlgn="ctr"/>
                      <a:r>
                        <a:rPr lang="en-PH" sz="1100" b="0" i="1"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         2,873 </a:t>
                      </a:r>
                    </a:p>
                  </a:txBody>
                  <a:tcPr marL="9525" marR="9525" marT="9525" marB="0" anchor="ctr"/>
                </a:tc>
                <a:tc>
                  <a:txBody>
                    <a:bodyPr/>
                    <a:lstStyle/>
                    <a:p>
                      <a:pPr algn="r" fontAlgn="ctr"/>
                      <a:r>
                        <a:rPr lang="en-PH" sz="1100" b="0" i="1"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         5,186 </a:t>
                      </a:r>
                    </a:p>
                  </a:txBody>
                  <a:tcPr marL="9525" marR="9525" marT="9525" marB="0" anchor="ctr"/>
                </a:tc>
                <a:tc>
                  <a:txBody>
                    <a:bodyPr/>
                    <a:lstStyle/>
                    <a:p>
                      <a:pPr algn="r" fontAlgn="ctr"/>
                      <a:r>
                        <a:rPr lang="en-PH" sz="1100" b="0" i="1" u="none" strike="noStrike"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rPr>
                        <a:t>7</a:t>
                      </a:r>
                      <a:endParaRPr lang="en-PH" sz="1100" b="0" i="1"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tc>
              </a:tr>
              <a:tr h="244206">
                <a:tc>
                  <a:txBody>
                    <a:bodyPr/>
                    <a:lstStyle/>
                    <a:p>
                      <a:pPr algn="l" fontAlgn="b"/>
                      <a:r>
                        <a:rPr lang="en-PH" sz="11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Duty Free - Parañaque</a:t>
                      </a:r>
                    </a:p>
                  </a:txBody>
                  <a:tcPr marL="171450" marR="9525" marT="9525" marB="0" anchor="b"/>
                </a:tc>
                <a:tc>
                  <a:txBody>
                    <a:bodyPr/>
                    <a:lstStyle/>
                    <a:p>
                      <a:pPr algn="r" fontAlgn="ctr"/>
                      <a:r>
                        <a:rPr lang="en-PH" sz="11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            891 </a:t>
                      </a:r>
                    </a:p>
                  </a:txBody>
                  <a:tcPr marL="9525" marR="9525" marT="9525" marB="0" anchor="ctr"/>
                </a:tc>
                <a:tc>
                  <a:txBody>
                    <a:bodyPr/>
                    <a:lstStyle/>
                    <a:p>
                      <a:pPr algn="r" fontAlgn="ctr"/>
                      <a:r>
                        <a:rPr lang="en-PH" sz="11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         1,342 </a:t>
                      </a:r>
                    </a:p>
                  </a:txBody>
                  <a:tcPr marL="9525" marR="9525" marT="9525" marB="0" anchor="ctr"/>
                </a:tc>
                <a:tc>
                  <a:txBody>
                    <a:bodyPr/>
                    <a:lstStyle/>
                    <a:p>
                      <a:pPr algn="r" fontAlgn="ctr"/>
                      <a:r>
                        <a:rPr lang="en-PH" sz="11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         2,233 </a:t>
                      </a:r>
                    </a:p>
                  </a:txBody>
                  <a:tcPr marL="9525" marR="9525" marT="9525" marB="0" anchor="ctr"/>
                </a:tc>
                <a:tc>
                  <a:txBody>
                    <a:bodyPr/>
                    <a:lstStyle/>
                    <a:p>
                      <a:pPr algn="r" fontAlgn="ctr"/>
                      <a:r>
                        <a:rPr lang="en-PH" sz="1100" b="0" i="0" u="none" strike="noStrike"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rPr>
                        <a:t>3</a:t>
                      </a:r>
                      <a:endParaRPr lang="en-PH" sz="11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tc>
              </a:tr>
              <a:tr h="244206">
                <a:tc>
                  <a:txBody>
                    <a:bodyPr/>
                    <a:lstStyle/>
                    <a:p>
                      <a:pPr algn="l" fontAlgn="b"/>
                      <a:r>
                        <a:rPr lang="en-PH" sz="11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SM-Manila</a:t>
                      </a:r>
                    </a:p>
                  </a:txBody>
                  <a:tcPr marL="171450" marR="9525" marT="9525" marB="0" anchor="b"/>
                </a:tc>
                <a:tc>
                  <a:txBody>
                    <a:bodyPr/>
                    <a:lstStyle/>
                    <a:p>
                      <a:pPr algn="r" fontAlgn="ctr"/>
                      <a:r>
                        <a:rPr lang="en-PH" sz="11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            523 </a:t>
                      </a:r>
                    </a:p>
                  </a:txBody>
                  <a:tcPr marL="9525" marR="9525" marT="9525" marB="0" anchor="ctr"/>
                </a:tc>
                <a:tc>
                  <a:txBody>
                    <a:bodyPr/>
                    <a:lstStyle/>
                    <a:p>
                      <a:pPr algn="r" fontAlgn="ctr"/>
                      <a:r>
                        <a:rPr lang="en-PH" sz="11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            630 </a:t>
                      </a:r>
                    </a:p>
                  </a:txBody>
                  <a:tcPr marL="9525" marR="9525" marT="9525" marB="0" anchor="ctr"/>
                </a:tc>
                <a:tc>
                  <a:txBody>
                    <a:bodyPr/>
                    <a:lstStyle/>
                    <a:p>
                      <a:pPr algn="r" fontAlgn="ctr"/>
                      <a:r>
                        <a:rPr lang="en-PH" sz="11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         1,153 </a:t>
                      </a:r>
                    </a:p>
                  </a:txBody>
                  <a:tcPr marL="9525" marR="9525" marT="9525" marB="0" anchor="ctr"/>
                </a:tc>
                <a:tc>
                  <a:txBody>
                    <a:bodyPr/>
                    <a:lstStyle/>
                    <a:p>
                      <a:pPr algn="r" fontAlgn="ctr"/>
                      <a:r>
                        <a:rPr lang="en-PH" sz="1100" b="0" i="0" u="none" strike="noStrike"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rPr>
                        <a:t>2</a:t>
                      </a:r>
                      <a:endParaRPr lang="en-PH" sz="11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tc>
              </a:tr>
              <a:tr h="244206">
                <a:tc>
                  <a:txBody>
                    <a:bodyPr/>
                    <a:lstStyle/>
                    <a:p>
                      <a:pPr algn="l" fontAlgn="b"/>
                      <a:r>
                        <a:rPr lang="en-PH" sz="11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TRINOMA</a:t>
                      </a:r>
                    </a:p>
                  </a:txBody>
                  <a:tcPr marL="171450" marR="9525" marT="9525" marB="0" anchor="b"/>
                </a:tc>
                <a:tc>
                  <a:txBody>
                    <a:bodyPr/>
                    <a:lstStyle/>
                    <a:p>
                      <a:pPr algn="r" fontAlgn="ctr"/>
                      <a:r>
                        <a:rPr lang="en-PH" sz="11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            899 </a:t>
                      </a:r>
                    </a:p>
                  </a:txBody>
                  <a:tcPr marL="9525" marR="9525" marT="9525" marB="0" anchor="ctr"/>
                </a:tc>
                <a:tc>
                  <a:txBody>
                    <a:bodyPr/>
                    <a:lstStyle/>
                    <a:p>
                      <a:pPr algn="r" fontAlgn="ctr"/>
                      <a:r>
                        <a:rPr lang="en-PH" sz="11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            901 </a:t>
                      </a:r>
                    </a:p>
                  </a:txBody>
                  <a:tcPr marL="9525" marR="9525" marT="9525" marB="0" anchor="ctr"/>
                </a:tc>
                <a:tc>
                  <a:txBody>
                    <a:bodyPr/>
                    <a:lstStyle/>
                    <a:p>
                      <a:pPr algn="r" fontAlgn="ctr"/>
                      <a:r>
                        <a:rPr lang="en-PH" sz="11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         1,800 </a:t>
                      </a:r>
                    </a:p>
                  </a:txBody>
                  <a:tcPr marL="9525" marR="9525" marT="9525" marB="0" anchor="ctr"/>
                </a:tc>
                <a:tc>
                  <a:txBody>
                    <a:bodyPr/>
                    <a:lstStyle/>
                    <a:p>
                      <a:pPr algn="r" fontAlgn="ctr"/>
                      <a:r>
                        <a:rPr lang="en-PH" sz="1100" b="0" i="0" u="none" strike="noStrike"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rPr>
                        <a:t>2</a:t>
                      </a:r>
                      <a:endParaRPr lang="en-PH" sz="11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tc>
              </a:tr>
              <a:tr h="160212">
                <a:tc>
                  <a:txBody>
                    <a:bodyPr/>
                    <a:lstStyle/>
                    <a:p>
                      <a:pPr algn="l" fontAlgn="b"/>
                      <a:r>
                        <a:rPr lang="en-PH" sz="1100" b="0" i="1"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POEA Main Office</a:t>
                      </a:r>
                    </a:p>
                  </a:txBody>
                  <a:tcPr marL="85725" marR="9525" marT="9525" marB="0" anchor="b"/>
                </a:tc>
                <a:tc>
                  <a:txBody>
                    <a:bodyPr/>
                    <a:lstStyle/>
                    <a:p>
                      <a:pPr algn="r" fontAlgn="ctr"/>
                      <a:r>
                        <a:rPr lang="en-PH" sz="1100" b="0" i="1"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22,369 </a:t>
                      </a:r>
                    </a:p>
                  </a:txBody>
                  <a:tcPr marL="9525" marR="9525" marT="9525" marB="0" anchor="ctr"/>
                </a:tc>
                <a:tc>
                  <a:txBody>
                    <a:bodyPr/>
                    <a:lstStyle/>
                    <a:p>
                      <a:pPr algn="r" fontAlgn="ctr"/>
                      <a:r>
                        <a:rPr lang="en-PH" sz="1100" b="0" i="1"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      10,604 </a:t>
                      </a:r>
                    </a:p>
                  </a:txBody>
                  <a:tcPr marL="9525" marR="9525" marT="9525" marB="0" anchor="ctr"/>
                </a:tc>
                <a:tc>
                  <a:txBody>
                    <a:bodyPr/>
                    <a:lstStyle/>
                    <a:p>
                      <a:pPr algn="r" fontAlgn="ctr"/>
                      <a:r>
                        <a:rPr lang="en-PH" sz="1100" b="0" i="1"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32,973 </a:t>
                      </a:r>
                    </a:p>
                  </a:txBody>
                  <a:tcPr marL="9525" marR="9525" marT="9525" marB="0" anchor="ctr"/>
                </a:tc>
                <a:tc>
                  <a:txBody>
                    <a:bodyPr/>
                    <a:lstStyle/>
                    <a:p>
                      <a:pPr algn="r" fontAlgn="ctr"/>
                      <a:r>
                        <a:rPr lang="en-PH" sz="1100" b="0" i="1" u="none" strike="noStrike" dirty="0" smtClean="0">
                          <a:solidFill>
                            <a:srgbClr val="000000"/>
                          </a:solidFill>
                          <a:effectLst/>
                          <a:latin typeface="Segoe UI" panose="020B0502040204020203" pitchFamily="34" charset="0"/>
                          <a:ea typeface="Segoe UI" panose="020B0502040204020203" pitchFamily="34" charset="0"/>
                          <a:cs typeface="Segoe UI" panose="020B0502040204020203" pitchFamily="34" charset="0"/>
                        </a:rPr>
                        <a:t>45</a:t>
                      </a:r>
                      <a:endParaRPr lang="en-PH" sz="1100" b="0" i="1"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tc>
              </a:tr>
              <a:tr h="160212">
                <a:tc>
                  <a:txBody>
                    <a:bodyPr/>
                    <a:lstStyle/>
                    <a:p>
                      <a:pPr marL="0" marR="0" algn="just">
                        <a:lnSpc>
                          <a:spcPct val="115000"/>
                        </a:lnSpc>
                        <a:spcBef>
                          <a:spcPts val="0"/>
                        </a:spcBef>
                        <a:spcAft>
                          <a:spcPts val="0"/>
                        </a:spcAft>
                      </a:pPr>
                      <a:r>
                        <a:rPr lang="en-PH" sz="1100" dirty="0">
                          <a:latin typeface="Segoe UI" panose="020B0502040204020203" pitchFamily="34" charset="0"/>
                          <a:ea typeface="Segoe UI" panose="020B0502040204020203" pitchFamily="34" charset="0"/>
                          <a:cs typeface="Segoe UI" panose="020B0502040204020203" pitchFamily="34" charset="0"/>
                        </a:rPr>
                        <a:t>CAR</a:t>
                      </a:r>
                      <a:endParaRPr lang="en-US" sz="1100" dirty="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660</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588</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1,248</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dirty="0">
                          <a:latin typeface="Segoe UI" panose="020B0502040204020203" pitchFamily="34" charset="0"/>
                          <a:ea typeface="Segoe UI" panose="020B0502040204020203" pitchFamily="34" charset="0"/>
                          <a:cs typeface="Segoe UI" panose="020B0502040204020203" pitchFamily="34" charset="0"/>
                        </a:rPr>
                        <a:t>2</a:t>
                      </a:r>
                      <a:endParaRPr lang="en-US" sz="1100" dirty="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r>
              <a:tr h="160212">
                <a:tc>
                  <a:txBody>
                    <a:bodyPr/>
                    <a:lstStyle/>
                    <a:p>
                      <a:pPr marL="0" marR="0" algn="just">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I</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1,327</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1,252</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2,579</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dirty="0">
                          <a:latin typeface="Segoe UI" panose="020B0502040204020203" pitchFamily="34" charset="0"/>
                          <a:ea typeface="Segoe UI" panose="020B0502040204020203" pitchFamily="34" charset="0"/>
                          <a:cs typeface="Segoe UI" panose="020B0502040204020203" pitchFamily="34" charset="0"/>
                        </a:rPr>
                        <a:t>4</a:t>
                      </a:r>
                      <a:endParaRPr lang="en-US" sz="1100" dirty="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r>
              <a:tr h="160212">
                <a:tc>
                  <a:txBody>
                    <a:bodyPr/>
                    <a:lstStyle/>
                    <a:p>
                      <a:pPr marL="0" marR="0" algn="just">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II</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670</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620</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1,290</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dirty="0">
                          <a:latin typeface="Segoe UI" panose="020B0502040204020203" pitchFamily="34" charset="0"/>
                          <a:ea typeface="Segoe UI" panose="020B0502040204020203" pitchFamily="34" charset="0"/>
                          <a:cs typeface="Segoe UI" panose="020B0502040204020203" pitchFamily="34" charset="0"/>
                        </a:rPr>
                        <a:t>2</a:t>
                      </a:r>
                      <a:endParaRPr lang="en-US" sz="1100" dirty="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r>
              <a:tr h="160212">
                <a:tc>
                  <a:txBody>
                    <a:bodyPr/>
                    <a:lstStyle/>
                    <a:p>
                      <a:pPr marL="0" marR="0" algn="just">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III</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3,752</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5,458</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9,210</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dirty="0">
                          <a:latin typeface="Segoe UI" panose="020B0502040204020203" pitchFamily="34" charset="0"/>
                          <a:ea typeface="Segoe UI" panose="020B0502040204020203" pitchFamily="34" charset="0"/>
                          <a:cs typeface="Segoe UI" panose="020B0502040204020203" pitchFamily="34" charset="0"/>
                        </a:rPr>
                        <a:t>13</a:t>
                      </a:r>
                      <a:endParaRPr lang="en-US" sz="1100" dirty="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r>
              <a:tr h="160212">
                <a:tc>
                  <a:txBody>
                    <a:bodyPr/>
                    <a:lstStyle/>
                    <a:p>
                      <a:pPr marL="0" marR="0" algn="just">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IVA</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5,298</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4,840</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10,138</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dirty="0" smtClean="0">
                          <a:latin typeface="Segoe UI" panose="020B0502040204020203" pitchFamily="34" charset="0"/>
                          <a:ea typeface="Segoe UI" panose="020B0502040204020203" pitchFamily="34" charset="0"/>
                          <a:cs typeface="Segoe UI" panose="020B0502040204020203" pitchFamily="34" charset="0"/>
                        </a:rPr>
                        <a:t>14</a:t>
                      </a:r>
                      <a:endParaRPr lang="en-US" sz="1100" dirty="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r>
              <a:tr h="160212">
                <a:tc>
                  <a:txBody>
                    <a:bodyPr/>
                    <a:lstStyle/>
                    <a:p>
                      <a:pPr marL="0" marR="0" algn="just">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IVB</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272</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261</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533</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dirty="0">
                          <a:latin typeface="Segoe UI" panose="020B0502040204020203" pitchFamily="34" charset="0"/>
                          <a:ea typeface="Segoe UI" panose="020B0502040204020203" pitchFamily="34" charset="0"/>
                          <a:cs typeface="Segoe UI" panose="020B0502040204020203" pitchFamily="34" charset="0"/>
                        </a:rPr>
                        <a:t>1</a:t>
                      </a:r>
                      <a:endParaRPr lang="en-US" sz="1100" dirty="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r>
              <a:tr h="160212">
                <a:tc>
                  <a:txBody>
                    <a:bodyPr/>
                    <a:lstStyle/>
                    <a:p>
                      <a:pPr marL="0" marR="0" algn="just">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V</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829</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889</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1,718</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dirty="0" smtClean="0">
                          <a:latin typeface="Segoe UI" panose="020B0502040204020203" pitchFamily="34" charset="0"/>
                          <a:ea typeface="Segoe UI" panose="020B0502040204020203" pitchFamily="34" charset="0"/>
                          <a:cs typeface="Segoe UI" panose="020B0502040204020203" pitchFamily="34" charset="0"/>
                        </a:rPr>
                        <a:t>2</a:t>
                      </a:r>
                      <a:endParaRPr lang="en-US" sz="1100" dirty="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r>
              <a:tr h="160212">
                <a:tc>
                  <a:txBody>
                    <a:bodyPr/>
                    <a:lstStyle/>
                    <a:p>
                      <a:pPr marL="0" marR="0" algn="just">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VI</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595</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632</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1,227</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dirty="0">
                          <a:latin typeface="Segoe UI" panose="020B0502040204020203" pitchFamily="34" charset="0"/>
                          <a:ea typeface="Segoe UI" panose="020B0502040204020203" pitchFamily="34" charset="0"/>
                          <a:cs typeface="Segoe UI" panose="020B0502040204020203" pitchFamily="34" charset="0"/>
                        </a:rPr>
                        <a:t>2</a:t>
                      </a:r>
                      <a:endParaRPr lang="en-US" sz="1100" dirty="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r>
              <a:tr h="160212">
                <a:tc>
                  <a:txBody>
                    <a:bodyPr/>
                    <a:lstStyle/>
                    <a:p>
                      <a:pPr marL="0" marR="0" algn="just">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VII</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386</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1,181</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1,567</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dirty="0">
                          <a:latin typeface="Segoe UI" panose="020B0502040204020203" pitchFamily="34" charset="0"/>
                          <a:ea typeface="Segoe UI" panose="020B0502040204020203" pitchFamily="34" charset="0"/>
                          <a:cs typeface="Segoe UI" panose="020B0502040204020203" pitchFamily="34" charset="0"/>
                        </a:rPr>
                        <a:t>2</a:t>
                      </a:r>
                      <a:endParaRPr lang="en-US" sz="1100" dirty="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r>
              <a:tr h="160212">
                <a:tc>
                  <a:txBody>
                    <a:bodyPr/>
                    <a:lstStyle/>
                    <a:p>
                      <a:pPr marL="0" marR="0" algn="just">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IX</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543</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563</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1,106</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dirty="0">
                          <a:latin typeface="Segoe UI" panose="020B0502040204020203" pitchFamily="34" charset="0"/>
                          <a:ea typeface="Segoe UI" panose="020B0502040204020203" pitchFamily="34" charset="0"/>
                          <a:cs typeface="Segoe UI" panose="020B0502040204020203" pitchFamily="34" charset="0"/>
                        </a:rPr>
                        <a:t>2</a:t>
                      </a:r>
                      <a:endParaRPr lang="en-US" sz="1100" dirty="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r>
              <a:tr h="160212">
                <a:tc>
                  <a:txBody>
                    <a:bodyPr/>
                    <a:lstStyle/>
                    <a:p>
                      <a:pPr marL="0" marR="0" algn="just">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X</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685</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724</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1,409</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dirty="0">
                          <a:latin typeface="Segoe UI" panose="020B0502040204020203" pitchFamily="34" charset="0"/>
                          <a:ea typeface="Segoe UI" panose="020B0502040204020203" pitchFamily="34" charset="0"/>
                          <a:cs typeface="Segoe UI" panose="020B0502040204020203" pitchFamily="34" charset="0"/>
                        </a:rPr>
                        <a:t>2</a:t>
                      </a:r>
                      <a:endParaRPr lang="en-US" sz="1100" dirty="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r>
              <a:tr h="160212">
                <a:tc>
                  <a:txBody>
                    <a:bodyPr/>
                    <a:lstStyle/>
                    <a:p>
                      <a:pPr marL="0" marR="0" algn="just">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XI</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1,158</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942</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2,100</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dirty="0">
                          <a:latin typeface="Segoe UI" panose="020B0502040204020203" pitchFamily="34" charset="0"/>
                          <a:ea typeface="Segoe UI" panose="020B0502040204020203" pitchFamily="34" charset="0"/>
                          <a:cs typeface="Segoe UI" panose="020B0502040204020203" pitchFamily="34" charset="0"/>
                        </a:rPr>
                        <a:t>3</a:t>
                      </a:r>
                      <a:endParaRPr lang="en-US" sz="1100" dirty="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r>
              <a:tr h="160212">
                <a:tc>
                  <a:txBody>
                    <a:bodyPr/>
                    <a:lstStyle/>
                    <a:p>
                      <a:pPr marL="0" marR="0" algn="just">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XII</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402</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365</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767</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dirty="0">
                          <a:latin typeface="Segoe UI" panose="020B0502040204020203" pitchFamily="34" charset="0"/>
                          <a:ea typeface="Segoe UI" panose="020B0502040204020203" pitchFamily="34" charset="0"/>
                          <a:cs typeface="Segoe UI" panose="020B0502040204020203" pitchFamily="34" charset="0"/>
                        </a:rPr>
                        <a:t>1</a:t>
                      </a:r>
                      <a:endParaRPr lang="en-US" sz="1100" dirty="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r>
              <a:tr h="160212">
                <a:tc>
                  <a:txBody>
                    <a:bodyPr/>
                    <a:lstStyle/>
                    <a:p>
                      <a:pPr marL="0" marR="0" algn="just">
                        <a:lnSpc>
                          <a:spcPct val="115000"/>
                        </a:lnSpc>
                        <a:spcBef>
                          <a:spcPts val="0"/>
                        </a:spcBef>
                        <a:spcAft>
                          <a:spcPts val="0"/>
                        </a:spcAft>
                      </a:pPr>
                      <a:r>
                        <a:rPr lang="en-PH" sz="1100" dirty="0">
                          <a:latin typeface="Segoe UI" panose="020B0502040204020203" pitchFamily="34" charset="0"/>
                          <a:ea typeface="Segoe UI" panose="020B0502040204020203" pitchFamily="34" charset="0"/>
                          <a:cs typeface="Segoe UI" panose="020B0502040204020203" pitchFamily="34" charset="0"/>
                        </a:rPr>
                        <a:t>CARAGA</a:t>
                      </a:r>
                      <a:endParaRPr lang="en-US" sz="1100" dirty="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dirty="0">
                          <a:latin typeface="Segoe UI" panose="020B0502040204020203" pitchFamily="34" charset="0"/>
                          <a:ea typeface="Segoe UI" panose="020B0502040204020203" pitchFamily="34" charset="0"/>
                          <a:cs typeface="Segoe UI" panose="020B0502040204020203" pitchFamily="34" charset="0"/>
                        </a:rPr>
                        <a:t>252</a:t>
                      </a:r>
                      <a:endParaRPr lang="en-US" sz="1100" dirty="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dirty="0">
                          <a:latin typeface="Segoe UI" panose="020B0502040204020203" pitchFamily="34" charset="0"/>
                          <a:ea typeface="Segoe UI" panose="020B0502040204020203" pitchFamily="34" charset="0"/>
                          <a:cs typeface="Segoe UI" panose="020B0502040204020203" pitchFamily="34" charset="0"/>
                        </a:rPr>
                        <a:t>266</a:t>
                      </a:r>
                      <a:endParaRPr lang="en-US" sz="1100" dirty="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dirty="0">
                          <a:latin typeface="Segoe UI" panose="020B0502040204020203" pitchFamily="34" charset="0"/>
                          <a:ea typeface="Segoe UI" panose="020B0502040204020203" pitchFamily="34" charset="0"/>
                          <a:cs typeface="Segoe UI" panose="020B0502040204020203" pitchFamily="34" charset="0"/>
                        </a:rPr>
                        <a:t>518</a:t>
                      </a:r>
                      <a:endParaRPr lang="en-US" sz="1100" dirty="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dirty="0" smtClean="0">
                          <a:latin typeface="Segoe UI" panose="020B0502040204020203" pitchFamily="34" charset="0"/>
                          <a:ea typeface="Segoe UI" panose="020B0502040204020203" pitchFamily="34" charset="0"/>
                          <a:cs typeface="Segoe UI" panose="020B0502040204020203" pitchFamily="34" charset="0"/>
                        </a:rPr>
                        <a:t>1</a:t>
                      </a:r>
                      <a:endParaRPr lang="en-US" sz="1100" dirty="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r>
              <a:tr h="283381">
                <a:tc>
                  <a:txBody>
                    <a:bodyPr/>
                    <a:lstStyle/>
                    <a:p>
                      <a:pPr marL="0" marR="0" algn="just">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Total</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39,198</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29,185</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a:latin typeface="Segoe UI" panose="020B0502040204020203" pitchFamily="34" charset="0"/>
                          <a:ea typeface="Segoe UI" panose="020B0502040204020203" pitchFamily="34" charset="0"/>
                          <a:cs typeface="Segoe UI" panose="020B0502040204020203" pitchFamily="34" charset="0"/>
                        </a:rPr>
                        <a:t>68,383</a:t>
                      </a:r>
                      <a:endParaRPr lang="en-US" sz="110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c>
                  <a:txBody>
                    <a:bodyPr/>
                    <a:lstStyle/>
                    <a:p>
                      <a:pPr marL="0" marR="0" algn="r">
                        <a:lnSpc>
                          <a:spcPct val="115000"/>
                        </a:lnSpc>
                        <a:spcBef>
                          <a:spcPts val="0"/>
                        </a:spcBef>
                        <a:spcAft>
                          <a:spcPts val="0"/>
                        </a:spcAft>
                      </a:pPr>
                      <a:r>
                        <a:rPr lang="en-PH" sz="1100" dirty="0">
                          <a:latin typeface="Segoe UI" panose="020B0502040204020203" pitchFamily="34" charset="0"/>
                          <a:ea typeface="Segoe UI" panose="020B0502040204020203" pitchFamily="34" charset="0"/>
                          <a:cs typeface="Segoe UI" panose="020B0502040204020203" pitchFamily="34" charset="0"/>
                        </a:rPr>
                        <a:t>100%</a:t>
                      </a:r>
                      <a:endParaRPr lang="en-US" sz="1100" dirty="0">
                        <a:latin typeface="Segoe UI" panose="020B0502040204020203" pitchFamily="34" charset="0"/>
                        <a:ea typeface="Segoe UI" panose="020B0502040204020203" pitchFamily="34" charset="0"/>
                        <a:cs typeface="Segoe UI" panose="020B0502040204020203" pitchFamily="34" charset="0"/>
                      </a:endParaRPr>
                    </a:p>
                  </a:txBody>
                  <a:tcPr marL="63106" marR="63106" marT="0" marB="0" anchor="ctr"/>
                </a:tc>
              </a:tr>
            </a:tbl>
          </a:graphicData>
        </a:graphic>
      </p:graphicFrame>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926090" y="5943600"/>
            <a:ext cx="8105104" cy="6001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30000" dirty="0" smtClean="0">
                <a:ln>
                  <a:noFill/>
                </a:ln>
                <a:solidFill>
                  <a:schemeClr val="tx1"/>
                </a:solidFill>
                <a:effectLst/>
                <a:latin typeface="Arial Narrow" pitchFamily="34" charset="0"/>
                <a:ea typeface="Calibri" pitchFamily="34" charset="0"/>
                <a:cs typeface="Tahoma" pitchFamily="34" charset="0"/>
                <a:hlinkClick r:id=""/>
              </a:rPr>
              <a:t>[</a:t>
            </a:r>
            <a:r>
              <a:rPr kumimoji="0" lang="en-US" sz="1100" b="0" i="0" u="none" strike="noStrike" cap="none" normalizeH="0" baseline="30000" dirty="0" smtClean="0" bmk="">
                <a:ln>
                  <a:noFill/>
                </a:ln>
                <a:solidFill>
                  <a:schemeClr val="tx1"/>
                </a:solidFill>
                <a:effectLst/>
                <a:latin typeface="Arial Narrow" pitchFamily="34" charset="0"/>
                <a:ea typeface="Calibri" pitchFamily="34" charset="0"/>
                <a:cs typeface="Tahoma" pitchFamily="34" charset="0"/>
                <a:hlinkClick r:id=""/>
              </a:rPr>
              <a:t>1]</a:t>
            </a:r>
            <a:r>
              <a:rPr kumimoji="0" lang="en-US" sz="1100" b="0" i="0" u="none" strike="noStrike" cap="none" normalizeH="0" baseline="0" dirty="0" smtClean="0" bmk="">
                <a:ln>
                  <a:noFill/>
                </a:ln>
                <a:solidFill>
                  <a:schemeClr val="tx1"/>
                </a:solidFill>
                <a:effectLst/>
                <a:latin typeface="Arial Narrow" pitchFamily="34" charset="0"/>
                <a:ea typeface="Calibri" pitchFamily="34" charset="0"/>
                <a:cs typeface="Tahoma" pitchFamily="34" charset="0"/>
              </a:rPr>
              <a:t> 2014 data are only preliminary</a:t>
            </a:r>
            <a:endParaRPr kumimoji="0" lang="en-US" sz="600" b="0" i="0" u="none" strike="noStrike" cap="none" normalizeH="0" baseline="0" dirty="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30000" dirty="0" smtClean="0" bmk="">
                <a:ln>
                  <a:noFill/>
                </a:ln>
                <a:solidFill>
                  <a:schemeClr val="tx1"/>
                </a:solidFill>
                <a:effectLst/>
                <a:latin typeface="Arial Narrow" pitchFamily="34" charset="0"/>
                <a:ea typeface="Calibri" pitchFamily="34" charset="0"/>
                <a:cs typeface="Tahoma" pitchFamily="34" charset="0"/>
                <a:hlinkClick r:id=""/>
              </a:rPr>
              <a:t>[2]</a:t>
            </a:r>
            <a:r>
              <a:rPr kumimoji="0" lang="en-US" sz="1100" b="0" i="0" u="none" strike="noStrike" cap="none" normalizeH="0" baseline="0" dirty="0" smtClean="0" bmk="">
                <a:ln>
                  <a:noFill/>
                </a:ln>
                <a:solidFill>
                  <a:schemeClr val="tx1"/>
                </a:solidFill>
                <a:effectLst/>
                <a:latin typeface="Arial Narrow" pitchFamily="34" charset="0"/>
                <a:ea typeface="Calibri" pitchFamily="34" charset="0"/>
                <a:cs typeface="Tahoma" pitchFamily="34" charset="0"/>
              </a:rPr>
              <a:t> Total does not include Region VIII due to data loss during the Typhoon Yolanda (</a:t>
            </a:r>
            <a:r>
              <a:rPr kumimoji="0" lang="en-US" sz="1100" b="0" i="0" u="none" strike="noStrike" cap="none" normalizeH="0" baseline="0" dirty="0" err="1" smtClean="0" bmk="">
                <a:ln>
                  <a:noFill/>
                </a:ln>
                <a:solidFill>
                  <a:schemeClr val="tx1"/>
                </a:solidFill>
                <a:effectLst/>
                <a:latin typeface="Arial Narrow" pitchFamily="34" charset="0"/>
                <a:ea typeface="Calibri" pitchFamily="34" charset="0"/>
                <a:cs typeface="Tahoma" pitchFamily="34" charset="0"/>
              </a:rPr>
              <a:t>Haiyan</a:t>
            </a:r>
            <a:r>
              <a:rPr kumimoji="0" lang="en-US" sz="1100" b="0" i="0" u="none" strike="noStrike" cap="none" normalizeH="0" baseline="0" dirty="0" smtClean="0" bmk="">
                <a:ln>
                  <a:noFill/>
                </a:ln>
                <a:solidFill>
                  <a:schemeClr val="tx1"/>
                </a:solidFill>
                <a:effectLst/>
                <a:latin typeface="Arial Narrow" pitchFamily="34" charset="0"/>
                <a:ea typeface="Calibri" pitchFamily="34" charset="0"/>
                <a:cs typeface="Tahoma" pitchFamily="34" charset="0"/>
              </a:rPr>
              <a:t>) in 2013; and 2014 data collection commenced  only in February</a:t>
            </a:r>
            <a:endParaRPr kumimoji="0" lang="en-US" sz="600" b="0" i="0" u="none" strike="noStrike" cap="none" normalizeH="0" baseline="0" dirty="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30000" dirty="0" smtClean="0" bmk="">
                <a:ln>
                  <a:noFill/>
                </a:ln>
                <a:solidFill>
                  <a:schemeClr val="tx1"/>
                </a:solidFill>
                <a:effectLst/>
                <a:latin typeface="Arial Narrow" pitchFamily="34" charset="0"/>
                <a:ea typeface="Calibri" pitchFamily="34" charset="0"/>
                <a:cs typeface="Tahoma" pitchFamily="34" charset="0"/>
                <a:hlinkClick r:id=""/>
              </a:rPr>
              <a:t>[3]</a:t>
            </a:r>
            <a:r>
              <a:rPr kumimoji="0" lang="en-US" sz="1100" b="0" i="0" u="none" strike="noStrike" cap="none" normalizeH="0" baseline="0" dirty="0" smtClean="0">
                <a:ln>
                  <a:noFill/>
                </a:ln>
                <a:solidFill>
                  <a:schemeClr val="tx1"/>
                </a:solidFill>
                <a:effectLst/>
                <a:latin typeface="Arial Narrow" pitchFamily="34" charset="0"/>
                <a:ea typeface="Calibri" pitchFamily="34" charset="0"/>
                <a:cs typeface="Tahoma" pitchFamily="34" charset="0"/>
              </a:rPr>
              <a:t> Estimated from the proportion to total in 2013</a:t>
            </a:r>
            <a:r>
              <a:rPr kumimoji="0" lang="en-US" sz="11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Rectangle 28"/>
          <p:cNvSpPr/>
          <p:nvPr/>
        </p:nvSpPr>
        <p:spPr>
          <a:xfrm>
            <a:off x="609600" y="1524000"/>
            <a:ext cx="5029200" cy="228600"/>
          </a:xfrm>
          <a:prstGeom prst="rect">
            <a:avLst/>
          </a:prstGeom>
          <a:noFill/>
          <a:ln w="127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Rectangle 29"/>
          <p:cNvSpPr/>
          <p:nvPr/>
        </p:nvSpPr>
        <p:spPr>
          <a:xfrm>
            <a:off x="609600" y="3770249"/>
            <a:ext cx="5029200" cy="231902"/>
          </a:xfrm>
          <a:prstGeom prst="rect">
            <a:avLst/>
          </a:prstGeom>
          <a:noFill/>
          <a:ln w="127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1" name="Rectangle 30"/>
          <p:cNvSpPr/>
          <p:nvPr/>
        </p:nvSpPr>
        <p:spPr>
          <a:xfrm>
            <a:off x="609600" y="3538347"/>
            <a:ext cx="5029200" cy="231902"/>
          </a:xfrm>
          <a:prstGeom prst="rect">
            <a:avLst/>
          </a:prstGeom>
          <a:noFill/>
          <a:ln w="127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2" name="Rectangle 31"/>
          <p:cNvSpPr/>
          <p:nvPr/>
        </p:nvSpPr>
        <p:spPr>
          <a:xfrm>
            <a:off x="609600" y="5099177"/>
            <a:ext cx="5029200" cy="228600"/>
          </a:xfrm>
          <a:prstGeom prst="rect">
            <a:avLst/>
          </a:prstGeom>
          <a:noFill/>
          <a:ln w="127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37" name="Picture 2" descr="C:\Users\harold\Pictures\New folder\ils1.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15563" y="5955938"/>
            <a:ext cx="710527" cy="724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 y="0"/>
            <a:ext cx="9144001" cy="7010400"/>
          </a:xfrm>
          <a:prstGeom prst="rect">
            <a:avLst/>
          </a:prstGeom>
        </p:spPr>
      </p:pic>
      <p:sp>
        <p:nvSpPr>
          <p:cNvPr id="2" name="Title 1"/>
          <p:cNvSpPr>
            <a:spLocks noGrp="1"/>
          </p:cNvSpPr>
          <p:nvPr>
            <p:ph type="title"/>
          </p:nvPr>
        </p:nvSpPr>
        <p:spPr>
          <a:xfrm>
            <a:off x="3200400" y="2362200"/>
            <a:ext cx="4876800" cy="3505200"/>
          </a:xfrm>
        </p:spPr>
        <p:txBody>
          <a:bodyPr/>
          <a:lstStyle/>
          <a:p>
            <a:endParaRPr lang="en-PH" dirty="0"/>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81000" y="1524000"/>
            <a:ext cx="2313269" cy="4525963"/>
          </a:xfrm>
        </p:spPr>
      </p:pic>
      <p:sp>
        <p:nvSpPr>
          <p:cNvPr id="5" name="Rectangle 4"/>
          <p:cNvSpPr/>
          <p:nvPr/>
        </p:nvSpPr>
        <p:spPr>
          <a:xfrm>
            <a:off x="8659772" y="6583978"/>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6" name="TextBox 5"/>
          <p:cNvSpPr txBox="1"/>
          <p:nvPr/>
        </p:nvSpPr>
        <p:spPr>
          <a:xfrm>
            <a:off x="723054" y="6477000"/>
            <a:ext cx="7973935" cy="400110"/>
          </a:xfrm>
          <a:prstGeom prst="rect">
            <a:avLst/>
          </a:prstGeom>
          <a:noFill/>
        </p:spPr>
        <p:txBody>
          <a:bodyPr wrap="none" rtlCol="0">
            <a:normAutofit fontScale="92500" lnSpcReduction="10000"/>
          </a:bodyPr>
          <a:lstStyle/>
          <a:p>
            <a:pPr algn="r"/>
            <a:r>
              <a:rPr lang="en-US" sz="1200" b="1" dirty="0" smtClean="0">
                <a:latin typeface="Segoe UI" pitchFamily="34" charset="0"/>
                <a:ea typeface="Segoe UI" pitchFamily="34" charset="0"/>
                <a:cs typeface="Segoe UI" pitchFamily="34" charset="0"/>
              </a:rPr>
              <a:t>Survey of Filipino Migrant </a:t>
            </a:r>
            <a:r>
              <a:rPr lang="en-US" sz="1200" b="1" dirty="0" smtClean="0">
                <a:solidFill>
                  <a:schemeClr val="tx2">
                    <a:lumMod val="50000"/>
                  </a:schemeClr>
                </a:solidFill>
                <a:latin typeface="Segoe UI" pitchFamily="34" charset="0"/>
                <a:ea typeface="Segoe UI" pitchFamily="34" charset="0"/>
                <a:cs typeface="Segoe UI" pitchFamily="34" charset="0"/>
              </a:rPr>
              <a:t>Worker Returnees from Qatar</a:t>
            </a:r>
          </a:p>
          <a:p>
            <a:pPr algn="r"/>
            <a:r>
              <a:rPr lang="en-US" sz="1200" b="1" dirty="0" smtClean="0">
                <a:solidFill>
                  <a:schemeClr val="accent1">
                    <a:lumMod val="75000"/>
                  </a:schemeClr>
                </a:solidFill>
                <a:latin typeface="Segoe UI" pitchFamily="34" charset="0"/>
                <a:ea typeface="Segoe UI" pitchFamily="34" charset="0"/>
                <a:cs typeface="Segoe UI" pitchFamily="34" charset="0"/>
              </a:rPr>
              <a:t>Philippine Sampling Framework</a:t>
            </a:r>
            <a:endParaRPr lang="en-US" sz="1200" b="1" dirty="0">
              <a:solidFill>
                <a:schemeClr val="tx1">
                  <a:lumMod val="75000"/>
                  <a:lumOff val="25000"/>
                </a:schemeClr>
              </a:solidFill>
            </a:endParaRPr>
          </a:p>
        </p:txBody>
      </p:sp>
      <p:sp>
        <p:nvSpPr>
          <p:cNvPr id="9" name="Title 1"/>
          <p:cNvSpPr txBox="1">
            <a:spLocks/>
          </p:cNvSpPr>
          <p:nvPr/>
        </p:nvSpPr>
        <p:spPr>
          <a:xfrm>
            <a:off x="310356"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latin typeface="Segoe UI" pitchFamily="34" charset="0"/>
                <a:ea typeface="Tahoma" pitchFamily="34" charset="0"/>
                <a:cs typeface="Tahoma" pitchFamily="34" charset="0"/>
              </a:rPr>
              <a:t>Regional Selection</a:t>
            </a:r>
            <a:endParaRPr lang="en-US" dirty="0">
              <a:latin typeface="Segoe UI" pitchFamily="34" charset="0"/>
            </a:endParaRPr>
          </a:p>
        </p:txBody>
      </p:sp>
      <p:pic>
        <p:nvPicPr>
          <p:cNvPr id="10" name="Picture 9" descr="11949858391332901534government_icon_-_symbo_01.svg.med.png"/>
          <p:cNvPicPr>
            <a:picLocks noChangeAspect="1"/>
          </p:cNvPicPr>
          <p:nvPr/>
        </p:nvPicPr>
        <p:blipFill>
          <a:blip r:embed="rId5" cstate="print">
            <a:biLevel thresh="75000"/>
          </a:blip>
          <a:stretch>
            <a:fillRect/>
          </a:stretch>
        </p:blipFill>
        <p:spPr>
          <a:xfrm>
            <a:off x="1219200" y="3519551"/>
            <a:ext cx="242406" cy="231902"/>
          </a:xfrm>
          <a:prstGeom prst="rect">
            <a:avLst/>
          </a:prstGeom>
        </p:spPr>
      </p:pic>
      <p:pic>
        <p:nvPicPr>
          <p:cNvPr id="11" name="Picture 10" descr="11949858391332901534government_icon_-_symbo_01.svg.med.png"/>
          <p:cNvPicPr>
            <a:picLocks noChangeAspect="1"/>
          </p:cNvPicPr>
          <p:nvPr/>
        </p:nvPicPr>
        <p:blipFill>
          <a:blip r:embed="rId5" cstate="print">
            <a:biLevel thresh="75000"/>
          </a:blip>
          <a:stretch>
            <a:fillRect/>
          </a:stretch>
        </p:blipFill>
        <p:spPr>
          <a:xfrm>
            <a:off x="1258406" y="3814953"/>
            <a:ext cx="242406" cy="231902"/>
          </a:xfrm>
          <a:prstGeom prst="rect">
            <a:avLst/>
          </a:prstGeom>
        </p:spPr>
      </p:pic>
      <p:pic>
        <p:nvPicPr>
          <p:cNvPr id="12" name="Picture 11" descr="11949858391332901534government_icon_-_symbo_01.svg.med.png"/>
          <p:cNvPicPr>
            <a:picLocks noChangeAspect="1"/>
          </p:cNvPicPr>
          <p:nvPr/>
        </p:nvPicPr>
        <p:blipFill>
          <a:blip r:embed="rId5" cstate="print">
            <a:biLevel thresh="75000"/>
          </a:blip>
          <a:stretch>
            <a:fillRect/>
          </a:stretch>
        </p:blipFill>
        <p:spPr>
          <a:xfrm>
            <a:off x="1524000" y="3824351"/>
            <a:ext cx="242406" cy="231902"/>
          </a:xfrm>
          <a:prstGeom prst="rect">
            <a:avLst/>
          </a:prstGeom>
        </p:spPr>
      </p:pic>
      <p:pic>
        <p:nvPicPr>
          <p:cNvPr id="13" name="Picture 12" descr="11949858391332901534government_icon_-_symbo_01.svg.med.png"/>
          <p:cNvPicPr>
            <a:picLocks noChangeAspect="1"/>
          </p:cNvPicPr>
          <p:nvPr/>
        </p:nvPicPr>
        <p:blipFill>
          <a:blip r:embed="rId5" cstate="print">
            <a:biLevel thresh="75000"/>
          </a:blip>
          <a:stretch>
            <a:fillRect/>
          </a:stretch>
        </p:blipFill>
        <p:spPr>
          <a:xfrm>
            <a:off x="1745697" y="4073906"/>
            <a:ext cx="242406" cy="231902"/>
          </a:xfrm>
          <a:prstGeom prst="rect">
            <a:avLst/>
          </a:prstGeom>
        </p:spPr>
      </p:pic>
      <p:pic>
        <p:nvPicPr>
          <p:cNvPr id="14" name="Picture 13" descr="11949858391332901534government_icon_-_symbo_01.svg.med.png"/>
          <p:cNvPicPr>
            <a:picLocks noChangeAspect="1"/>
          </p:cNvPicPr>
          <p:nvPr/>
        </p:nvPicPr>
        <p:blipFill>
          <a:blip r:embed="rId5" cstate="print">
            <a:biLevel thresh="75000"/>
          </a:blip>
          <a:stretch>
            <a:fillRect/>
          </a:stretch>
        </p:blipFill>
        <p:spPr>
          <a:xfrm>
            <a:off x="1259512" y="4107053"/>
            <a:ext cx="242406" cy="231902"/>
          </a:xfrm>
          <a:prstGeom prst="rect">
            <a:avLst/>
          </a:prstGeom>
        </p:spPr>
      </p:pic>
      <p:pic>
        <p:nvPicPr>
          <p:cNvPr id="15" name="Picture 14" descr="11949858391332901534government_icon_-_symbo_01.svg.med.png"/>
          <p:cNvPicPr>
            <a:picLocks noChangeAspect="1"/>
          </p:cNvPicPr>
          <p:nvPr/>
        </p:nvPicPr>
        <p:blipFill>
          <a:blip r:embed="rId5" cstate="print">
            <a:biLevel thresh="75000"/>
          </a:blip>
          <a:stretch>
            <a:fillRect/>
          </a:stretch>
        </p:blipFill>
        <p:spPr>
          <a:xfrm>
            <a:off x="1402797" y="3278251"/>
            <a:ext cx="242406" cy="231902"/>
          </a:xfrm>
          <a:prstGeom prst="rect">
            <a:avLst/>
          </a:prstGeom>
        </p:spPr>
      </p:pic>
      <p:pic>
        <p:nvPicPr>
          <p:cNvPr id="16" name="Picture 15" descr="11949858391332901534government_icon_-_symbo_01.svg.med.png"/>
          <p:cNvPicPr>
            <a:picLocks noChangeAspect="1"/>
          </p:cNvPicPr>
          <p:nvPr/>
        </p:nvPicPr>
        <p:blipFill>
          <a:blip r:embed="rId5" cstate="print">
            <a:biLevel thresh="75000"/>
          </a:blip>
          <a:stretch>
            <a:fillRect/>
          </a:stretch>
        </p:blipFill>
        <p:spPr>
          <a:xfrm>
            <a:off x="1258406" y="4426204"/>
            <a:ext cx="242406" cy="231902"/>
          </a:xfrm>
          <a:prstGeom prst="rect">
            <a:avLst/>
          </a:prstGeom>
        </p:spPr>
      </p:pic>
      <p:pic>
        <p:nvPicPr>
          <p:cNvPr id="17" name="Picture 16" descr="11949858391332901534government_icon_-_symbo_01.svg.med.png"/>
          <p:cNvPicPr>
            <a:picLocks noChangeAspect="1"/>
          </p:cNvPicPr>
          <p:nvPr/>
        </p:nvPicPr>
        <p:blipFill>
          <a:blip r:embed="rId5" cstate="print">
            <a:biLevel thresh="75000"/>
          </a:blip>
          <a:stretch>
            <a:fillRect/>
          </a:stretch>
        </p:blipFill>
        <p:spPr>
          <a:xfrm>
            <a:off x="1969606" y="3160649"/>
            <a:ext cx="242406" cy="231902"/>
          </a:xfrm>
          <a:prstGeom prst="rect">
            <a:avLst/>
          </a:prstGeom>
        </p:spPr>
      </p:pic>
      <p:pic>
        <p:nvPicPr>
          <p:cNvPr id="18" name="Picture 17" descr="11949858391332901534government_icon_-_symbo_01.svg.med.png"/>
          <p:cNvPicPr>
            <a:picLocks noChangeAspect="1"/>
          </p:cNvPicPr>
          <p:nvPr/>
        </p:nvPicPr>
        <p:blipFill>
          <a:blip r:embed="rId5" cstate="print">
            <a:biLevel thresh="75000"/>
          </a:blip>
          <a:stretch>
            <a:fillRect/>
          </a:stretch>
        </p:blipFill>
        <p:spPr>
          <a:xfrm>
            <a:off x="805897" y="3787902"/>
            <a:ext cx="242406" cy="231902"/>
          </a:xfrm>
          <a:prstGeom prst="rect">
            <a:avLst/>
          </a:prstGeom>
        </p:spPr>
      </p:pic>
      <p:pic>
        <p:nvPicPr>
          <p:cNvPr id="19" name="Picture 18" descr="11949858391332901534government_icon_-_symbo_01.svg.med.png"/>
          <p:cNvPicPr>
            <a:picLocks noChangeAspect="1"/>
          </p:cNvPicPr>
          <p:nvPr/>
        </p:nvPicPr>
        <p:blipFill>
          <a:blip r:embed="rId5" cstate="print">
            <a:biLevel thresh="75000"/>
          </a:blip>
          <a:stretch>
            <a:fillRect/>
          </a:stretch>
        </p:blipFill>
        <p:spPr>
          <a:xfrm>
            <a:off x="927100" y="3273298"/>
            <a:ext cx="242406" cy="231902"/>
          </a:xfrm>
          <a:prstGeom prst="rect">
            <a:avLst/>
          </a:prstGeom>
        </p:spPr>
      </p:pic>
      <p:pic>
        <p:nvPicPr>
          <p:cNvPr id="20" name="Picture 19" descr="11949858391332901534government_icon_-_symbo_01.svg.med.png"/>
          <p:cNvPicPr>
            <a:picLocks noChangeAspect="1"/>
          </p:cNvPicPr>
          <p:nvPr/>
        </p:nvPicPr>
        <p:blipFill>
          <a:blip r:embed="rId5" cstate="print">
            <a:biLevel thresh="75000"/>
          </a:blip>
          <a:stretch>
            <a:fillRect/>
          </a:stretch>
        </p:blipFill>
        <p:spPr>
          <a:xfrm>
            <a:off x="1988103" y="3610102"/>
            <a:ext cx="242406" cy="231902"/>
          </a:xfrm>
          <a:prstGeom prst="rect">
            <a:avLst/>
          </a:prstGeom>
        </p:spPr>
      </p:pic>
      <p:pic>
        <p:nvPicPr>
          <p:cNvPr id="21" name="Picture 20" descr="11949858391332901534government_icon_-_symbo_01.svg.med.png"/>
          <p:cNvPicPr>
            <a:picLocks noChangeAspect="1"/>
          </p:cNvPicPr>
          <p:nvPr/>
        </p:nvPicPr>
        <p:blipFill>
          <a:blip r:embed="rId5" cstate="print">
            <a:biLevel thresh="75000"/>
          </a:blip>
          <a:stretch>
            <a:fillRect/>
          </a:stretch>
        </p:blipFill>
        <p:spPr>
          <a:xfrm>
            <a:off x="945597" y="4497451"/>
            <a:ext cx="242406" cy="231902"/>
          </a:xfrm>
          <a:prstGeom prst="rect">
            <a:avLst/>
          </a:prstGeom>
        </p:spPr>
      </p:pic>
      <p:pic>
        <p:nvPicPr>
          <p:cNvPr id="22" name="Picture 21" descr="11949858391332901534government_icon_-_symbo_01.svg.med.png"/>
          <p:cNvPicPr>
            <a:picLocks noChangeAspect="1"/>
          </p:cNvPicPr>
          <p:nvPr/>
        </p:nvPicPr>
        <p:blipFill>
          <a:blip r:embed="rId5" cstate="print">
            <a:biLevel thresh="75000"/>
          </a:blip>
          <a:stretch>
            <a:fillRect/>
          </a:stretch>
        </p:blipFill>
        <p:spPr>
          <a:xfrm>
            <a:off x="1727200" y="2514600"/>
            <a:ext cx="242406" cy="231902"/>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23874" y="3106216"/>
            <a:ext cx="619837" cy="619837"/>
          </a:xfrm>
          <a:prstGeom prst="rect">
            <a:avLst/>
          </a:prstGeom>
        </p:spPr>
      </p:pic>
      <p:sp>
        <p:nvSpPr>
          <p:cNvPr id="24" name="Left Arrow Callout 23"/>
          <p:cNvSpPr/>
          <p:nvPr/>
        </p:nvSpPr>
        <p:spPr>
          <a:xfrm>
            <a:off x="3203961" y="1873752"/>
            <a:ext cx="4219263" cy="3704602"/>
          </a:xfrm>
          <a:prstGeom prst="leftArrowCallout">
            <a:avLst/>
          </a:prstGeom>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85750" indent="-285750">
              <a:buFont typeface="Arial" panose="020B0604020202020204" pitchFamily="34" charset="0"/>
              <a:buChar char="•"/>
            </a:pPr>
            <a:r>
              <a:rPr lang="en-PH" sz="1600" dirty="0" smtClean="0">
                <a:latin typeface="Segoe UI" panose="020B0502040204020203" pitchFamily="34" charset="0"/>
                <a:ea typeface="Segoe UI" panose="020B0502040204020203" pitchFamily="34" charset="0"/>
                <a:cs typeface="Segoe UI" panose="020B0502040204020203" pitchFamily="34" charset="0"/>
              </a:rPr>
              <a:t>13 </a:t>
            </a:r>
            <a:r>
              <a:rPr lang="en-PH" sz="1600" dirty="0">
                <a:latin typeface="Segoe UI" panose="020B0502040204020203" pitchFamily="34" charset="0"/>
                <a:ea typeface="Segoe UI" panose="020B0502040204020203" pitchFamily="34" charset="0"/>
                <a:cs typeface="Segoe UI" panose="020B0502040204020203" pitchFamily="34" charset="0"/>
              </a:rPr>
              <a:t>OWWA Accredited NGO PDOS providers all concentrated in the Greater Manila Area (GMA</a:t>
            </a:r>
            <a:r>
              <a:rPr lang="en-PH" sz="1600" dirty="0" smtClean="0">
                <a:latin typeface="Segoe UI" panose="020B0502040204020203" pitchFamily="34" charset="0"/>
                <a:ea typeface="Segoe UI" panose="020B0502040204020203" pitchFamily="34" charset="0"/>
                <a:cs typeface="Segoe UI" panose="020B0502040204020203" pitchFamily="34" charset="0"/>
              </a:rPr>
              <a:t>)</a:t>
            </a:r>
          </a:p>
          <a:p>
            <a:pPr marL="285750" indent="-285750">
              <a:buFont typeface="Arial" panose="020B0604020202020204" pitchFamily="34" charset="0"/>
              <a:buChar char="•"/>
            </a:pPr>
            <a:r>
              <a:rPr lang="en-PH" sz="1600" dirty="0" smtClean="0">
                <a:latin typeface="Segoe UI" panose="020B0502040204020203" pitchFamily="34" charset="0"/>
                <a:ea typeface="Segoe UI" panose="020B0502040204020203" pitchFamily="34" charset="0"/>
                <a:cs typeface="Segoe UI" panose="020B0502040204020203" pitchFamily="34" charset="0"/>
              </a:rPr>
              <a:t>Selected the OWWA offices in BFO </a:t>
            </a:r>
            <a:r>
              <a:rPr lang="en-PH" sz="1600" dirty="0" err="1">
                <a:latin typeface="Segoe UI" panose="020B0502040204020203" pitchFamily="34" charset="0"/>
                <a:ea typeface="Segoe UI" panose="020B0502040204020203" pitchFamily="34" charset="0"/>
                <a:cs typeface="Segoe UI" panose="020B0502040204020203" pitchFamily="34" charset="0"/>
              </a:rPr>
              <a:t>DevCen</a:t>
            </a:r>
            <a:r>
              <a:rPr lang="en-PH" sz="1600" dirty="0">
                <a:latin typeface="Segoe UI" panose="020B0502040204020203" pitchFamily="34" charset="0"/>
                <a:ea typeface="Segoe UI" panose="020B0502040204020203" pitchFamily="34" charset="0"/>
                <a:cs typeface="Segoe UI" panose="020B0502040204020203" pitchFamily="34" charset="0"/>
              </a:rPr>
              <a:t> in </a:t>
            </a:r>
            <a:r>
              <a:rPr lang="en-PH" sz="1600" dirty="0" err="1">
                <a:latin typeface="Segoe UI" panose="020B0502040204020203" pitchFamily="34" charset="0"/>
                <a:ea typeface="Segoe UI" panose="020B0502040204020203" pitchFamily="34" charset="0"/>
                <a:cs typeface="Segoe UI" panose="020B0502040204020203" pitchFamily="34" charset="0"/>
              </a:rPr>
              <a:t>Intramuros</a:t>
            </a:r>
            <a:r>
              <a:rPr lang="en-PH" sz="1600" dirty="0">
                <a:latin typeface="Segoe UI" panose="020B0502040204020203" pitchFamily="34" charset="0"/>
                <a:ea typeface="Segoe UI" panose="020B0502040204020203" pitchFamily="34" charset="0"/>
                <a:cs typeface="Segoe UI" panose="020B0502040204020203" pitchFamily="34" charset="0"/>
              </a:rPr>
              <a:t>, </a:t>
            </a:r>
            <a:r>
              <a:rPr lang="en-PH" sz="1600" dirty="0" smtClean="0">
                <a:latin typeface="Segoe UI" panose="020B0502040204020203" pitchFamily="34" charset="0"/>
                <a:ea typeface="Segoe UI" panose="020B0502040204020203" pitchFamily="34" charset="0"/>
                <a:cs typeface="Segoe UI" panose="020B0502040204020203" pitchFamily="34" charset="0"/>
              </a:rPr>
              <a:t>Manila and OWWA, Pasay City</a:t>
            </a:r>
          </a:p>
        </p:txBody>
      </p:sp>
      <p:pic>
        <p:nvPicPr>
          <p:cNvPr id="25" name="Picture 2" descr="C:\Users\harold\Pictures\New folder\ils1.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15563" y="5955938"/>
            <a:ext cx="710527" cy="724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3348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 y="0"/>
            <a:ext cx="9144001" cy="7010400"/>
          </a:xfrm>
          <a:prstGeom prst="rect">
            <a:avLst/>
          </a:prstGeom>
        </p:spPr>
      </p:pic>
      <p:pic>
        <p:nvPicPr>
          <p:cNvPr id="9" name="Content Placeholder 8"/>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925242" y="3161612"/>
            <a:ext cx="1408758" cy="1257988"/>
          </a:xfrm>
        </p:spPr>
      </p:pic>
      <p:sp>
        <p:nvSpPr>
          <p:cNvPr id="5" name="Rectangle 4"/>
          <p:cNvSpPr/>
          <p:nvPr/>
        </p:nvSpPr>
        <p:spPr>
          <a:xfrm>
            <a:off x="8659772" y="6583978"/>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6" name="TextBox 5"/>
          <p:cNvSpPr txBox="1"/>
          <p:nvPr/>
        </p:nvSpPr>
        <p:spPr>
          <a:xfrm>
            <a:off x="723054" y="6477000"/>
            <a:ext cx="7973935" cy="400110"/>
          </a:xfrm>
          <a:prstGeom prst="rect">
            <a:avLst/>
          </a:prstGeom>
          <a:noFill/>
        </p:spPr>
        <p:txBody>
          <a:bodyPr wrap="none" rtlCol="0">
            <a:normAutofit fontScale="92500" lnSpcReduction="10000"/>
          </a:bodyPr>
          <a:lstStyle/>
          <a:p>
            <a:pPr algn="r"/>
            <a:r>
              <a:rPr lang="en-US" sz="1200" b="1" dirty="0" smtClean="0">
                <a:latin typeface="Segoe UI" pitchFamily="34" charset="0"/>
                <a:ea typeface="Segoe UI" pitchFamily="34" charset="0"/>
                <a:cs typeface="Segoe UI" pitchFamily="34" charset="0"/>
              </a:rPr>
              <a:t>Survey of Filipino Migrant </a:t>
            </a:r>
            <a:r>
              <a:rPr lang="en-US" sz="1200" b="1" dirty="0" smtClean="0">
                <a:solidFill>
                  <a:schemeClr val="tx2">
                    <a:lumMod val="50000"/>
                  </a:schemeClr>
                </a:solidFill>
                <a:latin typeface="Segoe UI" pitchFamily="34" charset="0"/>
                <a:ea typeface="Segoe UI" pitchFamily="34" charset="0"/>
                <a:cs typeface="Segoe UI" pitchFamily="34" charset="0"/>
              </a:rPr>
              <a:t>Worker Returnees from Qatar</a:t>
            </a:r>
          </a:p>
          <a:p>
            <a:pPr algn="r"/>
            <a:r>
              <a:rPr lang="en-US" sz="1200" b="1" dirty="0" smtClean="0">
                <a:solidFill>
                  <a:schemeClr val="accent1">
                    <a:lumMod val="75000"/>
                  </a:schemeClr>
                </a:solidFill>
                <a:latin typeface="Segoe UI" pitchFamily="34" charset="0"/>
                <a:ea typeface="Segoe UI" pitchFamily="34" charset="0"/>
                <a:cs typeface="Segoe UI" pitchFamily="34" charset="0"/>
              </a:rPr>
              <a:t>Philippine Sampling Framework</a:t>
            </a:r>
            <a:endParaRPr lang="en-US" sz="1200" b="1" dirty="0">
              <a:solidFill>
                <a:schemeClr val="tx1">
                  <a:lumMod val="75000"/>
                  <a:lumOff val="25000"/>
                </a:schemeClr>
              </a:solidFill>
            </a:endParaRPr>
          </a:p>
        </p:txBody>
      </p:sp>
      <p:sp>
        <p:nvSpPr>
          <p:cNvPr id="8" name="Title 1"/>
          <p:cNvSpPr txBox="1">
            <a:spLocks/>
          </p:cNvSpPr>
          <p:nvPr/>
        </p:nvSpPr>
        <p:spPr>
          <a:xfrm>
            <a:off x="310356"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latin typeface="Segoe UI" pitchFamily="34" charset="0"/>
                <a:ea typeface="Tahoma" pitchFamily="34" charset="0"/>
                <a:cs typeface="Tahoma" pitchFamily="34" charset="0"/>
              </a:rPr>
              <a:t>Regional Selection</a:t>
            </a:r>
            <a:endParaRPr lang="en-US" dirty="0">
              <a:latin typeface="Segoe UI" pitchFamily="34" charset="0"/>
            </a:endParaRPr>
          </a:p>
        </p:txBody>
      </p:sp>
      <p:pic>
        <p:nvPicPr>
          <p:cNvPr id="10" name="Content Placeholder 4" descr="11949846411688099023icons_lumen_design_studi_01.svg.med.png"/>
          <p:cNvPicPr>
            <a:picLocks noChangeAspect="1"/>
          </p:cNvPicPr>
          <p:nvPr/>
        </p:nvPicPr>
        <p:blipFill>
          <a:blip r:embed="rId5"/>
          <a:srcRect b="4944"/>
          <a:stretch>
            <a:fillRect/>
          </a:stretch>
        </p:blipFill>
        <p:spPr>
          <a:xfrm>
            <a:off x="3962400" y="1752600"/>
            <a:ext cx="3031377" cy="1143000"/>
          </a:xfrm>
          <a:prstGeom prst="rect">
            <a:avLst/>
          </a:prstGeom>
        </p:spPr>
      </p:pic>
      <p:sp>
        <p:nvSpPr>
          <p:cNvPr id="11" name="Rectangle 10"/>
          <p:cNvSpPr/>
          <p:nvPr/>
        </p:nvSpPr>
        <p:spPr>
          <a:xfrm>
            <a:off x="3238499" y="1295400"/>
            <a:ext cx="2667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Segoe UI" pitchFamily="34" charset="0"/>
                <a:ea typeface="Segoe UI" pitchFamily="34" charset="0"/>
                <a:cs typeface="Segoe UI" pitchFamily="34" charset="0"/>
              </a:rPr>
              <a:t>Qatar returnees</a:t>
            </a:r>
            <a:endParaRPr lang="en-US" sz="2000" dirty="0">
              <a:solidFill>
                <a:schemeClr val="tx1"/>
              </a:solidFill>
              <a:latin typeface="Segoe UI" pitchFamily="34" charset="0"/>
              <a:ea typeface="Segoe UI" pitchFamily="34" charset="0"/>
              <a:cs typeface="Segoe UI" pitchFamily="34" charset="0"/>
            </a:endParaRPr>
          </a:p>
        </p:txBody>
      </p:sp>
      <p:sp>
        <p:nvSpPr>
          <p:cNvPr id="12" name="Oval 11"/>
          <p:cNvSpPr/>
          <p:nvPr/>
        </p:nvSpPr>
        <p:spPr>
          <a:xfrm>
            <a:off x="2286000" y="1638300"/>
            <a:ext cx="1371600" cy="1295400"/>
          </a:xfrm>
          <a:prstGeom prst="ellipse">
            <a:avLst/>
          </a:prstGeom>
          <a:gradFill flip="none" rotWithShape="1">
            <a:gsLst>
              <a:gs pos="0">
                <a:schemeClr val="accent5">
                  <a:shade val="51000"/>
                  <a:satMod val="130000"/>
                  <a:alpha val="99000"/>
                </a:schemeClr>
              </a:gs>
              <a:gs pos="80000">
                <a:schemeClr val="accent5">
                  <a:shade val="93000"/>
                  <a:satMod val="130000"/>
                </a:schemeClr>
              </a:gs>
              <a:gs pos="100000">
                <a:schemeClr val="accent5">
                  <a:shade val="94000"/>
                  <a:satMod val="135000"/>
                </a:schemeClr>
              </a:gs>
            </a:gsLst>
            <a:lin ang="5400000" scaled="1"/>
            <a:tileRect/>
          </a:gra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000" dirty="0" smtClean="0"/>
              <a:t>350</a:t>
            </a:r>
            <a:endParaRPr lang="en-US" sz="4000" dirty="0"/>
          </a:p>
        </p:txBody>
      </p:sp>
      <p:sp>
        <p:nvSpPr>
          <p:cNvPr id="13" name="Oval 12"/>
          <p:cNvSpPr/>
          <p:nvPr/>
        </p:nvSpPr>
        <p:spPr>
          <a:xfrm>
            <a:off x="2298700" y="3124200"/>
            <a:ext cx="1371600" cy="1295400"/>
          </a:xfrm>
          <a:prstGeom prst="ellipse">
            <a:avLst/>
          </a:prstGeom>
          <a:gradFill flip="none" rotWithShape="1">
            <a:gsLst>
              <a:gs pos="0">
                <a:schemeClr val="accent5">
                  <a:shade val="51000"/>
                  <a:satMod val="130000"/>
                  <a:alpha val="99000"/>
                </a:schemeClr>
              </a:gs>
              <a:gs pos="80000">
                <a:schemeClr val="accent5">
                  <a:shade val="93000"/>
                  <a:satMod val="130000"/>
                </a:schemeClr>
              </a:gs>
              <a:gs pos="100000">
                <a:schemeClr val="accent5">
                  <a:shade val="94000"/>
                  <a:satMod val="135000"/>
                </a:schemeClr>
              </a:gs>
            </a:gsLst>
            <a:lin ang="5400000" scaled="1"/>
            <a:tileRect/>
          </a:gra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000" dirty="0" smtClean="0"/>
              <a:t>315</a:t>
            </a:r>
            <a:endParaRPr lang="en-US" sz="4000" dirty="0"/>
          </a:p>
        </p:txBody>
      </p:sp>
      <p:sp>
        <p:nvSpPr>
          <p:cNvPr id="14" name="Oval 13"/>
          <p:cNvSpPr/>
          <p:nvPr/>
        </p:nvSpPr>
        <p:spPr>
          <a:xfrm>
            <a:off x="5584077" y="3124200"/>
            <a:ext cx="1371600" cy="1295400"/>
          </a:xfrm>
          <a:prstGeom prst="ellipse">
            <a:avLst/>
          </a:prstGeom>
          <a:gradFill flip="none" rotWithShape="1">
            <a:gsLst>
              <a:gs pos="0">
                <a:schemeClr val="accent5">
                  <a:shade val="51000"/>
                  <a:satMod val="130000"/>
                  <a:alpha val="99000"/>
                </a:schemeClr>
              </a:gs>
              <a:gs pos="80000">
                <a:schemeClr val="accent5">
                  <a:shade val="93000"/>
                  <a:satMod val="130000"/>
                </a:schemeClr>
              </a:gs>
              <a:gs pos="100000">
                <a:schemeClr val="accent5">
                  <a:shade val="94000"/>
                  <a:satMod val="135000"/>
                </a:schemeClr>
              </a:gs>
            </a:gsLst>
            <a:lin ang="5400000" scaled="1"/>
            <a:tileRect/>
          </a:gra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000" dirty="0" smtClean="0"/>
              <a:t>35</a:t>
            </a:r>
            <a:endParaRPr lang="en-US" sz="4000" dirty="0"/>
          </a:p>
        </p:txBody>
      </p:sp>
      <p:pic>
        <p:nvPicPr>
          <p:cNvPr id="15" name="Content Placeholder 4" descr="11949858391332901534government_icon_-_symbo_01.svg.med.png"/>
          <p:cNvPicPr>
            <a:picLocks noChangeAspect="1"/>
          </p:cNvPicPr>
          <p:nvPr/>
        </p:nvPicPr>
        <p:blipFill>
          <a:blip r:embed="rId6"/>
          <a:stretch>
            <a:fillRect/>
          </a:stretch>
        </p:blipFill>
        <p:spPr>
          <a:xfrm>
            <a:off x="813593" y="3108174"/>
            <a:ext cx="1052221" cy="1006625"/>
          </a:xfrm>
          <a:prstGeom prst="rect">
            <a:avLst/>
          </a:prstGeom>
        </p:spPr>
      </p:pic>
      <p:sp>
        <p:nvSpPr>
          <p:cNvPr id="16" name="Rectangle 15"/>
          <p:cNvSpPr/>
          <p:nvPr/>
        </p:nvSpPr>
        <p:spPr>
          <a:xfrm>
            <a:off x="330200" y="4194024"/>
            <a:ext cx="19812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ahoma" pitchFamily="34" charset="0"/>
                <a:ea typeface="Tahoma" pitchFamily="34" charset="0"/>
                <a:cs typeface="Tahoma" pitchFamily="34" charset="0"/>
              </a:rPr>
              <a:t>(BMC)</a:t>
            </a:r>
            <a:endParaRPr lang="en-US" sz="2000" dirty="0">
              <a:solidFill>
                <a:schemeClr val="tx1"/>
              </a:solidFill>
              <a:latin typeface="Tahoma" pitchFamily="34" charset="0"/>
              <a:ea typeface="Tahoma" pitchFamily="34" charset="0"/>
              <a:cs typeface="Tahoma" pitchFamily="34" charset="0"/>
            </a:endParaRPr>
          </a:p>
        </p:txBody>
      </p:sp>
      <p:pic>
        <p:nvPicPr>
          <p:cNvPr id="17" name="Content Placeholder 4" descr="11949858391332901534government_icon_-_symbo_01.svg.med.png"/>
          <p:cNvPicPr>
            <a:picLocks noChangeAspect="1"/>
          </p:cNvPicPr>
          <p:nvPr/>
        </p:nvPicPr>
        <p:blipFill>
          <a:blip r:embed="rId6"/>
          <a:stretch>
            <a:fillRect/>
          </a:stretch>
        </p:blipFill>
        <p:spPr>
          <a:xfrm>
            <a:off x="7377718" y="3097137"/>
            <a:ext cx="1052221" cy="1006625"/>
          </a:xfrm>
          <a:prstGeom prst="rect">
            <a:avLst/>
          </a:prstGeom>
        </p:spPr>
      </p:pic>
      <p:sp>
        <p:nvSpPr>
          <p:cNvPr id="18" name="Rectangle 17"/>
          <p:cNvSpPr/>
          <p:nvPr/>
        </p:nvSpPr>
        <p:spPr>
          <a:xfrm>
            <a:off x="6894325" y="4182987"/>
            <a:ext cx="19812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ahoma" pitchFamily="34" charset="0"/>
                <a:ea typeface="Tahoma" pitchFamily="34" charset="0"/>
                <a:cs typeface="Tahoma" pitchFamily="34" charset="0"/>
              </a:rPr>
              <a:t>(PDOS)</a:t>
            </a:r>
            <a:endParaRPr lang="en-US" sz="2000" dirty="0">
              <a:solidFill>
                <a:schemeClr val="tx1"/>
              </a:solidFill>
              <a:latin typeface="Tahoma" pitchFamily="34" charset="0"/>
              <a:ea typeface="Tahoma" pitchFamily="34" charset="0"/>
              <a:cs typeface="Tahoma" pitchFamily="34" charset="0"/>
            </a:endParaRPr>
          </a:p>
        </p:txBody>
      </p:sp>
      <p:pic>
        <p:nvPicPr>
          <p:cNvPr id="19" name="Picture 2" descr="C:\Users\harold\Pictures\New folder\ils1.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15563" y="5955938"/>
            <a:ext cx="710527" cy="724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1471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cstate="print"/>
          <a:stretch>
            <a:fillRect/>
          </a:stretch>
        </p:blipFill>
        <p:spPr>
          <a:xfrm>
            <a:off x="-1" y="41402"/>
            <a:ext cx="9144001" cy="7010400"/>
          </a:xfrm>
          <a:prstGeom prst="rect">
            <a:avLst/>
          </a:prstGeom>
        </p:spPr>
      </p:pic>
      <p:sp>
        <p:nvSpPr>
          <p:cNvPr id="27" name="Rectangle 26"/>
          <p:cNvSpPr/>
          <p:nvPr/>
        </p:nvSpPr>
        <p:spPr>
          <a:xfrm>
            <a:off x="8659772" y="6583978"/>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28" name="TextBox 27"/>
          <p:cNvSpPr txBox="1"/>
          <p:nvPr/>
        </p:nvSpPr>
        <p:spPr>
          <a:xfrm>
            <a:off x="723054" y="6477000"/>
            <a:ext cx="7973935" cy="400110"/>
          </a:xfrm>
          <a:prstGeom prst="rect">
            <a:avLst/>
          </a:prstGeom>
          <a:noFill/>
        </p:spPr>
        <p:txBody>
          <a:bodyPr wrap="none" rtlCol="0">
            <a:normAutofit fontScale="92500" lnSpcReduction="10000"/>
          </a:bodyPr>
          <a:lstStyle/>
          <a:p>
            <a:pPr algn="r"/>
            <a:r>
              <a:rPr lang="en-US" sz="1200" b="1" dirty="0" smtClean="0">
                <a:latin typeface="Segoe UI" pitchFamily="34" charset="0"/>
                <a:ea typeface="Segoe UI" pitchFamily="34" charset="0"/>
                <a:cs typeface="Segoe UI" pitchFamily="34" charset="0"/>
              </a:rPr>
              <a:t>Survey of Filipino Migrant </a:t>
            </a:r>
            <a:r>
              <a:rPr lang="en-US" sz="1200" b="1" dirty="0" smtClean="0">
                <a:solidFill>
                  <a:schemeClr val="tx2">
                    <a:lumMod val="50000"/>
                  </a:schemeClr>
                </a:solidFill>
                <a:latin typeface="Segoe UI" pitchFamily="34" charset="0"/>
                <a:ea typeface="Segoe UI" pitchFamily="34" charset="0"/>
                <a:cs typeface="Segoe UI" pitchFamily="34" charset="0"/>
              </a:rPr>
              <a:t>Worker Returnees from Qatar</a:t>
            </a:r>
          </a:p>
          <a:p>
            <a:pPr algn="r"/>
            <a:r>
              <a:rPr lang="en-US" sz="1200" b="1" dirty="0" smtClean="0">
                <a:solidFill>
                  <a:schemeClr val="accent1">
                    <a:lumMod val="75000"/>
                  </a:schemeClr>
                </a:solidFill>
                <a:latin typeface="Segoe UI" pitchFamily="34" charset="0"/>
                <a:ea typeface="Segoe UI" pitchFamily="34" charset="0"/>
                <a:cs typeface="Segoe UI" pitchFamily="34" charset="0"/>
              </a:rPr>
              <a:t>Philippine Sampling Framework</a:t>
            </a:r>
            <a:endParaRPr lang="en-US" sz="1200" b="1" dirty="0">
              <a:solidFill>
                <a:schemeClr val="tx1">
                  <a:lumMod val="75000"/>
                  <a:lumOff val="25000"/>
                </a:schemeClr>
              </a:solidFill>
            </a:endParaRPr>
          </a:p>
        </p:txBody>
      </p:sp>
      <p:pic>
        <p:nvPicPr>
          <p:cNvPr id="35" name="Content Placeholder 3" descr="philippines-map-administrative-division-republic-31757077.jpg"/>
          <p:cNvPicPr>
            <a:picLocks noChangeAspect="1"/>
          </p:cNvPicPr>
          <p:nvPr/>
        </p:nvPicPr>
        <p:blipFill>
          <a:blip r:embed="rId4">
            <a:clrChange>
              <a:clrFrom>
                <a:srgbClr val="FEFEFE"/>
              </a:clrFrom>
              <a:clrTo>
                <a:srgbClr val="FEFEFE">
                  <a:alpha val="0"/>
                </a:srgbClr>
              </a:clrTo>
            </a:clrChange>
            <a:duotone>
              <a:prstClr val="black"/>
              <a:schemeClr val="accent1">
                <a:tint val="45000"/>
                <a:satMod val="400000"/>
              </a:schemeClr>
            </a:duotone>
          </a:blip>
          <a:srcRect t="44636" r="58925" b="6779"/>
          <a:stretch>
            <a:fillRect/>
          </a:stretch>
        </p:blipFill>
        <p:spPr>
          <a:xfrm>
            <a:off x="914400" y="1562100"/>
            <a:ext cx="2590800" cy="3276600"/>
          </a:xfrm>
          <a:prstGeom prst="rect">
            <a:avLst/>
          </a:prstGeom>
        </p:spPr>
      </p:pic>
      <p:sp>
        <p:nvSpPr>
          <p:cNvPr id="2" name="Title 1"/>
          <p:cNvSpPr>
            <a:spLocks noGrp="1"/>
          </p:cNvSpPr>
          <p:nvPr>
            <p:ph type="title"/>
          </p:nvPr>
        </p:nvSpPr>
        <p:spPr>
          <a:xfrm>
            <a:off x="457200" y="503238"/>
            <a:ext cx="3581400" cy="868362"/>
          </a:xfrm>
        </p:spPr>
        <p:txBody>
          <a:bodyPr>
            <a:noAutofit/>
          </a:bodyPr>
          <a:lstStyle/>
          <a:p>
            <a:pPr algn="l"/>
            <a:r>
              <a:rPr lang="en-US" sz="3200" b="1" dirty="0" smtClean="0">
                <a:latin typeface="Tahoma" pitchFamily="34" charset="0"/>
                <a:ea typeface="Tahoma" pitchFamily="34" charset="0"/>
                <a:cs typeface="Tahoma" pitchFamily="34" charset="0"/>
              </a:rPr>
              <a:t>BMC Regional Selection</a:t>
            </a:r>
            <a:endParaRPr lang="en-US" sz="3200" dirty="0"/>
          </a:p>
        </p:txBody>
      </p:sp>
      <p:pic>
        <p:nvPicPr>
          <p:cNvPr id="5" name="Picture 4" descr="11949858391332901534government_icon_-_symbo_01.svg.med.png"/>
          <p:cNvPicPr>
            <a:picLocks noChangeAspect="1"/>
          </p:cNvPicPr>
          <p:nvPr/>
        </p:nvPicPr>
        <p:blipFill>
          <a:blip r:embed="rId5" cstate="print">
            <a:duotone>
              <a:prstClr val="black"/>
              <a:schemeClr val="accent1">
                <a:tint val="45000"/>
                <a:satMod val="400000"/>
              </a:schemeClr>
            </a:duotone>
          </a:blip>
          <a:stretch>
            <a:fillRect/>
          </a:stretch>
        </p:blipFill>
        <p:spPr>
          <a:xfrm>
            <a:off x="1905000" y="2552700"/>
            <a:ext cx="242406" cy="231902"/>
          </a:xfrm>
          <a:prstGeom prst="rect">
            <a:avLst/>
          </a:prstGeom>
        </p:spPr>
      </p:pic>
      <p:pic>
        <p:nvPicPr>
          <p:cNvPr id="6" name="Picture 5" descr="11949858391332901534government_icon_-_symbo_01.svg.med.png"/>
          <p:cNvPicPr>
            <a:picLocks noChangeAspect="1"/>
          </p:cNvPicPr>
          <p:nvPr/>
        </p:nvPicPr>
        <p:blipFill>
          <a:blip r:embed="rId5" cstate="print">
            <a:duotone>
              <a:prstClr val="black"/>
              <a:schemeClr val="accent1">
                <a:tint val="45000"/>
                <a:satMod val="400000"/>
              </a:schemeClr>
            </a:duotone>
          </a:blip>
          <a:stretch>
            <a:fillRect/>
          </a:stretch>
        </p:blipFill>
        <p:spPr>
          <a:xfrm>
            <a:off x="2057400" y="2019300"/>
            <a:ext cx="242406" cy="231902"/>
          </a:xfrm>
          <a:prstGeom prst="rect">
            <a:avLst/>
          </a:prstGeom>
        </p:spPr>
      </p:pic>
      <p:pic>
        <p:nvPicPr>
          <p:cNvPr id="7" name="Picture 6" descr="11949858391332901534government_icon_-_symbo_01.svg.med.png"/>
          <p:cNvPicPr>
            <a:picLocks noChangeAspect="1"/>
          </p:cNvPicPr>
          <p:nvPr/>
        </p:nvPicPr>
        <p:blipFill>
          <a:blip r:embed="rId5" cstate="print">
            <a:duotone>
              <a:prstClr val="black"/>
              <a:schemeClr val="accent1">
                <a:tint val="45000"/>
                <a:satMod val="400000"/>
              </a:schemeClr>
            </a:duotone>
          </a:blip>
          <a:stretch>
            <a:fillRect/>
          </a:stretch>
        </p:blipFill>
        <p:spPr>
          <a:xfrm>
            <a:off x="1676400" y="2095500"/>
            <a:ext cx="242406" cy="231902"/>
          </a:xfrm>
          <a:prstGeom prst="rect">
            <a:avLst/>
          </a:prstGeom>
        </p:spPr>
      </p:pic>
      <p:pic>
        <p:nvPicPr>
          <p:cNvPr id="8" name="Picture 7" descr="11949858391332901534government_icon_-_symbo_01.svg.med.png"/>
          <p:cNvPicPr>
            <a:picLocks noChangeAspect="1"/>
          </p:cNvPicPr>
          <p:nvPr/>
        </p:nvPicPr>
        <p:blipFill>
          <a:blip r:embed="rId5" cstate="print"/>
          <a:stretch>
            <a:fillRect/>
          </a:stretch>
        </p:blipFill>
        <p:spPr>
          <a:xfrm>
            <a:off x="2057400" y="2705100"/>
            <a:ext cx="242406" cy="231902"/>
          </a:xfrm>
          <a:prstGeom prst="rect">
            <a:avLst/>
          </a:prstGeom>
        </p:spPr>
      </p:pic>
      <p:pic>
        <p:nvPicPr>
          <p:cNvPr id="10" name="Picture 9" descr="11949858391332901534government_icon_-_symbo_01.svg.med.png"/>
          <p:cNvPicPr>
            <a:picLocks noChangeAspect="1"/>
          </p:cNvPicPr>
          <p:nvPr/>
        </p:nvPicPr>
        <p:blipFill>
          <a:blip r:embed="rId5" cstate="print">
            <a:duotone>
              <a:prstClr val="black"/>
              <a:schemeClr val="accent1">
                <a:tint val="45000"/>
                <a:satMod val="400000"/>
              </a:schemeClr>
            </a:duotone>
          </a:blip>
          <a:stretch>
            <a:fillRect/>
          </a:stretch>
        </p:blipFill>
        <p:spPr>
          <a:xfrm>
            <a:off x="2667000" y="4381500"/>
            <a:ext cx="242406" cy="231902"/>
          </a:xfrm>
          <a:prstGeom prst="rect">
            <a:avLst/>
          </a:prstGeom>
        </p:spPr>
      </p:pic>
      <p:pic>
        <p:nvPicPr>
          <p:cNvPr id="11" name="Picture 10" descr="11949858391332901534government_icon_-_symbo_01.svg.med.png"/>
          <p:cNvPicPr>
            <a:picLocks noChangeAspect="1"/>
          </p:cNvPicPr>
          <p:nvPr/>
        </p:nvPicPr>
        <p:blipFill>
          <a:blip r:embed="rId5" cstate="print">
            <a:duotone>
              <a:prstClr val="black"/>
              <a:schemeClr val="accent1">
                <a:tint val="45000"/>
                <a:satMod val="400000"/>
              </a:schemeClr>
            </a:duotone>
          </a:blip>
          <a:stretch>
            <a:fillRect/>
          </a:stretch>
        </p:blipFill>
        <p:spPr>
          <a:xfrm>
            <a:off x="3048000" y="4229100"/>
            <a:ext cx="242406" cy="231902"/>
          </a:xfrm>
          <a:prstGeom prst="rect">
            <a:avLst/>
          </a:prstGeom>
        </p:spPr>
      </p:pic>
      <p:pic>
        <p:nvPicPr>
          <p:cNvPr id="12" name="Picture 11" descr="11949858391332901534government_icon_-_symbo_01.svg.med.png"/>
          <p:cNvPicPr>
            <a:picLocks noChangeAspect="1"/>
          </p:cNvPicPr>
          <p:nvPr/>
        </p:nvPicPr>
        <p:blipFill>
          <a:blip r:embed="rId5" cstate="print">
            <a:duotone>
              <a:prstClr val="black"/>
              <a:schemeClr val="accent1">
                <a:tint val="45000"/>
                <a:satMod val="400000"/>
              </a:schemeClr>
            </a:duotone>
          </a:blip>
          <a:stretch>
            <a:fillRect/>
          </a:stretch>
        </p:blipFill>
        <p:spPr>
          <a:xfrm>
            <a:off x="2133600" y="3238500"/>
            <a:ext cx="242406" cy="231902"/>
          </a:xfrm>
          <a:prstGeom prst="rect">
            <a:avLst/>
          </a:prstGeom>
        </p:spPr>
      </p:pic>
      <p:pic>
        <p:nvPicPr>
          <p:cNvPr id="13" name="Picture 12" descr="11949858391332901534government_icon_-_symbo_01.svg.med.png"/>
          <p:cNvPicPr>
            <a:picLocks noChangeAspect="1"/>
          </p:cNvPicPr>
          <p:nvPr/>
        </p:nvPicPr>
        <p:blipFill>
          <a:blip r:embed="rId5" cstate="print">
            <a:duotone>
              <a:prstClr val="black"/>
              <a:schemeClr val="accent1">
                <a:tint val="45000"/>
                <a:satMod val="400000"/>
              </a:schemeClr>
            </a:duotone>
          </a:blip>
          <a:stretch>
            <a:fillRect/>
          </a:stretch>
        </p:blipFill>
        <p:spPr>
          <a:xfrm>
            <a:off x="2286000" y="3619500"/>
            <a:ext cx="242406" cy="231902"/>
          </a:xfrm>
          <a:prstGeom prst="rect">
            <a:avLst/>
          </a:prstGeom>
        </p:spPr>
      </p:pic>
      <p:pic>
        <p:nvPicPr>
          <p:cNvPr id="14" name="Picture 13" descr="11949858391332901534government_icon_-_symbo_01.svg.med.png"/>
          <p:cNvPicPr>
            <a:picLocks noChangeAspect="1"/>
          </p:cNvPicPr>
          <p:nvPr/>
        </p:nvPicPr>
        <p:blipFill>
          <a:blip r:embed="rId5" cstate="print">
            <a:duotone>
              <a:prstClr val="black"/>
              <a:schemeClr val="accent1">
                <a:tint val="45000"/>
                <a:satMod val="400000"/>
              </a:schemeClr>
            </a:duotone>
          </a:blip>
          <a:stretch>
            <a:fillRect/>
          </a:stretch>
        </p:blipFill>
        <p:spPr>
          <a:xfrm>
            <a:off x="2514600" y="2705100"/>
            <a:ext cx="242406" cy="231902"/>
          </a:xfrm>
          <a:prstGeom prst="rect">
            <a:avLst/>
          </a:prstGeom>
        </p:spPr>
      </p:pic>
      <p:pic>
        <p:nvPicPr>
          <p:cNvPr id="15" name="Picture 14" descr="11949858391332901534government_icon_-_symbo_01.svg.med.png"/>
          <p:cNvPicPr>
            <a:picLocks noChangeAspect="1"/>
          </p:cNvPicPr>
          <p:nvPr/>
        </p:nvPicPr>
        <p:blipFill>
          <a:blip r:embed="rId5" cstate="print">
            <a:duotone>
              <a:prstClr val="black"/>
              <a:schemeClr val="accent1">
                <a:tint val="45000"/>
                <a:satMod val="400000"/>
              </a:schemeClr>
            </a:duotone>
          </a:blip>
          <a:stretch>
            <a:fillRect/>
          </a:stretch>
        </p:blipFill>
        <p:spPr>
          <a:xfrm>
            <a:off x="2209800" y="2476500"/>
            <a:ext cx="242406" cy="231902"/>
          </a:xfrm>
          <a:prstGeom prst="rect">
            <a:avLst/>
          </a:prstGeom>
        </p:spPr>
      </p:pic>
      <p:pic>
        <p:nvPicPr>
          <p:cNvPr id="16" name="Picture 15" descr="11949858391332901534government_icon_-_symbo_01.svg.med.png"/>
          <p:cNvPicPr>
            <a:picLocks noChangeAspect="1"/>
          </p:cNvPicPr>
          <p:nvPr/>
        </p:nvPicPr>
        <p:blipFill>
          <a:blip r:embed="rId5" cstate="print">
            <a:duotone>
              <a:prstClr val="black"/>
              <a:schemeClr val="accent1">
                <a:tint val="45000"/>
                <a:satMod val="400000"/>
              </a:schemeClr>
            </a:duotone>
          </a:blip>
          <a:stretch>
            <a:fillRect/>
          </a:stretch>
        </p:blipFill>
        <p:spPr>
          <a:xfrm>
            <a:off x="2743200" y="3162300"/>
            <a:ext cx="242406" cy="231902"/>
          </a:xfrm>
          <a:prstGeom prst="rect">
            <a:avLst/>
          </a:prstGeom>
        </p:spPr>
      </p:pic>
      <p:pic>
        <p:nvPicPr>
          <p:cNvPr id="17" name="Picture 16" descr="11949858391332901534government_icon_-_symbo_01.svg.med.png"/>
          <p:cNvPicPr>
            <a:picLocks noChangeAspect="1"/>
          </p:cNvPicPr>
          <p:nvPr/>
        </p:nvPicPr>
        <p:blipFill>
          <a:blip r:embed="rId5" cstate="print">
            <a:duotone>
              <a:prstClr val="black"/>
              <a:schemeClr val="accent1">
                <a:tint val="45000"/>
                <a:satMod val="400000"/>
              </a:schemeClr>
            </a:duotone>
          </a:blip>
          <a:stretch>
            <a:fillRect/>
          </a:stretch>
        </p:blipFill>
        <p:spPr>
          <a:xfrm>
            <a:off x="2971800" y="3467100"/>
            <a:ext cx="242406" cy="231902"/>
          </a:xfrm>
          <a:prstGeom prst="rect">
            <a:avLst/>
          </a:prstGeom>
        </p:spPr>
      </p:pic>
      <p:pic>
        <p:nvPicPr>
          <p:cNvPr id="18" name="Picture 17" descr="11949858391332901534government_icon_-_symbo_01.svg.med.png"/>
          <p:cNvPicPr>
            <a:picLocks noChangeAspect="1"/>
          </p:cNvPicPr>
          <p:nvPr/>
        </p:nvPicPr>
        <p:blipFill>
          <a:blip r:embed="rId5" cstate="print">
            <a:duotone>
              <a:prstClr val="black"/>
              <a:schemeClr val="accent1">
                <a:tint val="45000"/>
                <a:satMod val="400000"/>
              </a:schemeClr>
            </a:duotone>
          </a:blip>
          <a:stretch>
            <a:fillRect/>
          </a:stretch>
        </p:blipFill>
        <p:spPr>
          <a:xfrm>
            <a:off x="1752600" y="2552700"/>
            <a:ext cx="242406" cy="231902"/>
          </a:xfrm>
          <a:prstGeom prst="rect">
            <a:avLst/>
          </a:prstGeom>
        </p:spPr>
      </p:pic>
      <p:pic>
        <p:nvPicPr>
          <p:cNvPr id="19" name="Picture 18" descr="11949858391332901534government_icon_-_symbo_01.svg.med.png"/>
          <p:cNvPicPr>
            <a:picLocks noChangeAspect="1"/>
          </p:cNvPicPr>
          <p:nvPr/>
        </p:nvPicPr>
        <p:blipFill>
          <a:blip r:embed="rId5" cstate="print">
            <a:duotone>
              <a:prstClr val="black"/>
              <a:schemeClr val="accent1">
                <a:tint val="45000"/>
                <a:satMod val="400000"/>
              </a:schemeClr>
            </a:duotone>
          </a:blip>
          <a:stretch>
            <a:fillRect/>
          </a:stretch>
        </p:blipFill>
        <p:spPr>
          <a:xfrm>
            <a:off x="1447800" y="3314700"/>
            <a:ext cx="242406" cy="231902"/>
          </a:xfrm>
          <a:prstGeom prst="rect">
            <a:avLst/>
          </a:prstGeom>
        </p:spPr>
      </p:pic>
      <p:pic>
        <p:nvPicPr>
          <p:cNvPr id="20" name="Picture 19" descr="11949858391332901534government_icon_-_symbo_01.svg.med.png"/>
          <p:cNvPicPr>
            <a:picLocks noChangeAspect="1"/>
          </p:cNvPicPr>
          <p:nvPr/>
        </p:nvPicPr>
        <p:blipFill>
          <a:blip r:embed="rId5" cstate="print">
            <a:duotone>
              <a:prstClr val="black"/>
              <a:schemeClr val="accent1">
                <a:tint val="45000"/>
                <a:satMod val="400000"/>
              </a:schemeClr>
            </a:duotone>
          </a:blip>
          <a:stretch>
            <a:fillRect/>
          </a:stretch>
        </p:blipFill>
        <p:spPr>
          <a:xfrm>
            <a:off x="1600200" y="2400300"/>
            <a:ext cx="242406" cy="231902"/>
          </a:xfrm>
          <a:prstGeom prst="rect">
            <a:avLst/>
          </a:prstGeom>
        </p:spPr>
      </p:pic>
      <p:pic>
        <p:nvPicPr>
          <p:cNvPr id="21" name="Picture 20" descr="11949858391332901534government_icon_-_symbo_01.svg.med.png"/>
          <p:cNvPicPr>
            <a:picLocks noChangeAspect="1"/>
          </p:cNvPicPr>
          <p:nvPr/>
        </p:nvPicPr>
        <p:blipFill>
          <a:blip r:embed="rId5" cstate="print">
            <a:duotone>
              <a:prstClr val="black"/>
              <a:schemeClr val="accent1">
                <a:tint val="45000"/>
                <a:satMod val="400000"/>
              </a:schemeClr>
            </a:duotone>
          </a:blip>
          <a:stretch>
            <a:fillRect/>
          </a:stretch>
        </p:blipFill>
        <p:spPr>
          <a:xfrm>
            <a:off x="1981200" y="4457700"/>
            <a:ext cx="242406" cy="231902"/>
          </a:xfrm>
          <a:prstGeom prst="rect">
            <a:avLst/>
          </a:prstGeom>
        </p:spPr>
      </p:pic>
      <p:pic>
        <p:nvPicPr>
          <p:cNvPr id="22" name="Picture 21" descr="11949858391332901534government_icon_-_symbo_01.svg.med.png"/>
          <p:cNvPicPr>
            <a:picLocks noChangeAspect="1"/>
          </p:cNvPicPr>
          <p:nvPr/>
        </p:nvPicPr>
        <p:blipFill>
          <a:blip r:embed="rId5" cstate="print">
            <a:duotone>
              <a:prstClr val="black"/>
              <a:schemeClr val="accent1">
                <a:tint val="45000"/>
                <a:satMod val="400000"/>
              </a:schemeClr>
            </a:duotone>
          </a:blip>
          <a:stretch>
            <a:fillRect/>
          </a:stretch>
        </p:blipFill>
        <p:spPr>
          <a:xfrm>
            <a:off x="1981200" y="4000500"/>
            <a:ext cx="242406" cy="231902"/>
          </a:xfrm>
          <a:prstGeom prst="rect">
            <a:avLst/>
          </a:prstGeom>
        </p:spPr>
      </p:pic>
      <p:pic>
        <p:nvPicPr>
          <p:cNvPr id="23" name="Picture 22" descr="11949858391332901534government_icon_-_symbo_01.svg.med.png"/>
          <p:cNvPicPr>
            <a:picLocks noChangeAspect="1"/>
          </p:cNvPicPr>
          <p:nvPr/>
        </p:nvPicPr>
        <p:blipFill>
          <a:blip r:embed="rId5" cstate="print">
            <a:duotone>
              <a:prstClr val="black"/>
              <a:schemeClr val="accent1">
                <a:tint val="45000"/>
                <a:satMod val="400000"/>
              </a:schemeClr>
            </a:duotone>
          </a:blip>
          <a:stretch>
            <a:fillRect/>
          </a:stretch>
        </p:blipFill>
        <p:spPr>
          <a:xfrm>
            <a:off x="2590800" y="3848100"/>
            <a:ext cx="242406" cy="231902"/>
          </a:xfrm>
          <a:prstGeom prst="rect">
            <a:avLst/>
          </a:prstGeom>
        </p:spPr>
      </p:pic>
      <p:pic>
        <p:nvPicPr>
          <p:cNvPr id="24" name="Picture 23" descr="11949858391332901534government_icon_-_symbo_01.svg.med.png"/>
          <p:cNvPicPr>
            <a:picLocks noChangeAspect="1"/>
          </p:cNvPicPr>
          <p:nvPr/>
        </p:nvPicPr>
        <p:blipFill>
          <a:blip r:embed="rId5" cstate="print">
            <a:duotone>
              <a:prstClr val="black"/>
              <a:schemeClr val="accent1">
                <a:tint val="45000"/>
                <a:satMod val="400000"/>
              </a:schemeClr>
            </a:duotone>
          </a:blip>
          <a:stretch>
            <a:fillRect/>
          </a:stretch>
        </p:blipFill>
        <p:spPr>
          <a:xfrm>
            <a:off x="1752600" y="1562100"/>
            <a:ext cx="242406" cy="231902"/>
          </a:xfrm>
          <a:prstGeom prst="rect">
            <a:avLst/>
          </a:prstGeom>
        </p:spPr>
      </p:pic>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5" name="Picture 54" descr="11949858391332901534government_icon_-_symbo_01.svg.med.png"/>
          <p:cNvPicPr>
            <a:picLocks noChangeAspect="1"/>
          </p:cNvPicPr>
          <p:nvPr/>
        </p:nvPicPr>
        <p:blipFill>
          <a:blip r:embed="rId5" cstate="print"/>
          <a:stretch>
            <a:fillRect/>
          </a:stretch>
        </p:blipFill>
        <p:spPr>
          <a:xfrm>
            <a:off x="1676400" y="2095500"/>
            <a:ext cx="242406" cy="231902"/>
          </a:xfrm>
          <a:prstGeom prst="rect">
            <a:avLst/>
          </a:prstGeom>
        </p:spPr>
      </p:pic>
      <p:pic>
        <p:nvPicPr>
          <p:cNvPr id="56" name="Picture 55" descr="11949858391332901534government_icon_-_symbo_01.svg.med.png"/>
          <p:cNvPicPr>
            <a:picLocks noChangeAspect="1"/>
          </p:cNvPicPr>
          <p:nvPr/>
        </p:nvPicPr>
        <p:blipFill>
          <a:blip r:embed="rId5" cstate="print"/>
          <a:stretch>
            <a:fillRect/>
          </a:stretch>
        </p:blipFill>
        <p:spPr>
          <a:xfrm>
            <a:off x="1905000" y="2552700"/>
            <a:ext cx="242406" cy="231902"/>
          </a:xfrm>
          <a:prstGeom prst="rect">
            <a:avLst/>
          </a:prstGeom>
        </p:spPr>
      </p:pic>
      <p:pic>
        <p:nvPicPr>
          <p:cNvPr id="57" name="Picture 56" descr="11949858391332901534government_icon_-_symbo_01.svg.med.png"/>
          <p:cNvPicPr>
            <a:picLocks noChangeAspect="1"/>
          </p:cNvPicPr>
          <p:nvPr/>
        </p:nvPicPr>
        <p:blipFill>
          <a:blip r:embed="rId5" cstate="print"/>
          <a:stretch>
            <a:fillRect/>
          </a:stretch>
        </p:blipFill>
        <p:spPr>
          <a:xfrm>
            <a:off x="3048000" y="4229100"/>
            <a:ext cx="242406" cy="231902"/>
          </a:xfrm>
          <a:prstGeom prst="rect">
            <a:avLst/>
          </a:prstGeom>
        </p:spPr>
      </p:pic>
      <p:sp>
        <p:nvSpPr>
          <p:cNvPr id="61" name="Line Callout 2 60"/>
          <p:cNvSpPr/>
          <p:nvPr/>
        </p:nvSpPr>
        <p:spPr>
          <a:xfrm>
            <a:off x="2971800" y="2171700"/>
            <a:ext cx="685800" cy="304800"/>
          </a:xfrm>
          <a:prstGeom prst="borderCallout2">
            <a:avLst>
              <a:gd name="adj1" fmla="val 18750"/>
              <a:gd name="adj2" fmla="val -8333"/>
              <a:gd name="adj3" fmla="val 18750"/>
              <a:gd name="adj4" fmla="val -16667"/>
              <a:gd name="adj5" fmla="val 139186"/>
              <a:gd name="adj6" fmla="val -10865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smtClean="0">
                <a:latin typeface="Segoe UI" pitchFamily="34" charset="0"/>
                <a:ea typeface="Tahoma" pitchFamily="34" charset="0"/>
                <a:cs typeface="Tahoma" pitchFamily="34" charset="0"/>
              </a:rPr>
              <a:t>NCR</a:t>
            </a:r>
            <a:endParaRPr lang="en-US" sz="1600" b="1" dirty="0">
              <a:latin typeface="Segoe UI" pitchFamily="34" charset="0"/>
              <a:ea typeface="Tahoma" pitchFamily="34" charset="0"/>
              <a:cs typeface="Tahoma" pitchFamily="34" charset="0"/>
            </a:endParaRPr>
          </a:p>
        </p:txBody>
      </p:sp>
      <p:sp>
        <p:nvSpPr>
          <p:cNvPr id="62" name="Line Callout 2 61"/>
          <p:cNvSpPr/>
          <p:nvPr/>
        </p:nvSpPr>
        <p:spPr>
          <a:xfrm>
            <a:off x="2971800" y="2781300"/>
            <a:ext cx="762000" cy="304800"/>
          </a:xfrm>
          <a:prstGeom prst="borderCallout2">
            <a:avLst>
              <a:gd name="adj1" fmla="val 18750"/>
              <a:gd name="adj2" fmla="val -8333"/>
              <a:gd name="adj3" fmla="val 39681"/>
              <a:gd name="adj4" fmla="val -30621"/>
              <a:gd name="adj5" fmla="val 34535"/>
              <a:gd name="adj6" fmla="val -11020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smtClean="0">
                <a:latin typeface="Segoe UI" pitchFamily="34" charset="0"/>
                <a:ea typeface="Tahoma" pitchFamily="34" charset="0"/>
                <a:cs typeface="Tahoma" pitchFamily="34" charset="0"/>
              </a:rPr>
              <a:t>RIV-A</a:t>
            </a:r>
            <a:endParaRPr lang="en-US" sz="1600" b="1" dirty="0">
              <a:latin typeface="Segoe UI" pitchFamily="34" charset="0"/>
              <a:ea typeface="Tahoma" pitchFamily="34" charset="0"/>
              <a:cs typeface="Tahoma" pitchFamily="34" charset="0"/>
            </a:endParaRPr>
          </a:p>
        </p:txBody>
      </p:sp>
      <p:sp>
        <p:nvSpPr>
          <p:cNvPr id="63" name="Line Callout 2 62"/>
          <p:cNvSpPr/>
          <p:nvPr/>
        </p:nvSpPr>
        <p:spPr>
          <a:xfrm>
            <a:off x="609600" y="1866900"/>
            <a:ext cx="685800" cy="304800"/>
          </a:xfrm>
          <a:prstGeom prst="borderCallout2">
            <a:avLst>
              <a:gd name="adj1" fmla="val 39680"/>
              <a:gd name="adj2" fmla="val 104845"/>
              <a:gd name="adj3" fmla="val 32703"/>
              <a:gd name="adj4" fmla="val 107364"/>
              <a:gd name="adj5" fmla="val 86861"/>
              <a:gd name="adj6" fmla="val 15181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smtClean="0">
                <a:latin typeface="Segoe UI" pitchFamily="34" charset="0"/>
                <a:ea typeface="Tahoma" pitchFamily="34" charset="0"/>
                <a:cs typeface="Tahoma" pitchFamily="34" charset="0"/>
              </a:rPr>
              <a:t>RIII</a:t>
            </a:r>
            <a:endParaRPr lang="en-US" sz="1600" b="1" dirty="0">
              <a:latin typeface="Segoe UI" pitchFamily="34" charset="0"/>
              <a:ea typeface="Tahoma" pitchFamily="34" charset="0"/>
              <a:cs typeface="Tahoma" pitchFamily="34" charset="0"/>
            </a:endParaRPr>
          </a:p>
        </p:txBody>
      </p:sp>
      <p:sp>
        <p:nvSpPr>
          <p:cNvPr id="64" name="Line Callout 2 63"/>
          <p:cNvSpPr/>
          <p:nvPr/>
        </p:nvSpPr>
        <p:spPr>
          <a:xfrm>
            <a:off x="3352800" y="3771900"/>
            <a:ext cx="685800" cy="304800"/>
          </a:xfrm>
          <a:prstGeom prst="borderCallout2">
            <a:avLst>
              <a:gd name="adj1" fmla="val 18750"/>
              <a:gd name="adj2" fmla="val -8333"/>
              <a:gd name="adj3" fmla="val 18750"/>
              <a:gd name="adj4" fmla="val -16667"/>
              <a:gd name="adj5" fmla="val 125233"/>
              <a:gd name="adj6" fmla="val -3268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smtClean="0">
                <a:latin typeface="Segoe UI" pitchFamily="34" charset="0"/>
                <a:ea typeface="Tahoma" pitchFamily="34" charset="0"/>
                <a:cs typeface="Tahoma" pitchFamily="34" charset="0"/>
              </a:rPr>
              <a:t>RXI</a:t>
            </a:r>
            <a:endParaRPr lang="en-US" sz="1600" b="1" dirty="0">
              <a:latin typeface="Segoe UI" pitchFamily="34" charset="0"/>
              <a:ea typeface="Tahoma" pitchFamily="34" charset="0"/>
              <a:cs typeface="Tahoma" pitchFamily="34" charset="0"/>
            </a:endParaRPr>
          </a:p>
        </p:txBody>
      </p:sp>
      <p:pic>
        <p:nvPicPr>
          <p:cNvPr id="3" name="Picture 2"/>
          <p:cNvPicPr>
            <a:picLocks noChangeAspect="1"/>
          </p:cNvPicPr>
          <p:nvPr/>
        </p:nvPicPr>
        <p:blipFill>
          <a:blip r:embed="rId6">
            <a:clrChange>
              <a:clrFrom>
                <a:srgbClr val="FFFFFF"/>
              </a:clrFrom>
              <a:clrTo>
                <a:srgbClr val="FFFFFF">
                  <a:alpha val="0"/>
                </a:srgbClr>
              </a:clrTo>
            </a:clrChange>
            <a:biLevel thresh="75000"/>
            <a:extLst>
              <a:ext uri="{28A0092B-C50C-407E-A947-70E740481C1C}">
                <a14:useLocalDpi xmlns:a14="http://schemas.microsoft.com/office/drawing/2010/main" val="0"/>
              </a:ext>
            </a:extLst>
          </a:blip>
          <a:stretch>
            <a:fillRect/>
          </a:stretch>
        </p:blipFill>
        <p:spPr>
          <a:xfrm rot="11493139">
            <a:off x="2650275" y="3802897"/>
            <a:ext cx="409848" cy="414030"/>
          </a:xfrm>
          <a:prstGeom prst="rect">
            <a:avLst/>
          </a:prstGeom>
        </p:spPr>
      </p:pic>
      <p:pic>
        <p:nvPicPr>
          <p:cNvPr id="4" name="Picture 3"/>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13726" y="1794002"/>
            <a:ext cx="460077" cy="460077"/>
          </a:xfrm>
          <a:prstGeom prst="rect">
            <a:avLst/>
          </a:prstGeom>
        </p:spPr>
      </p:pic>
      <p:pic>
        <p:nvPicPr>
          <p:cNvPr id="67" name="Picture 66"/>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61154" y="2724975"/>
            <a:ext cx="417449" cy="417449"/>
          </a:xfrm>
          <a:prstGeom prst="rect">
            <a:avLst/>
          </a:prstGeom>
        </p:spPr>
      </p:pic>
      <p:graphicFrame>
        <p:nvGraphicFramePr>
          <p:cNvPr id="75" name="Table 74"/>
          <p:cNvGraphicFramePr>
            <a:graphicFrameLocks noGrp="1"/>
          </p:cNvGraphicFramePr>
          <p:nvPr>
            <p:extLst>
              <p:ext uri="{D42A27DB-BD31-4B8C-83A1-F6EECF244321}">
                <p14:modId xmlns:p14="http://schemas.microsoft.com/office/powerpoint/2010/main" val="2217175195"/>
              </p:ext>
            </p:extLst>
          </p:nvPr>
        </p:nvGraphicFramePr>
        <p:xfrm>
          <a:off x="4495800" y="1088390"/>
          <a:ext cx="3505200" cy="3525015"/>
        </p:xfrm>
        <a:graphic>
          <a:graphicData uri="http://schemas.openxmlformats.org/drawingml/2006/table">
            <a:tbl>
              <a:tblPr firstRow="1" firstCol="1" bandRow="1">
                <a:tableStyleId>{5C22544A-7EE6-4342-B048-85BDC9FD1C3A}</a:tableStyleId>
              </a:tblPr>
              <a:tblGrid>
                <a:gridCol w="2435958"/>
                <a:gridCol w="1069242"/>
              </a:tblGrid>
              <a:tr h="333138">
                <a:tc>
                  <a:txBody>
                    <a:bodyPr/>
                    <a:lstStyle/>
                    <a:p>
                      <a:pPr marL="0" marR="0">
                        <a:lnSpc>
                          <a:spcPct val="115000"/>
                        </a:lnSpc>
                        <a:spcBef>
                          <a:spcPts val="0"/>
                        </a:spcBef>
                        <a:spcAft>
                          <a:spcPts val="0"/>
                        </a:spcAft>
                      </a:pPr>
                      <a:r>
                        <a:rPr lang="en-PH" sz="1000" dirty="0">
                          <a:effectLst/>
                          <a:latin typeface="Segoe UI" panose="020B0502040204020203" pitchFamily="34" charset="0"/>
                          <a:ea typeface="Segoe UI" panose="020B0502040204020203" pitchFamily="34" charset="0"/>
                          <a:cs typeface="Segoe UI" panose="020B0502040204020203" pitchFamily="34" charset="0"/>
                        </a:rPr>
                        <a:t>BMC</a:t>
                      </a:r>
                    </a:p>
                  </a:txBody>
                  <a:tcPr marL="68580" marR="68580" marT="0" marB="0" anchor="ctr"/>
                </a:tc>
                <a:tc>
                  <a:txBody>
                    <a:bodyPr/>
                    <a:lstStyle/>
                    <a:p>
                      <a:pPr marL="0" marR="0" algn="ctr">
                        <a:lnSpc>
                          <a:spcPct val="115000"/>
                        </a:lnSpc>
                        <a:spcBef>
                          <a:spcPts val="0"/>
                        </a:spcBef>
                        <a:spcAft>
                          <a:spcPts val="0"/>
                        </a:spcAft>
                      </a:pPr>
                      <a:r>
                        <a:rPr lang="en-PH" sz="1000">
                          <a:effectLst/>
                          <a:latin typeface="Segoe UI" panose="020B0502040204020203" pitchFamily="34" charset="0"/>
                          <a:ea typeface="Segoe UI" panose="020B0502040204020203" pitchFamily="34" charset="0"/>
                          <a:cs typeface="Segoe UI" panose="020B0502040204020203" pitchFamily="34" charset="0"/>
                        </a:rPr>
                        <a:t>Sample</a:t>
                      </a:r>
                    </a:p>
                  </a:txBody>
                  <a:tcPr marL="68580" marR="68580" marT="0" marB="0" anchor="ctr"/>
                </a:tc>
              </a:tr>
              <a:tr h="316481">
                <a:tc>
                  <a:txBody>
                    <a:bodyPr/>
                    <a:lstStyle/>
                    <a:p>
                      <a:pPr marL="0" marR="0">
                        <a:lnSpc>
                          <a:spcPct val="115000"/>
                        </a:lnSpc>
                        <a:spcBef>
                          <a:spcPts val="0"/>
                        </a:spcBef>
                        <a:spcAft>
                          <a:spcPts val="0"/>
                        </a:spcAft>
                      </a:pPr>
                      <a:r>
                        <a:rPr lang="en-PH" sz="1000">
                          <a:effectLst/>
                          <a:latin typeface="Segoe UI" panose="020B0502040204020203" pitchFamily="34" charset="0"/>
                          <a:ea typeface="Segoe UI" panose="020B0502040204020203" pitchFamily="34" charset="0"/>
                          <a:cs typeface="Segoe UI" panose="020B0502040204020203" pitchFamily="34" charset="0"/>
                        </a:rPr>
                        <a:t>NCR*</a:t>
                      </a:r>
                    </a:p>
                  </a:txBody>
                  <a:tcPr marL="68580" marR="68580" marT="0" marB="0" anchor="ctr"/>
                </a:tc>
                <a:tc>
                  <a:txBody>
                    <a:bodyPr/>
                    <a:lstStyle/>
                    <a:p>
                      <a:pPr marL="0" marR="0" algn="ctr">
                        <a:lnSpc>
                          <a:spcPct val="115000"/>
                        </a:lnSpc>
                        <a:spcBef>
                          <a:spcPts val="0"/>
                        </a:spcBef>
                        <a:spcAft>
                          <a:spcPts val="0"/>
                        </a:spcAft>
                      </a:pPr>
                      <a:r>
                        <a:rPr lang="en-PH" sz="1000">
                          <a:effectLst/>
                          <a:latin typeface="Segoe UI" panose="020B0502040204020203" pitchFamily="34" charset="0"/>
                          <a:ea typeface="Segoe UI" panose="020B0502040204020203" pitchFamily="34" charset="0"/>
                          <a:cs typeface="Segoe UI" panose="020B0502040204020203" pitchFamily="34" charset="0"/>
                        </a:rPr>
                        <a:t>202</a:t>
                      </a:r>
                    </a:p>
                  </a:txBody>
                  <a:tcPr marL="68580" marR="68580" marT="0" marB="0" anchor="ctr"/>
                </a:tc>
              </a:tr>
              <a:tr h="287331">
                <a:tc>
                  <a:txBody>
                    <a:bodyPr/>
                    <a:lstStyle/>
                    <a:p>
                      <a:pPr marL="0" marR="0" indent="139700">
                        <a:lnSpc>
                          <a:spcPct val="115000"/>
                        </a:lnSpc>
                        <a:spcBef>
                          <a:spcPts val="0"/>
                        </a:spcBef>
                        <a:spcAft>
                          <a:spcPts val="0"/>
                        </a:spcAft>
                      </a:pPr>
                      <a:r>
                        <a:rPr lang="en-PH" sz="1000" i="1" dirty="0">
                          <a:effectLst/>
                          <a:latin typeface="Segoe UI" panose="020B0502040204020203" pitchFamily="34" charset="0"/>
                          <a:ea typeface="Segoe UI" panose="020B0502040204020203" pitchFamily="34" charset="0"/>
                          <a:cs typeface="Segoe UI" panose="020B0502040204020203" pitchFamily="34" charset="0"/>
                        </a:rPr>
                        <a:t>Mall-Based</a:t>
                      </a:r>
                    </a:p>
                  </a:txBody>
                  <a:tcPr marL="68580" marR="68580" marT="0" marB="0" anchor="ctr"/>
                </a:tc>
                <a:tc>
                  <a:txBody>
                    <a:bodyPr/>
                    <a:lstStyle/>
                    <a:p>
                      <a:pPr marL="0" marR="0" algn="ctr">
                        <a:lnSpc>
                          <a:spcPct val="115000"/>
                        </a:lnSpc>
                        <a:spcBef>
                          <a:spcPts val="0"/>
                        </a:spcBef>
                        <a:spcAft>
                          <a:spcPts val="0"/>
                        </a:spcAft>
                      </a:pPr>
                      <a:r>
                        <a:rPr lang="en-PH" sz="1000" i="1" dirty="0" smtClean="0">
                          <a:effectLst/>
                          <a:latin typeface="Segoe UI" panose="020B0502040204020203" pitchFamily="34" charset="0"/>
                          <a:ea typeface="Segoe UI" panose="020B0502040204020203" pitchFamily="34" charset="0"/>
                          <a:cs typeface="Segoe UI" panose="020B0502040204020203" pitchFamily="34" charset="0"/>
                        </a:rPr>
                        <a:t>28</a:t>
                      </a:r>
                      <a:endParaRPr lang="en-PH" sz="1000" i="1" dirty="0">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nchor="ctr"/>
                </a:tc>
              </a:tr>
              <a:tr h="356041">
                <a:tc>
                  <a:txBody>
                    <a:bodyPr/>
                    <a:lstStyle/>
                    <a:p>
                      <a:pPr marL="0" marR="0" indent="279400">
                        <a:lnSpc>
                          <a:spcPct val="115000"/>
                        </a:lnSpc>
                        <a:spcBef>
                          <a:spcPts val="0"/>
                        </a:spcBef>
                        <a:spcAft>
                          <a:spcPts val="0"/>
                        </a:spcAft>
                      </a:pPr>
                      <a:r>
                        <a:rPr lang="en-PH" sz="1000" dirty="0">
                          <a:effectLst/>
                          <a:latin typeface="Segoe UI" panose="020B0502040204020203" pitchFamily="34" charset="0"/>
                          <a:ea typeface="Segoe UI" panose="020B0502040204020203" pitchFamily="34" charset="0"/>
                          <a:cs typeface="Segoe UI" panose="020B0502040204020203" pitchFamily="34" charset="0"/>
                        </a:rPr>
                        <a:t>Duty Free - </a:t>
                      </a:r>
                      <a:r>
                        <a:rPr lang="en-PH" sz="1000" dirty="0" err="1">
                          <a:effectLst/>
                          <a:latin typeface="Segoe UI" panose="020B0502040204020203" pitchFamily="34" charset="0"/>
                          <a:ea typeface="Segoe UI" panose="020B0502040204020203" pitchFamily="34" charset="0"/>
                          <a:cs typeface="Segoe UI" panose="020B0502040204020203" pitchFamily="34" charset="0"/>
                        </a:rPr>
                        <a:t>Parañaque</a:t>
                      </a:r>
                      <a:endParaRPr lang="en-PH" sz="1000" dirty="0">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nchor="ctr"/>
                </a:tc>
                <a:tc>
                  <a:txBody>
                    <a:bodyPr/>
                    <a:lstStyle/>
                    <a:p>
                      <a:pPr marL="0" marR="0" algn="ctr">
                        <a:lnSpc>
                          <a:spcPct val="115000"/>
                        </a:lnSpc>
                        <a:spcBef>
                          <a:spcPts val="0"/>
                        </a:spcBef>
                        <a:spcAft>
                          <a:spcPts val="0"/>
                        </a:spcAft>
                      </a:pPr>
                      <a:r>
                        <a:rPr lang="en-PH" sz="1000">
                          <a:effectLst/>
                          <a:latin typeface="Segoe UI" panose="020B0502040204020203" pitchFamily="34" charset="0"/>
                          <a:ea typeface="Segoe UI" panose="020B0502040204020203" pitchFamily="34" charset="0"/>
                          <a:cs typeface="Segoe UI" panose="020B0502040204020203" pitchFamily="34" charset="0"/>
                        </a:rPr>
                        <a:t>12</a:t>
                      </a:r>
                    </a:p>
                  </a:txBody>
                  <a:tcPr marL="68580" marR="68580" marT="0" marB="0" anchor="ctr"/>
                </a:tc>
              </a:tr>
              <a:tr h="316481">
                <a:tc>
                  <a:txBody>
                    <a:bodyPr/>
                    <a:lstStyle/>
                    <a:p>
                      <a:pPr marL="0" marR="0" indent="279400">
                        <a:lnSpc>
                          <a:spcPct val="115000"/>
                        </a:lnSpc>
                        <a:spcBef>
                          <a:spcPts val="0"/>
                        </a:spcBef>
                        <a:spcAft>
                          <a:spcPts val="0"/>
                        </a:spcAft>
                      </a:pPr>
                      <a:r>
                        <a:rPr lang="en-PH" sz="1000" dirty="0">
                          <a:effectLst/>
                          <a:latin typeface="Segoe UI" panose="020B0502040204020203" pitchFamily="34" charset="0"/>
                          <a:ea typeface="Segoe UI" panose="020B0502040204020203" pitchFamily="34" charset="0"/>
                          <a:cs typeface="Segoe UI" panose="020B0502040204020203" pitchFamily="34" charset="0"/>
                        </a:rPr>
                        <a:t>SM-Manila</a:t>
                      </a:r>
                    </a:p>
                  </a:txBody>
                  <a:tcPr marL="68580" marR="68580" marT="0" marB="0" anchor="ctr"/>
                </a:tc>
                <a:tc>
                  <a:txBody>
                    <a:bodyPr/>
                    <a:lstStyle/>
                    <a:p>
                      <a:pPr marL="0" marR="0" algn="ctr">
                        <a:lnSpc>
                          <a:spcPct val="115000"/>
                        </a:lnSpc>
                        <a:spcBef>
                          <a:spcPts val="0"/>
                        </a:spcBef>
                        <a:spcAft>
                          <a:spcPts val="0"/>
                        </a:spcAft>
                      </a:pPr>
                      <a:r>
                        <a:rPr lang="en-PH" sz="1000" dirty="0" smtClean="0">
                          <a:effectLst/>
                          <a:latin typeface="Segoe UI" panose="020B0502040204020203" pitchFamily="34" charset="0"/>
                          <a:ea typeface="Segoe UI" panose="020B0502040204020203" pitchFamily="34" charset="0"/>
                          <a:cs typeface="Segoe UI" panose="020B0502040204020203" pitchFamily="34" charset="0"/>
                        </a:rPr>
                        <a:t>6</a:t>
                      </a:r>
                      <a:endParaRPr lang="en-PH" sz="1000" dirty="0">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nchor="ctr"/>
                </a:tc>
              </a:tr>
              <a:tr h="316481">
                <a:tc>
                  <a:txBody>
                    <a:bodyPr/>
                    <a:lstStyle/>
                    <a:p>
                      <a:pPr marL="0" marR="0" indent="279400">
                        <a:lnSpc>
                          <a:spcPct val="115000"/>
                        </a:lnSpc>
                        <a:spcBef>
                          <a:spcPts val="0"/>
                        </a:spcBef>
                        <a:spcAft>
                          <a:spcPts val="0"/>
                        </a:spcAft>
                      </a:pPr>
                      <a:r>
                        <a:rPr lang="en-PH" sz="1000">
                          <a:effectLst/>
                          <a:latin typeface="Segoe UI" panose="020B0502040204020203" pitchFamily="34" charset="0"/>
                          <a:ea typeface="Segoe UI" panose="020B0502040204020203" pitchFamily="34" charset="0"/>
                          <a:cs typeface="Segoe UI" panose="020B0502040204020203" pitchFamily="34" charset="0"/>
                        </a:rPr>
                        <a:t>TRINOMA</a:t>
                      </a:r>
                    </a:p>
                  </a:txBody>
                  <a:tcPr marL="68580" marR="68580" marT="0" marB="0" anchor="ctr"/>
                </a:tc>
                <a:tc>
                  <a:txBody>
                    <a:bodyPr/>
                    <a:lstStyle/>
                    <a:p>
                      <a:pPr marL="0" marR="0" algn="ctr">
                        <a:lnSpc>
                          <a:spcPct val="115000"/>
                        </a:lnSpc>
                        <a:spcBef>
                          <a:spcPts val="0"/>
                        </a:spcBef>
                        <a:spcAft>
                          <a:spcPts val="0"/>
                        </a:spcAft>
                      </a:pPr>
                      <a:r>
                        <a:rPr lang="en-PH" sz="1000">
                          <a:effectLst/>
                          <a:latin typeface="Segoe UI" panose="020B0502040204020203" pitchFamily="34" charset="0"/>
                          <a:ea typeface="Segoe UI" panose="020B0502040204020203" pitchFamily="34" charset="0"/>
                          <a:cs typeface="Segoe UI" panose="020B0502040204020203" pitchFamily="34" charset="0"/>
                        </a:rPr>
                        <a:t>10</a:t>
                      </a:r>
                    </a:p>
                  </a:txBody>
                  <a:tcPr marL="68580" marR="68580" marT="0" marB="0" anchor="ctr"/>
                </a:tc>
              </a:tr>
              <a:tr h="316481">
                <a:tc>
                  <a:txBody>
                    <a:bodyPr/>
                    <a:lstStyle/>
                    <a:p>
                      <a:pPr marL="0" marR="0" indent="139700">
                        <a:lnSpc>
                          <a:spcPct val="115000"/>
                        </a:lnSpc>
                        <a:spcBef>
                          <a:spcPts val="0"/>
                        </a:spcBef>
                        <a:spcAft>
                          <a:spcPts val="0"/>
                        </a:spcAft>
                      </a:pPr>
                      <a:r>
                        <a:rPr lang="en-PH" sz="1000" i="1" dirty="0">
                          <a:effectLst/>
                          <a:latin typeface="Segoe UI" panose="020B0502040204020203" pitchFamily="34" charset="0"/>
                          <a:ea typeface="Segoe UI" panose="020B0502040204020203" pitchFamily="34" charset="0"/>
                          <a:cs typeface="Segoe UI" panose="020B0502040204020203" pitchFamily="34" charset="0"/>
                        </a:rPr>
                        <a:t>POEA Main Office</a:t>
                      </a:r>
                    </a:p>
                  </a:txBody>
                  <a:tcPr marL="68580" marR="68580" marT="0" marB="0" anchor="ctr"/>
                </a:tc>
                <a:tc>
                  <a:txBody>
                    <a:bodyPr/>
                    <a:lstStyle/>
                    <a:p>
                      <a:pPr marL="0" marR="0" algn="ctr">
                        <a:lnSpc>
                          <a:spcPct val="115000"/>
                        </a:lnSpc>
                        <a:spcBef>
                          <a:spcPts val="0"/>
                        </a:spcBef>
                        <a:spcAft>
                          <a:spcPts val="0"/>
                        </a:spcAft>
                      </a:pPr>
                      <a:r>
                        <a:rPr lang="en-PH" sz="1000" dirty="0">
                          <a:effectLst/>
                          <a:latin typeface="Segoe UI" panose="020B0502040204020203" pitchFamily="34" charset="0"/>
                          <a:ea typeface="Segoe UI" panose="020B0502040204020203" pitchFamily="34" charset="0"/>
                          <a:cs typeface="Segoe UI" panose="020B0502040204020203" pitchFamily="34" charset="0"/>
                        </a:rPr>
                        <a:t>174</a:t>
                      </a:r>
                    </a:p>
                  </a:txBody>
                  <a:tcPr marL="68580" marR="68580" marT="0" marB="0" anchor="ctr"/>
                </a:tc>
              </a:tr>
              <a:tr h="316481">
                <a:tc>
                  <a:txBody>
                    <a:bodyPr/>
                    <a:lstStyle/>
                    <a:p>
                      <a:pPr marL="0" marR="0">
                        <a:lnSpc>
                          <a:spcPct val="115000"/>
                        </a:lnSpc>
                        <a:spcBef>
                          <a:spcPts val="0"/>
                        </a:spcBef>
                        <a:spcAft>
                          <a:spcPts val="0"/>
                        </a:spcAft>
                      </a:pPr>
                      <a:r>
                        <a:rPr lang="en-PH" sz="1000">
                          <a:effectLst/>
                          <a:latin typeface="Segoe UI" panose="020B0502040204020203" pitchFamily="34" charset="0"/>
                          <a:ea typeface="Segoe UI" panose="020B0502040204020203" pitchFamily="34" charset="0"/>
                          <a:cs typeface="Segoe UI" panose="020B0502040204020203" pitchFamily="34" charset="0"/>
                        </a:rPr>
                        <a:t>III</a:t>
                      </a:r>
                    </a:p>
                  </a:txBody>
                  <a:tcPr marL="68580" marR="68580" marT="0" marB="0" anchor="ctr"/>
                </a:tc>
                <a:tc>
                  <a:txBody>
                    <a:bodyPr/>
                    <a:lstStyle/>
                    <a:p>
                      <a:pPr marL="0" marR="0" algn="ctr">
                        <a:lnSpc>
                          <a:spcPct val="115000"/>
                        </a:lnSpc>
                        <a:spcBef>
                          <a:spcPts val="0"/>
                        </a:spcBef>
                        <a:spcAft>
                          <a:spcPts val="0"/>
                        </a:spcAft>
                      </a:pPr>
                      <a:r>
                        <a:rPr lang="en-PH" sz="1000">
                          <a:effectLst/>
                          <a:latin typeface="Segoe UI" panose="020B0502040204020203" pitchFamily="34" charset="0"/>
                          <a:ea typeface="Segoe UI" panose="020B0502040204020203" pitchFamily="34" charset="0"/>
                          <a:cs typeface="Segoe UI" panose="020B0502040204020203" pitchFamily="34" charset="0"/>
                        </a:rPr>
                        <a:t>49</a:t>
                      </a:r>
                    </a:p>
                  </a:txBody>
                  <a:tcPr marL="68580" marR="68580" marT="0" marB="0" anchor="ctr"/>
                </a:tc>
              </a:tr>
              <a:tr h="316481">
                <a:tc>
                  <a:txBody>
                    <a:bodyPr/>
                    <a:lstStyle/>
                    <a:p>
                      <a:pPr marL="0" marR="0">
                        <a:lnSpc>
                          <a:spcPct val="115000"/>
                        </a:lnSpc>
                        <a:spcBef>
                          <a:spcPts val="0"/>
                        </a:spcBef>
                        <a:spcAft>
                          <a:spcPts val="0"/>
                        </a:spcAft>
                      </a:pPr>
                      <a:r>
                        <a:rPr lang="en-PH" sz="1000">
                          <a:effectLst/>
                          <a:latin typeface="Segoe UI" panose="020B0502040204020203" pitchFamily="34" charset="0"/>
                          <a:ea typeface="Segoe UI" panose="020B0502040204020203" pitchFamily="34" charset="0"/>
                          <a:cs typeface="Segoe UI" panose="020B0502040204020203" pitchFamily="34" charset="0"/>
                        </a:rPr>
                        <a:t>IVA</a:t>
                      </a:r>
                    </a:p>
                  </a:txBody>
                  <a:tcPr marL="68580" marR="68580" marT="0" marB="0" anchor="ctr"/>
                </a:tc>
                <a:tc>
                  <a:txBody>
                    <a:bodyPr/>
                    <a:lstStyle/>
                    <a:p>
                      <a:pPr marL="0" marR="0" algn="ctr">
                        <a:lnSpc>
                          <a:spcPct val="115000"/>
                        </a:lnSpc>
                        <a:spcBef>
                          <a:spcPts val="0"/>
                        </a:spcBef>
                        <a:spcAft>
                          <a:spcPts val="0"/>
                        </a:spcAft>
                      </a:pPr>
                      <a:r>
                        <a:rPr lang="en-PH" sz="1000">
                          <a:effectLst/>
                          <a:latin typeface="Segoe UI" panose="020B0502040204020203" pitchFamily="34" charset="0"/>
                          <a:ea typeface="Segoe UI" panose="020B0502040204020203" pitchFamily="34" charset="0"/>
                          <a:cs typeface="Segoe UI" panose="020B0502040204020203" pitchFamily="34" charset="0"/>
                        </a:rPr>
                        <a:t>54</a:t>
                      </a:r>
                    </a:p>
                  </a:txBody>
                  <a:tcPr marL="68580" marR="68580" marT="0" marB="0" anchor="ctr"/>
                </a:tc>
              </a:tr>
              <a:tr h="316481">
                <a:tc>
                  <a:txBody>
                    <a:bodyPr/>
                    <a:lstStyle/>
                    <a:p>
                      <a:pPr marL="0" marR="0">
                        <a:lnSpc>
                          <a:spcPct val="115000"/>
                        </a:lnSpc>
                        <a:spcBef>
                          <a:spcPts val="0"/>
                        </a:spcBef>
                        <a:spcAft>
                          <a:spcPts val="0"/>
                        </a:spcAft>
                      </a:pPr>
                      <a:r>
                        <a:rPr lang="en-PH" sz="1000">
                          <a:effectLst/>
                          <a:latin typeface="Segoe UI" panose="020B0502040204020203" pitchFamily="34" charset="0"/>
                          <a:ea typeface="Segoe UI" panose="020B0502040204020203" pitchFamily="34" charset="0"/>
                          <a:cs typeface="Segoe UI" panose="020B0502040204020203" pitchFamily="34" charset="0"/>
                        </a:rPr>
                        <a:t>XI</a:t>
                      </a:r>
                    </a:p>
                  </a:txBody>
                  <a:tcPr marL="68580" marR="68580" marT="0" marB="0" anchor="ctr"/>
                </a:tc>
                <a:tc>
                  <a:txBody>
                    <a:bodyPr/>
                    <a:lstStyle/>
                    <a:p>
                      <a:pPr marL="0" marR="0" algn="ctr">
                        <a:lnSpc>
                          <a:spcPct val="115000"/>
                        </a:lnSpc>
                        <a:spcBef>
                          <a:spcPts val="0"/>
                        </a:spcBef>
                        <a:spcAft>
                          <a:spcPts val="0"/>
                        </a:spcAft>
                      </a:pPr>
                      <a:r>
                        <a:rPr lang="en-PH" sz="1000" dirty="0" smtClean="0">
                          <a:effectLst/>
                          <a:latin typeface="Segoe UI" panose="020B0502040204020203" pitchFamily="34" charset="0"/>
                          <a:ea typeface="Segoe UI" panose="020B0502040204020203" pitchFamily="34" charset="0"/>
                          <a:cs typeface="Segoe UI" panose="020B0502040204020203" pitchFamily="34" charset="0"/>
                        </a:rPr>
                        <a:t>10</a:t>
                      </a:r>
                      <a:endParaRPr lang="en-PH" sz="1000" dirty="0">
                        <a:effectLst/>
                        <a:latin typeface="Segoe UI" panose="020B0502040204020203" pitchFamily="34" charset="0"/>
                        <a:ea typeface="Segoe UI" panose="020B0502040204020203" pitchFamily="34" charset="0"/>
                        <a:cs typeface="Segoe UI" panose="020B0502040204020203" pitchFamily="34" charset="0"/>
                      </a:endParaRPr>
                    </a:p>
                  </a:txBody>
                  <a:tcPr marL="68580" marR="68580" marT="0" marB="0" anchor="ctr"/>
                </a:tc>
              </a:tr>
              <a:tr h="333138">
                <a:tc>
                  <a:txBody>
                    <a:bodyPr/>
                    <a:lstStyle/>
                    <a:p>
                      <a:pPr marL="0" marR="0">
                        <a:lnSpc>
                          <a:spcPct val="115000"/>
                        </a:lnSpc>
                        <a:spcBef>
                          <a:spcPts val="0"/>
                        </a:spcBef>
                        <a:spcAft>
                          <a:spcPts val="0"/>
                        </a:spcAft>
                      </a:pPr>
                      <a:r>
                        <a:rPr lang="en-PH" sz="1000">
                          <a:effectLst/>
                          <a:latin typeface="Segoe UI" panose="020B0502040204020203" pitchFamily="34" charset="0"/>
                          <a:ea typeface="Segoe UI" panose="020B0502040204020203" pitchFamily="34" charset="0"/>
                          <a:cs typeface="Segoe UI" panose="020B0502040204020203" pitchFamily="34" charset="0"/>
                        </a:rPr>
                        <a:t>Total</a:t>
                      </a:r>
                    </a:p>
                  </a:txBody>
                  <a:tcPr marL="68580" marR="68580" marT="0" marB="0" anchor="ctr"/>
                </a:tc>
                <a:tc>
                  <a:txBody>
                    <a:bodyPr/>
                    <a:lstStyle/>
                    <a:p>
                      <a:pPr marL="0" marR="0" algn="ctr">
                        <a:lnSpc>
                          <a:spcPct val="115000"/>
                        </a:lnSpc>
                        <a:spcBef>
                          <a:spcPts val="0"/>
                        </a:spcBef>
                        <a:spcAft>
                          <a:spcPts val="0"/>
                        </a:spcAft>
                      </a:pPr>
                      <a:r>
                        <a:rPr lang="en-PH" sz="1000" dirty="0">
                          <a:effectLst/>
                          <a:latin typeface="Segoe UI" panose="020B0502040204020203" pitchFamily="34" charset="0"/>
                          <a:ea typeface="Segoe UI" panose="020B0502040204020203" pitchFamily="34" charset="0"/>
                          <a:cs typeface="Segoe UI" panose="020B0502040204020203" pitchFamily="34" charset="0"/>
                        </a:rPr>
                        <a:t>315</a:t>
                      </a:r>
                    </a:p>
                  </a:txBody>
                  <a:tcPr marL="68580" marR="68580" marT="0" marB="0" anchor="ctr"/>
                </a:tc>
              </a:tr>
            </a:tbl>
          </a:graphicData>
        </a:graphic>
      </p:graphicFrame>
      <p:pic>
        <p:nvPicPr>
          <p:cNvPr id="47" name="Picture 2" descr="C:\Users\harold\Pictures\New folder\ils1.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15563" y="5955938"/>
            <a:ext cx="710527" cy="724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stretch>
            <a:fillRect/>
          </a:stretch>
        </p:blipFill>
        <p:spPr>
          <a:xfrm>
            <a:off x="-1" y="0"/>
            <a:ext cx="9144001" cy="7010400"/>
          </a:xfrm>
          <a:prstGeom prst="rect">
            <a:avLst/>
          </a:prstGeom>
        </p:spPr>
      </p:pic>
      <p:sp>
        <p:nvSpPr>
          <p:cNvPr id="13" name="Rectangle 12"/>
          <p:cNvSpPr/>
          <p:nvPr/>
        </p:nvSpPr>
        <p:spPr>
          <a:xfrm>
            <a:off x="8659772" y="6583978"/>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14" name="TextBox 13"/>
          <p:cNvSpPr txBox="1"/>
          <p:nvPr/>
        </p:nvSpPr>
        <p:spPr>
          <a:xfrm>
            <a:off x="723054" y="6477000"/>
            <a:ext cx="7973935" cy="400110"/>
          </a:xfrm>
          <a:prstGeom prst="rect">
            <a:avLst/>
          </a:prstGeom>
          <a:noFill/>
        </p:spPr>
        <p:txBody>
          <a:bodyPr wrap="none" rtlCol="0">
            <a:normAutofit fontScale="92500" lnSpcReduction="10000"/>
          </a:bodyPr>
          <a:lstStyle/>
          <a:p>
            <a:pPr algn="r"/>
            <a:r>
              <a:rPr lang="en-US" sz="1200" b="1" dirty="0" smtClean="0">
                <a:latin typeface="Segoe UI" pitchFamily="34" charset="0"/>
                <a:ea typeface="Segoe UI" pitchFamily="34" charset="0"/>
                <a:cs typeface="Segoe UI" pitchFamily="34" charset="0"/>
              </a:rPr>
              <a:t>Survey of Filipino Migrant </a:t>
            </a:r>
            <a:r>
              <a:rPr lang="en-US" sz="1200" b="1" dirty="0" smtClean="0">
                <a:solidFill>
                  <a:schemeClr val="tx2">
                    <a:lumMod val="50000"/>
                  </a:schemeClr>
                </a:solidFill>
                <a:latin typeface="Segoe UI" pitchFamily="34" charset="0"/>
                <a:ea typeface="Segoe UI" pitchFamily="34" charset="0"/>
                <a:cs typeface="Segoe UI" pitchFamily="34" charset="0"/>
              </a:rPr>
              <a:t>Worker Returnees from Qatar</a:t>
            </a:r>
          </a:p>
          <a:p>
            <a:pPr algn="r"/>
            <a:r>
              <a:rPr lang="en-US" sz="1200" b="1" dirty="0" smtClean="0">
                <a:solidFill>
                  <a:schemeClr val="accent1">
                    <a:lumMod val="75000"/>
                  </a:schemeClr>
                </a:solidFill>
                <a:latin typeface="Segoe UI" pitchFamily="34" charset="0"/>
                <a:ea typeface="Segoe UI" pitchFamily="34" charset="0"/>
                <a:cs typeface="Segoe UI" pitchFamily="34" charset="0"/>
              </a:rPr>
              <a:t>Philippine Sampling Framework</a:t>
            </a:r>
            <a:endParaRPr lang="en-US" sz="1200" b="1" dirty="0">
              <a:solidFill>
                <a:schemeClr val="tx1">
                  <a:lumMod val="75000"/>
                  <a:lumOff val="25000"/>
                </a:schemeClr>
              </a:solidFill>
            </a:endParaRPr>
          </a:p>
        </p:txBody>
      </p:sp>
      <p:sp>
        <p:nvSpPr>
          <p:cNvPr id="2" name="Title 1"/>
          <p:cNvSpPr>
            <a:spLocks noGrp="1"/>
          </p:cNvSpPr>
          <p:nvPr>
            <p:ph type="title"/>
          </p:nvPr>
        </p:nvSpPr>
        <p:spPr/>
        <p:txBody>
          <a:bodyPr>
            <a:normAutofit/>
          </a:bodyPr>
          <a:lstStyle/>
          <a:p>
            <a:pPr algn="l"/>
            <a:r>
              <a:rPr lang="en-US" sz="4000" b="1" dirty="0" smtClean="0">
                <a:latin typeface="Segoe UI" pitchFamily="34" charset="0"/>
                <a:ea typeface="Segoe UI" pitchFamily="34" charset="0"/>
                <a:cs typeface="Segoe UI" pitchFamily="34" charset="0"/>
              </a:rPr>
              <a:t>Screening Procedure</a:t>
            </a:r>
            <a:endParaRPr lang="en-US" sz="4000" b="1" dirty="0">
              <a:latin typeface="Segoe UI" pitchFamily="34" charset="0"/>
              <a:ea typeface="Segoe UI" pitchFamily="34" charset="0"/>
              <a:cs typeface="Segoe UI" pitchFamily="34" charset="0"/>
            </a:endParaRPr>
          </a:p>
        </p:txBody>
      </p:sp>
      <p:pic>
        <p:nvPicPr>
          <p:cNvPr id="4" name="Content Placeholder 3" descr="singe-man-md.png"/>
          <p:cNvPicPr>
            <a:picLocks noGrp="1" noChangeAspect="1"/>
          </p:cNvPicPr>
          <p:nvPr>
            <p:ph idx="1"/>
          </p:nvPr>
        </p:nvPicPr>
        <p:blipFill>
          <a:blip r:embed="rId4"/>
          <a:stretch>
            <a:fillRect/>
          </a:stretch>
        </p:blipFill>
        <p:spPr>
          <a:xfrm>
            <a:off x="3886200" y="1600200"/>
            <a:ext cx="1566092" cy="3849970"/>
          </a:xfrm>
        </p:spPr>
      </p:pic>
      <p:sp>
        <p:nvSpPr>
          <p:cNvPr id="6" name="Line Callout 2 5"/>
          <p:cNvSpPr/>
          <p:nvPr/>
        </p:nvSpPr>
        <p:spPr>
          <a:xfrm>
            <a:off x="5486400" y="990600"/>
            <a:ext cx="3429000" cy="914400"/>
          </a:xfrm>
          <a:prstGeom prst="borderCallout2">
            <a:avLst>
              <a:gd name="adj1" fmla="val 18750"/>
              <a:gd name="adj2" fmla="val -8333"/>
              <a:gd name="adj3" fmla="val 18750"/>
              <a:gd name="adj4" fmla="val -16667"/>
              <a:gd name="adj5" fmla="val 75000"/>
              <a:gd name="adj6" fmla="val -2493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smtClean="0">
                <a:latin typeface="Segoe UI" pitchFamily="34" charset="0"/>
                <a:ea typeface="Tahoma" pitchFamily="34" charset="0"/>
                <a:cs typeface="Tahoma" pitchFamily="34" charset="0"/>
              </a:rPr>
              <a:t>Overseas Filipino Workers (OFW) Qatar Returnees</a:t>
            </a:r>
            <a:endParaRPr lang="en-US" sz="1600" b="1" dirty="0">
              <a:latin typeface="Segoe UI" pitchFamily="34" charset="0"/>
              <a:ea typeface="Tahoma" pitchFamily="34" charset="0"/>
              <a:cs typeface="Tahoma" pitchFamily="34" charset="0"/>
            </a:endParaRPr>
          </a:p>
        </p:txBody>
      </p:sp>
      <p:sp>
        <p:nvSpPr>
          <p:cNvPr id="7" name="Line Callout 2 6"/>
          <p:cNvSpPr/>
          <p:nvPr/>
        </p:nvSpPr>
        <p:spPr>
          <a:xfrm>
            <a:off x="152400" y="1371600"/>
            <a:ext cx="3352800" cy="914400"/>
          </a:xfrm>
          <a:prstGeom prst="borderCallout2">
            <a:avLst>
              <a:gd name="adj1" fmla="val 124999"/>
              <a:gd name="adj2" fmla="val 123343"/>
              <a:gd name="adj3" fmla="val 79687"/>
              <a:gd name="adj4" fmla="val 111174"/>
              <a:gd name="adj5" fmla="val 79687"/>
              <a:gd name="adj6" fmla="val 10162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PH" sz="1400" b="1" dirty="0" smtClean="0">
                <a:latin typeface="Segoe UI" pitchFamily="34" charset="0"/>
                <a:ea typeface="Tahoma" pitchFamily="34" charset="0"/>
                <a:cs typeface="Tahoma" pitchFamily="34" charset="0"/>
              </a:rPr>
              <a:t>Those </a:t>
            </a:r>
            <a:r>
              <a:rPr lang="en-PH" sz="1400" b="1" dirty="0">
                <a:latin typeface="Segoe UI" pitchFamily="34" charset="0"/>
                <a:ea typeface="Tahoma" pitchFamily="34" charset="0"/>
                <a:cs typeface="Tahoma" pitchFamily="34" charset="0"/>
              </a:rPr>
              <a:t>who left the home country in 2011 </a:t>
            </a:r>
            <a:r>
              <a:rPr lang="en-US" sz="1400" b="1" dirty="0" smtClean="0">
                <a:latin typeface="Segoe UI" pitchFamily="34" charset="0"/>
                <a:ea typeface="Tahoma" pitchFamily="34" charset="0"/>
                <a:cs typeface="Tahoma" pitchFamily="34" charset="0"/>
              </a:rPr>
              <a:t>or after </a:t>
            </a:r>
            <a:endParaRPr lang="en-US" sz="1400" b="1" dirty="0">
              <a:latin typeface="Segoe UI" pitchFamily="34" charset="0"/>
              <a:ea typeface="Tahoma" pitchFamily="34" charset="0"/>
              <a:cs typeface="Tahoma" pitchFamily="34" charset="0"/>
            </a:endParaRPr>
          </a:p>
        </p:txBody>
      </p:sp>
      <p:sp>
        <p:nvSpPr>
          <p:cNvPr id="8" name="Line Callout 2 7"/>
          <p:cNvSpPr/>
          <p:nvPr/>
        </p:nvSpPr>
        <p:spPr>
          <a:xfrm>
            <a:off x="228600" y="3352800"/>
            <a:ext cx="3352800" cy="914400"/>
          </a:xfrm>
          <a:prstGeom prst="borderCallout2">
            <a:avLst>
              <a:gd name="adj1" fmla="val 124999"/>
              <a:gd name="adj2" fmla="val 123343"/>
              <a:gd name="adj3" fmla="val 79687"/>
              <a:gd name="adj4" fmla="val 111174"/>
              <a:gd name="adj5" fmla="val 79687"/>
              <a:gd name="adj6" fmla="val 10162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smtClean="0">
                <a:latin typeface="Segoe UI" pitchFamily="34" charset="0"/>
                <a:ea typeface="Segoe UI" pitchFamily="34" charset="0"/>
                <a:cs typeface="Segoe UI" pitchFamily="34" charset="0"/>
              </a:rPr>
              <a:t>Work at the Construction, Agriculture, and Domestic Service sector</a:t>
            </a:r>
            <a:endParaRPr lang="en-US" sz="1400" b="1" dirty="0">
              <a:latin typeface="Segoe UI" pitchFamily="34" charset="0"/>
              <a:ea typeface="Segoe UI" pitchFamily="34" charset="0"/>
              <a:cs typeface="Segoe UI" pitchFamily="34" charset="0"/>
            </a:endParaRPr>
          </a:p>
        </p:txBody>
      </p:sp>
      <p:sp>
        <p:nvSpPr>
          <p:cNvPr id="9" name="Line Callout 2 8"/>
          <p:cNvSpPr/>
          <p:nvPr/>
        </p:nvSpPr>
        <p:spPr>
          <a:xfrm>
            <a:off x="5791200" y="2590800"/>
            <a:ext cx="3048000" cy="914400"/>
          </a:xfrm>
          <a:prstGeom prst="borderCallout2">
            <a:avLst>
              <a:gd name="adj1" fmla="val 18750"/>
              <a:gd name="adj2" fmla="val -8333"/>
              <a:gd name="adj3" fmla="val 18750"/>
              <a:gd name="adj4" fmla="val -16667"/>
              <a:gd name="adj5" fmla="val 75000"/>
              <a:gd name="adj6" fmla="val -2493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smtClean="0">
                <a:latin typeface="Segoe UI" pitchFamily="34" charset="0"/>
                <a:ea typeface="Tahoma" pitchFamily="34" charset="0"/>
                <a:cs typeface="Tahoma" pitchFamily="34" charset="0"/>
              </a:rPr>
              <a:t>Low-skilled migrant workers</a:t>
            </a:r>
            <a:endParaRPr lang="en-US" sz="1600" b="1" dirty="0">
              <a:latin typeface="Segoe UI" pitchFamily="34" charset="0"/>
              <a:ea typeface="Tahoma" pitchFamily="34" charset="0"/>
              <a:cs typeface="Tahoma" pitchFamily="34" charset="0"/>
            </a:endParaRPr>
          </a:p>
        </p:txBody>
      </p:sp>
      <p:sp>
        <p:nvSpPr>
          <p:cNvPr id="15" name="Line Callout 2 14"/>
          <p:cNvSpPr/>
          <p:nvPr/>
        </p:nvSpPr>
        <p:spPr>
          <a:xfrm>
            <a:off x="5599072" y="4267200"/>
            <a:ext cx="3048000" cy="914400"/>
          </a:xfrm>
          <a:prstGeom prst="borderCallout2">
            <a:avLst>
              <a:gd name="adj1" fmla="val 18750"/>
              <a:gd name="adj2" fmla="val -8333"/>
              <a:gd name="adj3" fmla="val 18750"/>
              <a:gd name="adj4" fmla="val -16667"/>
              <a:gd name="adj5" fmla="val 75000"/>
              <a:gd name="adj6" fmla="val -2493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PH" sz="1600" b="1" dirty="0" smtClean="0">
                <a:latin typeface="Segoe UI" pitchFamily="34" charset="0"/>
                <a:ea typeface="Tahoma" pitchFamily="34" charset="0"/>
                <a:cs typeface="Tahoma" pitchFamily="34" charset="0"/>
              </a:rPr>
              <a:t>Legal </a:t>
            </a:r>
            <a:r>
              <a:rPr lang="en-PH" sz="1600" b="1" dirty="0">
                <a:latin typeface="Segoe UI" pitchFamily="34" charset="0"/>
                <a:ea typeface="Tahoma" pitchFamily="34" charset="0"/>
                <a:cs typeface="Tahoma" pitchFamily="34" charset="0"/>
              </a:rPr>
              <a:t>migrants who left the home country with a work visa/ permit. </a:t>
            </a:r>
            <a:endParaRPr lang="en-US" sz="1600" b="1" dirty="0">
              <a:latin typeface="Segoe UI" pitchFamily="34" charset="0"/>
              <a:ea typeface="Tahoma" pitchFamily="34" charset="0"/>
              <a:cs typeface="Tahoma" pitchFamily="34" charset="0"/>
            </a:endParaRPr>
          </a:p>
        </p:txBody>
      </p:sp>
      <p:pic>
        <p:nvPicPr>
          <p:cNvPr id="16" name="Picture 2" descr="C:\Users\harold\Pictures\New folder\ils1.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15563" y="5955938"/>
            <a:ext cx="710527" cy="724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stretch>
            <a:fillRect/>
          </a:stretch>
        </p:blipFill>
        <p:spPr>
          <a:xfrm>
            <a:off x="-1" y="0"/>
            <a:ext cx="9144001" cy="7010400"/>
          </a:xfrm>
          <a:prstGeom prst="rect">
            <a:avLst/>
          </a:prstGeom>
        </p:spPr>
      </p:pic>
      <p:sp>
        <p:nvSpPr>
          <p:cNvPr id="13" name="Rectangle 12"/>
          <p:cNvSpPr/>
          <p:nvPr/>
        </p:nvSpPr>
        <p:spPr>
          <a:xfrm>
            <a:off x="8659772" y="6583978"/>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14" name="TextBox 13"/>
          <p:cNvSpPr txBox="1"/>
          <p:nvPr/>
        </p:nvSpPr>
        <p:spPr>
          <a:xfrm>
            <a:off x="723054" y="6477000"/>
            <a:ext cx="7973935" cy="400110"/>
          </a:xfrm>
          <a:prstGeom prst="rect">
            <a:avLst/>
          </a:prstGeom>
          <a:noFill/>
        </p:spPr>
        <p:txBody>
          <a:bodyPr wrap="none" rtlCol="0">
            <a:normAutofit fontScale="92500" lnSpcReduction="10000"/>
          </a:bodyPr>
          <a:lstStyle/>
          <a:p>
            <a:pPr algn="r"/>
            <a:r>
              <a:rPr lang="en-US" sz="1200" b="1" dirty="0" smtClean="0">
                <a:latin typeface="Segoe UI" pitchFamily="34" charset="0"/>
                <a:ea typeface="Segoe UI" pitchFamily="34" charset="0"/>
                <a:cs typeface="Segoe UI" pitchFamily="34" charset="0"/>
              </a:rPr>
              <a:t>Survey of Filipino Migrant </a:t>
            </a:r>
            <a:r>
              <a:rPr lang="en-US" sz="1200" b="1" dirty="0" smtClean="0">
                <a:solidFill>
                  <a:schemeClr val="tx2">
                    <a:lumMod val="50000"/>
                  </a:schemeClr>
                </a:solidFill>
                <a:latin typeface="Segoe UI" pitchFamily="34" charset="0"/>
                <a:ea typeface="Segoe UI" pitchFamily="34" charset="0"/>
                <a:cs typeface="Segoe UI" pitchFamily="34" charset="0"/>
              </a:rPr>
              <a:t>Worker Returnees from Qatar</a:t>
            </a:r>
          </a:p>
          <a:p>
            <a:pPr algn="r"/>
            <a:r>
              <a:rPr lang="en-US" sz="1200" b="1" dirty="0" smtClean="0">
                <a:solidFill>
                  <a:schemeClr val="accent1">
                    <a:lumMod val="75000"/>
                  </a:schemeClr>
                </a:solidFill>
                <a:latin typeface="Segoe UI" pitchFamily="34" charset="0"/>
                <a:ea typeface="Segoe UI" pitchFamily="34" charset="0"/>
                <a:cs typeface="Segoe UI" pitchFamily="34" charset="0"/>
              </a:rPr>
              <a:t>Philippine Sampling Framework</a:t>
            </a:r>
            <a:endParaRPr lang="en-US" sz="1200" b="1" dirty="0">
              <a:solidFill>
                <a:schemeClr val="tx1">
                  <a:lumMod val="75000"/>
                  <a:lumOff val="25000"/>
                </a:schemeClr>
              </a:solidFill>
            </a:endParaRPr>
          </a:p>
        </p:txBody>
      </p:sp>
      <p:sp>
        <p:nvSpPr>
          <p:cNvPr id="2" name="Title 1"/>
          <p:cNvSpPr>
            <a:spLocks noGrp="1"/>
          </p:cNvSpPr>
          <p:nvPr>
            <p:ph type="title"/>
          </p:nvPr>
        </p:nvSpPr>
        <p:spPr/>
        <p:txBody>
          <a:bodyPr>
            <a:normAutofit/>
          </a:bodyPr>
          <a:lstStyle/>
          <a:p>
            <a:pPr algn="l"/>
            <a:r>
              <a:rPr lang="en-US" sz="4000" b="1" dirty="0" smtClean="0">
                <a:latin typeface="Segoe UI" pitchFamily="34" charset="0"/>
                <a:ea typeface="Segoe UI" pitchFamily="34" charset="0"/>
                <a:cs typeface="Segoe UI" pitchFamily="34" charset="0"/>
              </a:rPr>
              <a:t>Procedure</a:t>
            </a:r>
            <a:endParaRPr lang="en-US" sz="4000" b="1" dirty="0">
              <a:latin typeface="Segoe UI" pitchFamily="34" charset="0"/>
              <a:ea typeface="Segoe UI" pitchFamily="34" charset="0"/>
              <a:cs typeface="Segoe UI" pitchFamily="34" charset="0"/>
            </a:endParaRPr>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4274020979"/>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7" name="Picture 16" descr="male-symbol-1-md.png"/>
          <p:cNvPicPr>
            <a:picLocks noChangeAspect="1"/>
          </p:cNvPicPr>
          <p:nvPr/>
        </p:nvPicPr>
        <p:blipFill>
          <a:blip r:embed="rId9" cstate="print"/>
          <a:stretch>
            <a:fillRect/>
          </a:stretch>
        </p:blipFill>
        <p:spPr>
          <a:xfrm>
            <a:off x="457200" y="1424047"/>
            <a:ext cx="354519" cy="611240"/>
          </a:xfrm>
          <a:prstGeom prst="rect">
            <a:avLst/>
          </a:prstGeom>
        </p:spPr>
      </p:pic>
      <p:pic>
        <p:nvPicPr>
          <p:cNvPr id="19" name="Picture 18" descr="11949846661982808509people_juliane_krug_08a.svg.med.png"/>
          <p:cNvPicPr>
            <a:picLocks noChangeAspect="1"/>
          </p:cNvPicPr>
          <p:nvPr/>
        </p:nvPicPr>
        <p:blipFill>
          <a:blip r:embed="rId10" cstate="print"/>
          <a:stretch>
            <a:fillRect/>
          </a:stretch>
        </p:blipFill>
        <p:spPr>
          <a:xfrm>
            <a:off x="8299225" y="1546199"/>
            <a:ext cx="397764" cy="685800"/>
          </a:xfrm>
          <a:prstGeom prst="rect">
            <a:avLst/>
          </a:prstGeom>
        </p:spPr>
      </p:pic>
      <p:pic>
        <p:nvPicPr>
          <p:cNvPr id="20" name="Picture 19" descr="male-symbol-1-md.png"/>
          <p:cNvPicPr>
            <a:picLocks noChangeAspect="1"/>
          </p:cNvPicPr>
          <p:nvPr/>
        </p:nvPicPr>
        <p:blipFill>
          <a:blip r:embed="rId9" cstate="print"/>
          <a:stretch>
            <a:fillRect/>
          </a:stretch>
        </p:blipFill>
        <p:spPr>
          <a:xfrm>
            <a:off x="5486400" y="3381168"/>
            <a:ext cx="354519" cy="611240"/>
          </a:xfrm>
          <a:prstGeom prst="rect">
            <a:avLst/>
          </a:prstGeom>
        </p:spPr>
      </p:pic>
      <p:pic>
        <p:nvPicPr>
          <p:cNvPr id="15" name="Picture 2" descr="C:\Users\harold\Pictures\New folder\ils1.jp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215563" y="5955938"/>
            <a:ext cx="710527" cy="724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cstate="print"/>
          <a:stretch>
            <a:fillRect/>
          </a:stretch>
        </p:blipFill>
        <p:spPr>
          <a:xfrm>
            <a:off x="-1" y="0"/>
            <a:ext cx="9144001" cy="7010400"/>
          </a:xfrm>
          <a:prstGeom prst="rect">
            <a:avLst/>
          </a:prstGeom>
        </p:spPr>
      </p:pic>
      <p:sp>
        <p:nvSpPr>
          <p:cNvPr id="6" name="Rectangle 5"/>
          <p:cNvSpPr/>
          <p:nvPr/>
        </p:nvSpPr>
        <p:spPr>
          <a:xfrm>
            <a:off x="8659772" y="6583978"/>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7" name="TextBox 6"/>
          <p:cNvSpPr txBox="1"/>
          <p:nvPr/>
        </p:nvSpPr>
        <p:spPr>
          <a:xfrm>
            <a:off x="723054" y="6477000"/>
            <a:ext cx="7973935" cy="400110"/>
          </a:xfrm>
          <a:prstGeom prst="rect">
            <a:avLst/>
          </a:prstGeom>
          <a:noFill/>
        </p:spPr>
        <p:txBody>
          <a:bodyPr wrap="none" rtlCol="0">
            <a:normAutofit fontScale="92500" lnSpcReduction="10000"/>
          </a:bodyPr>
          <a:lstStyle/>
          <a:p>
            <a:pPr algn="r"/>
            <a:r>
              <a:rPr lang="en-US" sz="1200" b="1" dirty="0" smtClean="0">
                <a:latin typeface="Segoe UI" pitchFamily="34" charset="0"/>
                <a:ea typeface="Segoe UI" pitchFamily="34" charset="0"/>
                <a:cs typeface="Segoe UI" pitchFamily="34" charset="0"/>
              </a:rPr>
              <a:t>Survey of Filipino Migrant </a:t>
            </a:r>
            <a:r>
              <a:rPr lang="en-US" sz="1200" b="1" dirty="0" smtClean="0">
                <a:solidFill>
                  <a:schemeClr val="tx2">
                    <a:lumMod val="50000"/>
                  </a:schemeClr>
                </a:solidFill>
                <a:latin typeface="Segoe UI" pitchFamily="34" charset="0"/>
                <a:ea typeface="Segoe UI" pitchFamily="34" charset="0"/>
                <a:cs typeface="Segoe UI" pitchFamily="34" charset="0"/>
              </a:rPr>
              <a:t>Worker Returnees from Qatar</a:t>
            </a:r>
          </a:p>
          <a:p>
            <a:pPr algn="r"/>
            <a:r>
              <a:rPr lang="en-US" sz="1200" b="1" dirty="0" smtClean="0">
                <a:solidFill>
                  <a:schemeClr val="accent1">
                    <a:lumMod val="75000"/>
                  </a:schemeClr>
                </a:solidFill>
                <a:latin typeface="Segoe UI" pitchFamily="34" charset="0"/>
                <a:ea typeface="Segoe UI" pitchFamily="34" charset="0"/>
                <a:cs typeface="Segoe UI" pitchFamily="34" charset="0"/>
              </a:rPr>
              <a:t>Philippine Sampling Framework</a:t>
            </a:r>
            <a:endParaRPr lang="en-US" sz="1200" b="1" dirty="0">
              <a:solidFill>
                <a:schemeClr val="tx1">
                  <a:lumMod val="75000"/>
                  <a:lumOff val="25000"/>
                </a:schemeClr>
              </a:solidFill>
            </a:endParaRPr>
          </a:p>
        </p:txBody>
      </p:sp>
      <p:sp>
        <p:nvSpPr>
          <p:cNvPr id="8" name="Rounded Rectangle 7"/>
          <p:cNvSpPr/>
          <p:nvPr/>
        </p:nvSpPr>
        <p:spPr>
          <a:xfrm rot="5400000">
            <a:off x="3981317" y="-1657485"/>
            <a:ext cx="1181368" cy="914400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533400" y="2362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Segoe UI" pitchFamily="34" charset="0"/>
                <a:ea typeface="Segoe UI" pitchFamily="34" charset="0"/>
                <a:cs typeface="Segoe UI" pitchFamily="34" charset="0"/>
              </a:rPr>
              <a:t>Highlights</a:t>
            </a:r>
            <a:r>
              <a:rPr kumimoji="0" lang="en-US" sz="3200" b="1" i="0" u="none" strike="noStrike" kern="1200" cap="none" spc="0" normalizeH="0" noProof="0" dirty="0" smtClean="0">
                <a:ln>
                  <a:noFill/>
                </a:ln>
                <a:solidFill>
                  <a:schemeClr val="tx1"/>
                </a:solidFill>
                <a:effectLst/>
                <a:uLnTx/>
                <a:uFillTx/>
                <a:latin typeface="Segoe UI" pitchFamily="34" charset="0"/>
                <a:ea typeface="Segoe UI" pitchFamily="34" charset="0"/>
                <a:cs typeface="Segoe UI" pitchFamily="34" charset="0"/>
              </a:rPr>
              <a:t> of the survey implementation</a:t>
            </a:r>
            <a:endParaRPr kumimoji="0" lang="en-US" sz="3200" b="1" i="0" u="none" strike="noStrike" kern="1200" cap="none" spc="0" normalizeH="0" baseline="0" noProof="0" dirty="0">
              <a:ln>
                <a:noFill/>
              </a:ln>
              <a:solidFill>
                <a:schemeClr val="tx1"/>
              </a:solidFill>
              <a:effectLst/>
              <a:uLnTx/>
              <a:uFillTx/>
              <a:latin typeface="Segoe UI" pitchFamily="34" charset="0"/>
              <a:ea typeface="Segoe UI" pitchFamily="34" charset="0"/>
              <a:cs typeface="Segoe UI" pitchFamily="34" charset="0"/>
            </a:endParaRPr>
          </a:p>
        </p:txBody>
      </p:sp>
      <p:pic>
        <p:nvPicPr>
          <p:cNvPr id="10" name="Picture 2" descr="C:\Users\harold\Pictures\New folder\ils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5563" y="5955938"/>
            <a:ext cx="710527" cy="724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167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320675"/>
            <a:ext cx="8153400" cy="822325"/>
          </a:xfrm>
          <a:solidFill>
            <a:schemeClr val="accent4">
              <a:lumMod val="75000"/>
            </a:schemeClr>
          </a:solidFill>
          <a:ln>
            <a:noFill/>
            <a:miter lim="800000"/>
            <a:headEnd/>
            <a:tailEnd/>
          </a:ln>
        </p:spPr>
        <p:txBody>
          <a:bodyPr/>
          <a:lstStyle/>
          <a:p>
            <a:pPr eaLnBrk="1" hangingPunct="1"/>
            <a:r>
              <a:rPr lang="en-US" alt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US" altLang="en-US"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Labor Migration Flow</a:t>
            </a:r>
          </a:p>
        </p:txBody>
      </p:sp>
      <p:sp>
        <p:nvSpPr>
          <p:cNvPr id="3" name="Content Placeholder 2"/>
          <p:cNvSpPr>
            <a:spLocks noGrp="1"/>
          </p:cNvSpPr>
          <p:nvPr>
            <p:ph idx="1"/>
          </p:nvPr>
        </p:nvSpPr>
        <p:spPr>
          <a:xfrm>
            <a:off x="152400" y="1524000"/>
            <a:ext cx="8153400" cy="5160962"/>
          </a:xfrm>
        </p:spPr>
        <p:txBody>
          <a:bodyPr rtlCol="0">
            <a:normAutofit fontScale="70000" lnSpcReduction="20000"/>
          </a:bodyPr>
          <a:lstStyle/>
          <a:p>
            <a:pPr eaLnBrk="1" fontAlgn="auto" hangingPunct="1">
              <a:spcAft>
                <a:spcPts val="0"/>
              </a:spcAft>
              <a:buFont typeface="Arial" pitchFamily="34" charset="0"/>
              <a:buNone/>
              <a:defRPr/>
            </a:pPr>
            <a:r>
              <a:rPr lang="en-US" sz="42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The Philippines is mainly an out-migration country, a major source of talents.</a:t>
            </a:r>
          </a:p>
          <a:p>
            <a:pPr eaLnBrk="1" fontAlgn="auto" hangingPunct="1">
              <a:spcAft>
                <a:spcPts val="0"/>
              </a:spcAft>
              <a:buFont typeface="Arial" pitchFamily="34" charset="0"/>
              <a:buNone/>
              <a:defRPr/>
            </a:pPr>
            <a:endParaRPr lang="en-US" dirty="0" smtClean="0">
              <a:latin typeface="Segoe UI" panose="020B0502040204020203" pitchFamily="34" charset="0"/>
              <a:ea typeface="Segoe UI" panose="020B0502040204020203" pitchFamily="34" charset="0"/>
              <a:cs typeface="Segoe UI" panose="020B0502040204020203" pitchFamily="34" charset="0"/>
            </a:endParaRPr>
          </a:p>
          <a:p>
            <a:pPr eaLnBrk="1" fontAlgn="auto" hangingPunct="1">
              <a:spcAft>
                <a:spcPts val="0"/>
              </a:spcAft>
              <a:buFont typeface="Arial" pitchFamily="34" charset="0"/>
              <a:buNone/>
              <a:defRPr/>
            </a:pPr>
            <a:r>
              <a:rPr lang="en-US" b="1" dirty="0" smtClean="0">
                <a:solidFill>
                  <a:srgbClr val="7530F0"/>
                </a:solidFill>
                <a:latin typeface="Segoe UI" panose="020B0502040204020203" pitchFamily="34" charset="0"/>
                <a:ea typeface="Segoe UI" panose="020B0502040204020203" pitchFamily="34" charset="0"/>
                <a:cs typeface="Segoe UI" panose="020B0502040204020203" pitchFamily="34" charset="0"/>
              </a:rPr>
              <a:t>	</a:t>
            </a:r>
            <a:r>
              <a:rPr lang="en-US" b="1" dirty="0" smtClean="0">
                <a:latin typeface="Segoe UI" panose="020B0502040204020203" pitchFamily="34" charset="0"/>
                <a:ea typeface="Segoe UI" panose="020B0502040204020203" pitchFamily="34" charset="0"/>
                <a:cs typeface="Segoe UI" panose="020B0502040204020203" pitchFamily="34" charset="0"/>
              </a:rPr>
              <a:t>10.5 million </a:t>
            </a:r>
            <a:r>
              <a:rPr lang="en-US" dirty="0" smtClean="0">
                <a:latin typeface="Segoe UI" panose="020B0502040204020203" pitchFamily="34" charset="0"/>
                <a:ea typeface="Segoe UI" panose="020B0502040204020203" pitchFamily="34" charset="0"/>
                <a:cs typeface="Segoe UI" panose="020B0502040204020203" pitchFamily="34" charset="0"/>
              </a:rPr>
              <a:t>Overseas Filipinos</a:t>
            </a:r>
          </a:p>
          <a:p>
            <a:pPr eaLnBrk="1" fontAlgn="auto" hangingPunct="1">
              <a:spcAft>
                <a:spcPts val="0"/>
              </a:spcAft>
              <a:buFont typeface="Arial" pitchFamily="34" charset="0"/>
              <a:buNone/>
              <a:defRPr/>
            </a:pPr>
            <a:r>
              <a:rPr lang="en-US" dirty="0" smtClean="0">
                <a:latin typeface="Segoe UI" panose="020B0502040204020203" pitchFamily="34" charset="0"/>
                <a:ea typeface="Segoe UI" panose="020B0502040204020203" pitchFamily="34" charset="0"/>
                <a:cs typeface="Segoe UI" panose="020B0502040204020203" pitchFamily="34" charset="0"/>
              </a:rPr>
              <a:t>		</a:t>
            </a:r>
            <a:r>
              <a:rPr lang="en-US" b="1" dirty="0" smtClean="0">
                <a:latin typeface="Segoe UI" panose="020B0502040204020203" pitchFamily="34" charset="0"/>
                <a:ea typeface="Segoe UI" panose="020B0502040204020203" pitchFamily="34" charset="0"/>
                <a:cs typeface="Segoe UI" panose="020B0502040204020203" pitchFamily="34" charset="0"/>
              </a:rPr>
              <a:t>4.9 m</a:t>
            </a:r>
            <a:r>
              <a:rPr lang="en-US" dirty="0" smtClean="0">
                <a:latin typeface="Segoe UI" panose="020B0502040204020203" pitchFamily="34" charset="0"/>
                <a:ea typeface="Segoe UI" panose="020B0502040204020203" pitchFamily="34" charset="0"/>
                <a:cs typeface="Segoe UI" panose="020B0502040204020203" pitchFamily="34" charset="0"/>
              </a:rPr>
              <a:t>+ </a:t>
            </a:r>
            <a:r>
              <a:rPr lang="en-US" b="1" dirty="0" smtClean="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permanent</a:t>
            </a:r>
            <a:r>
              <a:rPr lang="en-US" dirty="0" smtClean="0">
                <a:latin typeface="Segoe UI" panose="020B0502040204020203" pitchFamily="34" charset="0"/>
                <a:ea typeface="Segoe UI" panose="020B0502040204020203" pitchFamily="34" charset="0"/>
                <a:cs typeface="Segoe UI" panose="020B0502040204020203" pitchFamily="34" charset="0"/>
              </a:rPr>
              <a:t> migrants (46.6%)</a:t>
            </a:r>
          </a:p>
          <a:p>
            <a:pPr eaLnBrk="1" fontAlgn="auto" hangingPunct="1">
              <a:spcAft>
                <a:spcPts val="0"/>
              </a:spcAft>
              <a:buFont typeface="Arial" pitchFamily="34" charset="0"/>
              <a:buNone/>
              <a:defRPr/>
            </a:pPr>
            <a:r>
              <a:rPr lang="en-US" b="1" dirty="0">
                <a:latin typeface="Segoe UI" panose="020B0502040204020203" pitchFamily="34" charset="0"/>
                <a:ea typeface="Segoe UI" panose="020B0502040204020203" pitchFamily="34" charset="0"/>
                <a:cs typeface="Segoe UI" panose="020B0502040204020203" pitchFamily="34" charset="0"/>
              </a:rPr>
              <a:t>	</a:t>
            </a:r>
            <a:r>
              <a:rPr lang="en-US" b="1" dirty="0" smtClean="0">
                <a:latin typeface="Segoe UI" panose="020B0502040204020203" pitchFamily="34" charset="0"/>
                <a:ea typeface="Segoe UI" panose="020B0502040204020203" pitchFamily="34" charset="0"/>
                <a:cs typeface="Segoe UI" panose="020B0502040204020203" pitchFamily="34" charset="0"/>
              </a:rPr>
              <a:t>	4.2 m</a:t>
            </a:r>
            <a:r>
              <a:rPr lang="en-US" dirty="0" smtClean="0">
                <a:latin typeface="Segoe UI" panose="020B0502040204020203" pitchFamily="34" charset="0"/>
                <a:ea typeface="Segoe UI" panose="020B0502040204020203" pitchFamily="34" charset="0"/>
                <a:cs typeface="Segoe UI" panose="020B0502040204020203" pitchFamily="34" charset="0"/>
              </a:rPr>
              <a:t>+ </a:t>
            </a:r>
            <a:r>
              <a:rPr lang="en-US" b="1" dirty="0" smtClean="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temporary</a:t>
            </a:r>
            <a:r>
              <a:rPr lang="en-US" dirty="0" smtClean="0">
                <a:latin typeface="Segoe UI" panose="020B0502040204020203" pitchFamily="34" charset="0"/>
                <a:ea typeface="Segoe UI" panose="020B0502040204020203" pitchFamily="34" charset="0"/>
                <a:cs typeface="Segoe UI" panose="020B0502040204020203" pitchFamily="34" charset="0"/>
              </a:rPr>
              <a:t> migrants  (40.0%)</a:t>
            </a:r>
          </a:p>
          <a:p>
            <a:pPr eaLnBrk="1" fontAlgn="auto" hangingPunct="1">
              <a:spcAft>
                <a:spcPts val="0"/>
              </a:spcAft>
              <a:buFont typeface="Arial" pitchFamily="34" charset="0"/>
              <a:buNone/>
              <a:defRPr/>
            </a:pPr>
            <a:r>
              <a:rPr lang="en-US" b="1" dirty="0" smtClean="0">
                <a:latin typeface="Segoe UI" panose="020B0502040204020203" pitchFamily="34" charset="0"/>
                <a:ea typeface="Segoe UI" panose="020B0502040204020203" pitchFamily="34" charset="0"/>
                <a:cs typeface="Segoe UI" panose="020B0502040204020203" pitchFamily="34" charset="0"/>
              </a:rPr>
              <a:t>		1.3 m</a:t>
            </a:r>
            <a:r>
              <a:rPr lang="en-US" dirty="0" smtClean="0">
                <a:latin typeface="Segoe UI" panose="020B0502040204020203" pitchFamily="34" charset="0"/>
                <a:ea typeface="Segoe UI" panose="020B0502040204020203" pitchFamily="34" charset="0"/>
                <a:cs typeface="Segoe UI" panose="020B0502040204020203" pitchFamily="34" charset="0"/>
              </a:rPr>
              <a:t>+ </a:t>
            </a:r>
            <a:r>
              <a:rPr lang="en-US" b="1" dirty="0" smtClean="0">
                <a:solidFill>
                  <a:srgbClr val="FF0000"/>
                </a:solidFill>
                <a:latin typeface="Segoe UI" panose="020B0502040204020203" pitchFamily="34" charset="0"/>
                <a:ea typeface="Segoe UI" panose="020B0502040204020203" pitchFamily="34" charset="0"/>
                <a:cs typeface="Segoe UI" panose="020B0502040204020203" pitchFamily="34" charset="0"/>
              </a:rPr>
              <a:t>irregular</a:t>
            </a:r>
            <a:r>
              <a:rPr lang="en-US" dirty="0" smtClean="0">
                <a:solidFill>
                  <a:srgbClr val="FF0000"/>
                </a:solidFill>
                <a:latin typeface="Segoe UI" panose="020B0502040204020203" pitchFamily="34" charset="0"/>
                <a:ea typeface="Segoe UI" panose="020B0502040204020203" pitchFamily="34" charset="0"/>
                <a:cs typeface="Segoe UI" panose="020B0502040204020203" pitchFamily="34" charset="0"/>
              </a:rPr>
              <a:t> </a:t>
            </a:r>
            <a:r>
              <a:rPr lang="en-US" dirty="0" smtClean="0">
                <a:latin typeface="Segoe UI" panose="020B0502040204020203" pitchFamily="34" charset="0"/>
                <a:ea typeface="Segoe UI" panose="020B0502040204020203" pitchFamily="34" charset="0"/>
                <a:cs typeface="Segoe UI" panose="020B0502040204020203" pitchFamily="34" charset="0"/>
              </a:rPr>
              <a:t>migrants     (12.4%)</a:t>
            </a:r>
          </a:p>
          <a:p>
            <a:pPr eaLnBrk="1" fontAlgn="auto" hangingPunct="1">
              <a:spcAft>
                <a:spcPts val="0"/>
              </a:spcAft>
              <a:buFont typeface="Arial" pitchFamily="34" charset="0"/>
              <a:buNone/>
              <a:defRPr/>
            </a:pPr>
            <a:endParaRPr lang="en-US" b="1" dirty="0" smtClean="0">
              <a:latin typeface="Segoe UI" panose="020B0502040204020203" pitchFamily="34" charset="0"/>
              <a:ea typeface="Segoe UI" panose="020B0502040204020203" pitchFamily="34" charset="0"/>
              <a:cs typeface="Segoe UI" panose="020B0502040204020203" pitchFamily="34" charset="0"/>
            </a:endParaRPr>
          </a:p>
          <a:p>
            <a:pPr eaLnBrk="1" fontAlgn="auto" hangingPunct="1">
              <a:spcAft>
                <a:spcPts val="0"/>
              </a:spcAft>
              <a:buFont typeface="Arial" pitchFamily="34" charset="0"/>
              <a:buNone/>
              <a:defRPr/>
            </a:pPr>
            <a:r>
              <a:rPr lang="en-US" b="1" dirty="0">
                <a:latin typeface="Segoe UI" panose="020B0502040204020203" pitchFamily="34" charset="0"/>
                <a:ea typeface="Segoe UI" panose="020B0502040204020203" pitchFamily="34" charset="0"/>
                <a:cs typeface="Segoe UI" panose="020B0502040204020203" pitchFamily="34" charset="0"/>
              </a:rPr>
              <a:t>	</a:t>
            </a:r>
            <a:r>
              <a:rPr lang="en-US" b="1" dirty="0" smtClean="0">
                <a:latin typeface="Segoe UI" panose="020B0502040204020203" pitchFamily="34" charset="0"/>
                <a:ea typeface="Segoe UI" panose="020B0502040204020203" pitchFamily="34" charset="0"/>
                <a:cs typeface="Segoe UI" panose="020B0502040204020203" pitchFamily="34" charset="0"/>
              </a:rPr>
              <a:t>200,016	</a:t>
            </a:r>
            <a:r>
              <a:rPr lang="en-US" dirty="0" smtClean="0">
                <a:latin typeface="Segoe UI" panose="020B0502040204020203" pitchFamily="34" charset="0"/>
                <a:ea typeface="Segoe UI" panose="020B0502040204020203" pitchFamily="34" charset="0"/>
                <a:cs typeface="Segoe UI" panose="020B0502040204020203" pitchFamily="34" charset="0"/>
              </a:rPr>
              <a:t>Overseas Filipinos in </a:t>
            </a:r>
            <a:r>
              <a:rPr lang="en-US"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QATAR</a:t>
            </a:r>
            <a:endParaRPr lang="en-US"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a:p>
            <a:pPr eaLnBrk="1" fontAlgn="auto" hangingPunct="1">
              <a:spcAft>
                <a:spcPts val="0"/>
              </a:spcAft>
              <a:buFont typeface="Arial" pitchFamily="34" charset="0"/>
              <a:buNone/>
              <a:defRPr/>
            </a:pPr>
            <a:r>
              <a:rPr lang="en-US" b="1" dirty="0" smtClean="0">
                <a:latin typeface="Segoe UI" panose="020B0502040204020203" pitchFamily="34" charset="0"/>
                <a:ea typeface="Segoe UI" panose="020B0502040204020203" pitchFamily="34" charset="0"/>
                <a:cs typeface="Segoe UI" panose="020B0502040204020203" pitchFamily="34" charset="0"/>
              </a:rPr>
              <a:t>		16k 	</a:t>
            </a:r>
            <a:r>
              <a:rPr lang="en-US" b="1" dirty="0" smtClean="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permanent</a:t>
            </a:r>
            <a:r>
              <a:rPr lang="en-US" dirty="0" smtClean="0">
                <a:latin typeface="Segoe UI" panose="020B0502040204020203" pitchFamily="34" charset="0"/>
                <a:ea typeface="Segoe UI" panose="020B0502040204020203" pitchFamily="34" charset="0"/>
                <a:cs typeface="Segoe UI" panose="020B0502040204020203" pitchFamily="34" charset="0"/>
              </a:rPr>
              <a:t> </a:t>
            </a:r>
            <a:r>
              <a:rPr lang="en-US" dirty="0">
                <a:latin typeface="Segoe UI" panose="020B0502040204020203" pitchFamily="34" charset="0"/>
                <a:ea typeface="Segoe UI" panose="020B0502040204020203" pitchFamily="34" charset="0"/>
                <a:cs typeface="Segoe UI" panose="020B0502040204020203" pitchFamily="34" charset="0"/>
              </a:rPr>
              <a:t>migrants 	</a:t>
            </a:r>
            <a:r>
              <a:rPr lang="en-US" dirty="0" smtClean="0">
                <a:latin typeface="Segoe UI" panose="020B0502040204020203" pitchFamily="34" charset="0"/>
                <a:ea typeface="Segoe UI" panose="020B0502040204020203" pitchFamily="34" charset="0"/>
                <a:cs typeface="Segoe UI" panose="020B0502040204020203" pitchFamily="34" charset="0"/>
              </a:rPr>
              <a:t>(0.0%)</a:t>
            </a:r>
            <a:endParaRPr lang="en-US" dirty="0">
              <a:latin typeface="Segoe UI" panose="020B0502040204020203" pitchFamily="34" charset="0"/>
              <a:ea typeface="Segoe UI" panose="020B0502040204020203" pitchFamily="34" charset="0"/>
              <a:cs typeface="Segoe UI" panose="020B0502040204020203" pitchFamily="34" charset="0"/>
            </a:endParaRPr>
          </a:p>
          <a:p>
            <a:pPr eaLnBrk="1" fontAlgn="auto" hangingPunct="1">
              <a:spcAft>
                <a:spcPts val="0"/>
              </a:spcAft>
              <a:buFont typeface="Arial" pitchFamily="34" charset="0"/>
              <a:buNone/>
              <a:defRPr/>
            </a:pPr>
            <a:r>
              <a:rPr lang="en-US" b="1" dirty="0" smtClean="0">
                <a:latin typeface="Segoe UI" panose="020B0502040204020203" pitchFamily="34" charset="0"/>
                <a:ea typeface="Segoe UI" panose="020B0502040204020203" pitchFamily="34" charset="0"/>
                <a:cs typeface="Segoe UI" panose="020B0502040204020203" pitchFamily="34" charset="0"/>
              </a:rPr>
              <a:t>	</a:t>
            </a:r>
            <a:r>
              <a:rPr lang="en-US" b="1" dirty="0">
                <a:latin typeface="Segoe UI" panose="020B0502040204020203" pitchFamily="34" charset="0"/>
                <a:ea typeface="Segoe UI" panose="020B0502040204020203" pitchFamily="34" charset="0"/>
                <a:cs typeface="Segoe UI" panose="020B0502040204020203" pitchFamily="34" charset="0"/>
              </a:rPr>
              <a:t>	</a:t>
            </a:r>
            <a:r>
              <a:rPr lang="en-US" b="1" dirty="0" smtClean="0">
                <a:latin typeface="Segoe UI" panose="020B0502040204020203" pitchFamily="34" charset="0"/>
                <a:ea typeface="Segoe UI" panose="020B0502040204020203" pitchFamily="34" charset="0"/>
                <a:cs typeface="Segoe UI" panose="020B0502040204020203" pitchFamily="34" charset="0"/>
              </a:rPr>
              <a:t>172k</a:t>
            </a:r>
            <a:r>
              <a:rPr lang="en-US" dirty="0" smtClean="0">
                <a:latin typeface="Segoe UI" panose="020B0502040204020203" pitchFamily="34" charset="0"/>
                <a:ea typeface="Segoe UI" panose="020B0502040204020203" pitchFamily="34" charset="0"/>
                <a:cs typeface="Segoe UI" panose="020B0502040204020203" pitchFamily="34" charset="0"/>
              </a:rPr>
              <a:t> 	</a:t>
            </a:r>
            <a:r>
              <a:rPr lang="en-US" b="1" dirty="0" smtClean="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temporary</a:t>
            </a:r>
            <a:r>
              <a:rPr lang="en-US" dirty="0" smtClean="0">
                <a:latin typeface="Segoe UI" panose="020B0502040204020203" pitchFamily="34" charset="0"/>
                <a:ea typeface="Segoe UI" panose="020B0502040204020203" pitchFamily="34" charset="0"/>
                <a:cs typeface="Segoe UI" panose="020B0502040204020203" pitchFamily="34" charset="0"/>
              </a:rPr>
              <a:t> </a:t>
            </a:r>
            <a:r>
              <a:rPr lang="en-US" dirty="0">
                <a:latin typeface="Segoe UI" panose="020B0502040204020203" pitchFamily="34" charset="0"/>
                <a:ea typeface="Segoe UI" panose="020B0502040204020203" pitchFamily="34" charset="0"/>
                <a:cs typeface="Segoe UI" panose="020B0502040204020203" pitchFamily="34" charset="0"/>
              </a:rPr>
              <a:t>migrants  	</a:t>
            </a:r>
            <a:r>
              <a:rPr lang="en-US" dirty="0" smtClean="0">
                <a:latin typeface="Segoe UI" panose="020B0502040204020203" pitchFamily="34" charset="0"/>
                <a:ea typeface="Segoe UI" panose="020B0502040204020203" pitchFamily="34" charset="0"/>
                <a:cs typeface="Segoe UI" panose="020B0502040204020203" pitchFamily="34" charset="0"/>
              </a:rPr>
              <a:t>(86%)</a:t>
            </a:r>
            <a:endParaRPr lang="en-US" dirty="0">
              <a:latin typeface="Segoe UI" panose="020B0502040204020203" pitchFamily="34" charset="0"/>
              <a:ea typeface="Segoe UI" panose="020B0502040204020203" pitchFamily="34" charset="0"/>
              <a:cs typeface="Segoe UI" panose="020B0502040204020203" pitchFamily="34" charset="0"/>
            </a:endParaRPr>
          </a:p>
          <a:p>
            <a:pPr eaLnBrk="1" fontAlgn="auto" hangingPunct="1">
              <a:spcAft>
                <a:spcPts val="0"/>
              </a:spcAft>
              <a:buFont typeface="Arial" pitchFamily="34" charset="0"/>
              <a:buNone/>
              <a:defRPr/>
            </a:pPr>
            <a:r>
              <a:rPr lang="en-US" b="1" dirty="0">
                <a:latin typeface="Segoe UI" panose="020B0502040204020203" pitchFamily="34" charset="0"/>
                <a:ea typeface="Segoe UI" panose="020B0502040204020203" pitchFamily="34" charset="0"/>
                <a:cs typeface="Segoe UI" panose="020B0502040204020203" pitchFamily="34" charset="0"/>
              </a:rPr>
              <a:t>	</a:t>
            </a:r>
            <a:r>
              <a:rPr lang="en-US" b="1" dirty="0" smtClean="0">
                <a:latin typeface="Segoe UI" panose="020B0502040204020203" pitchFamily="34" charset="0"/>
                <a:ea typeface="Segoe UI" panose="020B0502040204020203" pitchFamily="34" charset="0"/>
                <a:cs typeface="Segoe UI" panose="020B0502040204020203" pitchFamily="34" charset="0"/>
              </a:rPr>
              <a:t>	28k 	</a:t>
            </a:r>
            <a:r>
              <a:rPr lang="en-US" b="1" dirty="0" smtClean="0">
                <a:solidFill>
                  <a:srgbClr val="FF0000"/>
                </a:solidFill>
                <a:latin typeface="Segoe UI" panose="020B0502040204020203" pitchFamily="34" charset="0"/>
                <a:ea typeface="Segoe UI" panose="020B0502040204020203" pitchFamily="34" charset="0"/>
                <a:cs typeface="Segoe UI" panose="020B0502040204020203" pitchFamily="34" charset="0"/>
              </a:rPr>
              <a:t>irregular</a:t>
            </a:r>
            <a:r>
              <a:rPr lang="en-US" dirty="0" smtClean="0">
                <a:solidFill>
                  <a:srgbClr val="FF0000"/>
                </a:solidFill>
                <a:latin typeface="Segoe UI" panose="020B0502040204020203" pitchFamily="34" charset="0"/>
                <a:ea typeface="Segoe UI" panose="020B0502040204020203" pitchFamily="34" charset="0"/>
                <a:cs typeface="Segoe UI" panose="020B0502040204020203" pitchFamily="34" charset="0"/>
              </a:rPr>
              <a:t> </a:t>
            </a:r>
            <a:r>
              <a:rPr lang="en-US" dirty="0">
                <a:latin typeface="Segoe UI" panose="020B0502040204020203" pitchFamily="34" charset="0"/>
                <a:ea typeface="Segoe UI" panose="020B0502040204020203" pitchFamily="34" charset="0"/>
                <a:cs typeface="Segoe UI" panose="020B0502040204020203" pitchFamily="34" charset="0"/>
              </a:rPr>
              <a:t>migrants     	</a:t>
            </a:r>
            <a:r>
              <a:rPr lang="en-US" dirty="0" smtClean="0">
                <a:latin typeface="Segoe UI" panose="020B0502040204020203" pitchFamily="34" charset="0"/>
                <a:ea typeface="Segoe UI" panose="020B0502040204020203" pitchFamily="34" charset="0"/>
                <a:cs typeface="Segoe UI" panose="020B0502040204020203" pitchFamily="34" charset="0"/>
              </a:rPr>
              <a:t>(14%)</a:t>
            </a:r>
            <a:endParaRPr lang="en-US" dirty="0">
              <a:latin typeface="Segoe UI" panose="020B0502040204020203" pitchFamily="34" charset="0"/>
              <a:ea typeface="Segoe UI" panose="020B0502040204020203" pitchFamily="34" charset="0"/>
              <a:cs typeface="Segoe UI" panose="020B0502040204020203" pitchFamily="34" charset="0"/>
            </a:endParaRPr>
          </a:p>
          <a:p>
            <a:pPr eaLnBrk="1" fontAlgn="auto" hangingPunct="1">
              <a:spcAft>
                <a:spcPts val="0"/>
              </a:spcAft>
              <a:buFont typeface="Arial" pitchFamily="34" charset="0"/>
              <a:buNone/>
              <a:defRPr/>
            </a:pPr>
            <a:r>
              <a:rPr lang="en-US" dirty="0" smtClean="0">
                <a:latin typeface="Segoe UI" panose="020B0502040204020203" pitchFamily="34" charset="0"/>
                <a:ea typeface="Segoe UI" panose="020B0502040204020203" pitchFamily="34" charset="0"/>
                <a:cs typeface="Segoe UI" panose="020B0502040204020203" pitchFamily="34" charset="0"/>
              </a:rPr>
              <a:t>		</a:t>
            </a:r>
          </a:p>
          <a:p>
            <a:pPr eaLnBrk="1" fontAlgn="auto" hangingPunct="1">
              <a:spcAft>
                <a:spcPts val="0"/>
              </a:spcAft>
              <a:buFont typeface="Arial" pitchFamily="34" charset="0"/>
              <a:buNone/>
              <a:defRPr/>
            </a:pPr>
            <a:r>
              <a:rPr lang="en-US" sz="1800" dirty="0" smtClean="0">
                <a:latin typeface="Segoe UI" panose="020B0502040204020203" pitchFamily="34" charset="0"/>
                <a:ea typeface="Segoe UI" panose="020B0502040204020203" pitchFamily="34" charset="0"/>
                <a:cs typeface="Segoe UI" panose="020B0502040204020203" pitchFamily="34" charset="0"/>
              </a:rPr>
              <a:t>Source: CFO  2012 Stock Estimates of Overseas Filipinos</a:t>
            </a:r>
            <a:endParaRPr lang="en-US" sz="1800" dirty="0">
              <a:latin typeface="Segoe UI" panose="020B0502040204020203" pitchFamily="34" charset="0"/>
              <a:ea typeface="Segoe UI" panose="020B0502040204020203" pitchFamily="34" charset="0"/>
              <a:cs typeface="Segoe UI" panose="020B0502040204020203"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2895600"/>
            <a:ext cx="2909751" cy="20574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305550"/>
            <a:ext cx="1409390" cy="495300"/>
          </a:xfrm>
          <a:prstGeom prst="rect">
            <a:avLst/>
          </a:prstGeom>
        </p:spPr>
      </p:pic>
      <p:sp>
        <p:nvSpPr>
          <p:cNvPr id="7" name="Rectangle 6"/>
          <p:cNvSpPr/>
          <p:nvPr/>
        </p:nvSpPr>
        <p:spPr>
          <a:xfrm>
            <a:off x="8659772" y="6583978"/>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8" name="TextBox 7"/>
          <p:cNvSpPr txBox="1"/>
          <p:nvPr/>
        </p:nvSpPr>
        <p:spPr>
          <a:xfrm>
            <a:off x="723054" y="6477000"/>
            <a:ext cx="7973935" cy="400110"/>
          </a:xfrm>
          <a:prstGeom prst="rect">
            <a:avLst/>
          </a:prstGeom>
          <a:noFill/>
        </p:spPr>
        <p:txBody>
          <a:bodyPr wrap="none" rtlCol="0">
            <a:normAutofit fontScale="92500" lnSpcReduction="10000"/>
          </a:bodyPr>
          <a:lstStyle/>
          <a:p>
            <a:pPr algn="r"/>
            <a:r>
              <a:rPr lang="en-US" sz="1200" b="1" dirty="0" smtClean="0">
                <a:latin typeface="Segoe UI" pitchFamily="34" charset="0"/>
                <a:ea typeface="Segoe UI" pitchFamily="34" charset="0"/>
                <a:cs typeface="Segoe UI" pitchFamily="34" charset="0"/>
              </a:rPr>
              <a:t>Survey of Filipino Migrant </a:t>
            </a:r>
            <a:r>
              <a:rPr lang="en-US" sz="1200" b="1" dirty="0" smtClean="0">
                <a:solidFill>
                  <a:schemeClr val="tx2">
                    <a:lumMod val="50000"/>
                  </a:schemeClr>
                </a:solidFill>
                <a:latin typeface="Segoe UI" pitchFamily="34" charset="0"/>
                <a:ea typeface="Segoe UI" pitchFamily="34" charset="0"/>
                <a:cs typeface="Segoe UI" pitchFamily="34" charset="0"/>
              </a:rPr>
              <a:t>Worker Returnees from Qatar</a:t>
            </a:r>
          </a:p>
          <a:p>
            <a:pPr algn="r"/>
            <a:r>
              <a:rPr lang="en-US" sz="1200" b="1" dirty="0" smtClean="0">
                <a:solidFill>
                  <a:schemeClr val="accent1">
                    <a:lumMod val="75000"/>
                  </a:schemeClr>
                </a:solidFill>
                <a:latin typeface="Segoe UI" pitchFamily="34" charset="0"/>
                <a:ea typeface="Segoe UI" pitchFamily="34" charset="0"/>
                <a:cs typeface="Segoe UI" pitchFamily="34" charset="0"/>
              </a:rPr>
              <a:t>Philippine Country Report</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2524697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stretch>
            <a:fillRect/>
          </a:stretch>
        </p:blipFill>
        <p:spPr>
          <a:xfrm>
            <a:off x="-1" y="0"/>
            <a:ext cx="9144001" cy="7010400"/>
          </a:xfrm>
          <a:prstGeom prst="rect">
            <a:avLst/>
          </a:prstGeom>
        </p:spPr>
      </p:pic>
      <p:sp>
        <p:nvSpPr>
          <p:cNvPr id="13" name="Rectangle 12"/>
          <p:cNvSpPr/>
          <p:nvPr/>
        </p:nvSpPr>
        <p:spPr>
          <a:xfrm>
            <a:off x="8659772" y="6583978"/>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14" name="TextBox 13"/>
          <p:cNvSpPr txBox="1"/>
          <p:nvPr/>
        </p:nvSpPr>
        <p:spPr>
          <a:xfrm>
            <a:off x="723054" y="6477000"/>
            <a:ext cx="7973935" cy="400110"/>
          </a:xfrm>
          <a:prstGeom prst="rect">
            <a:avLst/>
          </a:prstGeom>
          <a:noFill/>
        </p:spPr>
        <p:txBody>
          <a:bodyPr wrap="none" rtlCol="0">
            <a:normAutofit fontScale="92500" lnSpcReduction="10000"/>
          </a:bodyPr>
          <a:lstStyle/>
          <a:p>
            <a:pPr algn="r"/>
            <a:r>
              <a:rPr lang="en-US" sz="1200" b="1" dirty="0" smtClean="0">
                <a:latin typeface="Segoe UI" pitchFamily="34" charset="0"/>
                <a:ea typeface="Segoe UI" pitchFamily="34" charset="0"/>
                <a:cs typeface="Segoe UI" pitchFamily="34" charset="0"/>
              </a:rPr>
              <a:t>Survey of Filipino Migrant </a:t>
            </a:r>
            <a:r>
              <a:rPr lang="en-US" sz="1200" b="1" dirty="0" smtClean="0">
                <a:solidFill>
                  <a:schemeClr val="tx2">
                    <a:lumMod val="50000"/>
                  </a:schemeClr>
                </a:solidFill>
                <a:latin typeface="Segoe UI" pitchFamily="34" charset="0"/>
                <a:ea typeface="Segoe UI" pitchFamily="34" charset="0"/>
                <a:cs typeface="Segoe UI" pitchFamily="34" charset="0"/>
              </a:rPr>
              <a:t>Worker Returnees from Qatar</a:t>
            </a:r>
          </a:p>
          <a:p>
            <a:pPr algn="r"/>
            <a:r>
              <a:rPr lang="en-US" sz="1200" b="1" dirty="0" smtClean="0">
                <a:solidFill>
                  <a:schemeClr val="accent1">
                    <a:lumMod val="75000"/>
                  </a:schemeClr>
                </a:solidFill>
                <a:latin typeface="Segoe UI" pitchFamily="34" charset="0"/>
                <a:ea typeface="Segoe UI" pitchFamily="34" charset="0"/>
                <a:cs typeface="Segoe UI" pitchFamily="34" charset="0"/>
              </a:rPr>
              <a:t>Philippine Sampling Framework</a:t>
            </a:r>
            <a:endParaRPr lang="en-US" sz="1200" b="1" dirty="0">
              <a:solidFill>
                <a:schemeClr val="tx1">
                  <a:lumMod val="75000"/>
                  <a:lumOff val="25000"/>
                </a:schemeClr>
              </a:solidFill>
            </a:endParaRPr>
          </a:p>
        </p:txBody>
      </p:sp>
      <p:sp>
        <p:nvSpPr>
          <p:cNvPr id="9" name="Title 1"/>
          <p:cNvSpPr txBox="1">
            <a:spLocks/>
          </p:cNvSpPr>
          <p:nvPr/>
        </p:nvSpPr>
        <p:spPr>
          <a:xfrm>
            <a:off x="4572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latin typeface="Segoe UI" pitchFamily="34" charset="0"/>
                <a:ea typeface="Segoe UI" pitchFamily="34" charset="0"/>
                <a:cs typeface="Segoe UI" pitchFamily="34" charset="0"/>
              </a:rPr>
              <a:t>Survey Strategies</a:t>
            </a:r>
            <a:endParaRPr lang="en-US" sz="4000" b="1" dirty="0">
              <a:latin typeface="Segoe UI" pitchFamily="34" charset="0"/>
              <a:ea typeface="Segoe UI" pitchFamily="34" charset="0"/>
              <a:cs typeface="Segoe UI" pitchFamily="34" charset="0"/>
            </a:endParaRPr>
          </a:p>
        </p:txBody>
      </p:sp>
      <p:pic>
        <p:nvPicPr>
          <p:cNvPr id="10" name="Picture 2" descr="C:\Users\harold\Pictures\New folder\ils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5563" y="5955938"/>
            <a:ext cx="710527" cy="7247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5"/>
          <p:cNvGraphicFramePr>
            <a:graphicFrameLocks noGrp="1"/>
          </p:cNvGraphicFramePr>
          <p:nvPr>
            <p:ph idx="1"/>
            <p:extLst>
              <p:ext uri="{D42A27DB-BD31-4B8C-83A1-F6EECF244321}">
                <p14:modId xmlns:p14="http://schemas.microsoft.com/office/powerpoint/2010/main" val="244380649"/>
              </p:ext>
            </p:extLst>
          </p:nvPr>
        </p:nvGraphicFramePr>
        <p:xfrm>
          <a:off x="430172" y="1477962"/>
          <a:ext cx="8229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521867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stretch>
            <a:fillRect/>
          </a:stretch>
        </p:blipFill>
        <p:spPr>
          <a:xfrm>
            <a:off x="-1" y="0"/>
            <a:ext cx="9144001" cy="7010400"/>
          </a:xfrm>
          <a:prstGeom prst="rect">
            <a:avLst/>
          </a:prstGeom>
        </p:spPr>
      </p:pic>
      <p:sp>
        <p:nvSpPr>
          <p:cNvPr id="13" name="Rectangle 12"/>
          <p:cNvSpPr/>
          <p:nvPr/>
        </p:nvSpPr>
        <p:spPr>
          <a:xfrm>
            <a:off x="8659772" y="6583978"/>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14" name="TextBox 13"/>
          <p:cNvSpPr txBox="1"/>
          <p:nvPr/>
        </p:nvSpPr>
        <p:spPr>
          <a:xfrm>
            <a:off x="723054" y="6477000"/>
            <a:ext cx="7973935" cy="400110"/>
          </a:xfrm>
          <a:prstGeom prst="rect">
            <a:avLst/>
          </a:prstGeom>
          <a:noFill/>
        </p:spPr>
        <p:txBody>
          <a:bodyPr wrap="none" rtlCol="0">
            <a:normAutofit fontScale="92500" lnSpcReduction="10000"/>
          </a:bodyPr>
          <a:lstStyle/>
          <a:p>
            <a:pPr algn="r"/>
            <a:r>
              <a:rPr lang="en-US" sz="1200" b="1" dirty="0" smtClean="0">
                <a:latin typeface="Segoe UI" pitchFamily="34" charset="0"/>
                <a:ea typeface="Segoe UI" pitchFamily="34" charset="0"/>
                <a:cs typeface="Segoe UI" pitchFamily="34" charset="0"/>
              </a:rPr>
              <a:t>Survey of Filipino Migrant </a:t>
            </a:r>
            <a:r>
              <a:rPr lang="en-US" sz="1200" b="1" dirty="0" smtClean="0">
                <a:solidFill>
                  <a:schemeClr val="tx2">
                    <a:lumMod val="50000"/>
                  </a:schemeClr>
                </a:solidFill>
                <a:latin typeface="Segoe UI" pitchFamily="34" charset="0"/>
                <a:ea typeface="Segoe UI" pitchFamily="34" charset="0"/>
                <a:cs typeface="Segoe UI" pitchFamily="34" charset="0"/>
              </a:rPr>
              <a:t>Worker Returnees from Qatar</a:t>
            </a:r>
          </a:p>
          <a:p>
            <a:pPr algn="r"/>
            <a:r>
              <a:rPr lang="en-US" sz="1200" b="1" dirty="0" smtClean="0">
                <a:solidFill>
                  <a:schemeClr val="accent1">
                    <a:lumMod val="75000"/>
                  </a:schemeClr>
                </a:solidFill>
                <a:latin typeface="Segoe UI" pitchFamily="34" charset="0"/>
                <a:ea typeface="Segoe UI" pitchFamily="34" charset="0"/>
                <a:cs typeface="Segoe UI" pitchFamily="34" charset="0"/>
              </a:rPr>
              <a:t>Philippine Sampling Framework</a:t>
            </a:r>
            <a:endParaRPr lang="en-US" sz="1200" b="1" dirty="0">
              <a:solidFill>
                <a:schemeClr val="tx1">
                  <a:lumMod val="75000"/>
                  <a:lumOff val="25000"/>
                </a:schemeClr>
              </a:solidFill>
            </a:endParaRPr>
          </a:p>
        </p:txBody>
      </p:sp>
      <p:sp>
        <p:nvSpPr>
          <p:cNvPr id="9" name="Title 1"/>
          <p:cNvSpPr txBox="1">
            <a:spLocks/>
          </p:cNvSpPr>
          <p:nvPr/>
        </p:nvSpPr>
        <p:spPr>
          <a:xfrm>
            <a:off x="4572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latin typeface="Segoe UI" pitchFamily="34" charset="0"/>
                <a:ea typeface="Segoe UI" pitchFamily="34" charset="0"/>
                <a:cs typeface="Segoe UI" pitchFamily="34" charset="0"/>
              </a:rPr>
              <a:t>Survey Strategies</a:t>
            </a:r>
            <a:endParaRPr lang="en-US" sz="4000" b="1" dirty="0">
              <a:latin typeface="Segoe UI" pitchFamily="34" charset="0"/>
              <a:ea typeface="Segoe UI" pitchFamily="34" charset="0"/>
              <a:cs typeface="Segoe UI" pitchFamily="34" charset="0"/>
            </a:endParaRPr>
          </a:p>
        </p:txBody>
      </p:sp>
      <p:pic>
        <p:nvPicPr>
          <p:cNvPr id="10" name="Picture 2" descr="C:\Users\harold\Pictures\New folder\ils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5563" y="5955938"/>
            <a:ext cx="710527" cy="7247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5"/>
          <p:cNvGraphicFramePr>
            <a:graphicFrameLocks noGrp="1"/>
          </p:cNvGraphicFramePr>
          <p:nvPr>
            <p:ph idx="1"/>
            <p:extLst>
              <p:ext uri="{D42A27DB-BD31-4B8C-83A1-F6EECF244321}">
                <p14:modId xmlns:p14="http://schemas.microsoft.com/office/powerpoint/2010/main" val="3351357459"/>
              </p:ext>
            </p:extLst>
          </p:nvPr>
        </p:nvGraphicFramePr>
        <p:xfrm>
          <a:off x="467389" y="1447800"/>
          <a:ext cx="8229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551774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stretch>
            <a:fillRect/>
          </a:stretch>
        </p:blipFill>
        <p:spPr>
          <a:xfrm>
            <a:off x="-1" y="0"/>
            <a:ext cx="9144001" cy="7010400"/>
          </a:xfrm>
          <a:prstGeom prst="rect">
            <a:avLst/>
          </a:prstGeom>
        </p:spPr>
      </p:pic>
      <p:sp>
        <p:nvSpPr>
          <p:cNvPr id="13" name="Rectangle 12"/>
          <p:cNvSpPr/>
          <p:nvPr/>
        </p:nvSpPr>
        <p:spPr>
          <a:xfrm>
            <a:off x="8659772" y="6583978"/>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14" name="TextBox 13"/>
          <p:cNvSpPr txBox="1"/>
          <p:nvPr/>
        </p:nvSpPr>
        <p:spPr>
          <a:xfrm>
            <a:off x="723054" y="6477000"/>
            <a:ext cx="7973935" cy="400110"/>
          </a:xfrm>
          <a:prstGeom prst="rect">
            <a:avLst/>
          </a:prstGeom>
          <a:noFill/>
        </p:spPr>
        <p:txBody>
          <a:bodyPr wrap="none" rtlCol="0">
            <a:normAutofit fontScale="92500" lnSpcReduction="10000"/>
          </a:bodyPr>
          <a:lstStyle/>
          <a:p>
            <a:pPr algn="r"/>
            <a:r>
              <a:rPr lang="en-US" sz="1200" b="1" dirty="0" smtClean="0">
                <a:latin typeface="Segoe UI" pitchFamily="34" charset="0"/>
                <a:ea typeface="Segoe UI" pitchFamily="34" charset="0"/>
                <a:cs typeface="Segoe UI" pitchFamily="34" charset="0"/>
              </a:rPr>
              <a:t>Survey of Filipino Migrant </a:t>
            </a:r>
            <a:r>
              <a:rPr lang="en-US" sz="1200" b="1" dirty="0" smtClean="0">
                <a:solidFill>
                  <a:schemeClr val="tx2">
                    <a:lumMod val="50000"/>
                  </a:schemeClr>
                </a:solidFill>
                <a:latin typeface="Segoe UI" pitchFamily="34" charset="0"/>
                <a:ea typeface="Segoe UI" pitchFamily="34" charset="0"/>
                <a:cs typeface="Segoe UI" pitchFamily="34" charset="0"/>
              </a:rPr>
              <a:t>Worker Returnees from Qatar</a:t>
            </a:r>
          </a:p>
          <a:p>
            <a:pPr algn="r"/>
            <a:r>
              <a:rPr lang="en-US" sz="1200" b="1" dirty="0" smtClean="0">
                <a:solidFill>
                  <a:schemeClr val="accent1">
                    <a:lumMod val="75000"/>
                  </a:schemeClr>
                </a:solidFill>
                <a:latin typeface="Segoe UI" pitchFamily="34" charset="0"/>
                <a:ea typeface="Segoe UI" pitchFamily="34" charset="0"/>
                <a:cs typeface="Segoe UI" pitchFamily="34" charset="0"/>
              </a:rPr>
              <a:t>Philippine Sampling Framework</a:t>
            </a:r>
            <a:endParaRPr lang="en-US" sz="1200" b="1" dirty="0">
              <a:solidFill>
                <a:schemeClr val="tx1">
                  <a:lumMod val="75000"/>
                  <a:lumOff val="25000"/>
                </a:schemeClr>
              </a:solidFill>
            </a:endParaRPr>
          </a:p>
        </p:txBody>
      </p:sp>
      <p:sp>
        <p:nvSpPr>
          <p:cNvPr id="9" name="Title 1"/>
          <p:cNvSpPr txBox="1">
            <a:spLocks/>
          </p:cNvSpPr>
          <p:nvPr/>
        </p:nvSpPr>
        <p:spPr>
          <a:xfrm>
            <a:off x="4572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latin typeface="Segoe UI" pitchFamily="34" charset="0"/>
                <a:ea typeface="Segoe UI" pitchFamily="34" charset="0"/>
                <a:cs typeface="Segoe UI" pitchFamily="34" charset="0"/>
              </a:rPr>
              <a:t>Survey Strategies</a:t>
            </a:r>
            <a:endParaRPr lang="en-US" sz="4000" b="1" dirty="0">
              <a:latin typeface="Segoe UI" pitchFamily="34" charset="0"/>
              <a:ea typeface="Segoe UI" pitchFamily="34" charset="0"/>
              <a:cs typeface="Segoe UI" pitchFamily="34" charset="0"/>
            </a:endParaRPr>
          </a:p>
        </p:txBody>
      </p:sp>
      <p:pic>
        <p:nvPicPr>
          <p:cNvPr id="10" name="Picture 2" descr="C:\Users\harold\Pictures\New folder\ils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5563" y="5955938"/>
            <a:ext cx="710527" cy="72471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pPr marL="0" indent="0">
              <a:buNone/>
            </a:pPr>
            <a:r>
              <a:rPr lang="en-PH" dirty="0" smtClean="0"/>
              <a:t>Overall Summary</a:t>
            </a:r>
            <a:endParaRPr lang="en-PH" dirty="0"/>
          </a:p>
        </p:txBody>
      </p:sp>
      <p:graphicFrame>
        <p:nvGraphicFramePr>
          <p:cNvPr id="5" name="Table 4"/>
          <p:cNvGraphicFramePr>
            <a:graphicFrameLocks noGrp="1"/>
          </p:cNvGraphicFramePr>
          <p:nvPr>
            <p:extLst>
              <p:ext uri="{D42A27DB-BD31-4B8C-83A1-F6EECF244321}">
                <p14:modId xmlns:p14="http://schemas.microsoft.com/office/powerpoint/2010/main" val="3535758722"/>
              </p:ext>
            </p:extLst>
          </p:nvPr>
        </p:nvGraphicFramePr>
        <p:xfrm>
          <a:off x="696704" y="2362200"/>
          <a:ext cx="7685296" cy="1828800"/>
        </p:xfrm>
        <a:graphic>
          <a:graphicData uri="http://schemas.openxmlformats.org/drawingml/2006/table">
            <a:tbl>
              <a:tblPr firstRow="1" bandRow="1">
                <a:tableStyleId>{5C22544A-7EE6-4342-B048-85BDC9FD1C3A}</a:tableStyleId>
              </a:tblPr>
              <a:tblGrid>
                <a:gridCol w="960662"/>
                <a:gridCol w="960662"/>
                <a:gridCol w="960662"/>
                <a:gridCol w="960662"/>
                <a:gridCol w="960662"/>
                <a:gridCol w="960662"/>
                <a:gridCol w="960662"/>
                <a:gridCol w="960662"/>
              </a:tblGrid>
              <a:tr h="457200">
                <a:tc>
                  <a:txBody>
                    <a:bodyPr/>
                    <a:lstStyle/>
                    <a:p>
                      <a:pPr algn="l" fontAlgn="b"/>
                      <a:r>
                        <a:rPr lang="en-PH" sz="1400" u="none" strike="noStrike" dirty="0">
                          <a:effectLst/>
                          <a:latin typeface="Segoe UI" panose="020B0502040204020203" pitchFamily="34" charset="0"/>
                          <a:ea typeface="Segoe UI" panose="020B0502040204020203" pitchFamily="34" charset="0"/>
                          <a:cs typeface="Segoe UI" panose="020B0502040204020203" pitchFamily="34" charset="0"/>
                        </a:rPr>
                        <a:t> </a:t>
                      </a:r>
                      <a:endParaRPr lang="en-PH"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nchor="b"/>
                </a:tc>
                <a:tc>
                  <a:txBody>
                    <a:bodyPr/>
                    <a:lstStyle/>
                    <a:p>
                      <a:pPr algn="ctr" fontAlgn="b"/>
                      <a:r>
                        <a:rPr lang="en-PH" sz="1400" u="none" strike="noStrike" dirty="0">
                          <a:effectLst/>
                          <a:latin typeface="Segoe UI" panose="020B0502040204020203" pitchFamily="34" charset="0"/>
                          <a:ea typeface="Segoe UI" panose="020B0502040204020203" pitchFamily="34" charset="0"/>
                          <a:cs typeface="Segoe UI" panose="020B0502040204020203" pitchFamily="34" charset="0"/>
                        </a:rPr>
                        <a:t>OWWA-</a:t>
                      </a:r>
                      <a:r>
                        <a:rPr lang="en-PH" sz="1400" u="none" strike="noStrike" dirty="0" err="1">
                          <a:effectLst/>
                          <a:latin typeface="Segoe UI" panose="020B0502040204020203" pitchFamily="34" charset="0"/>
                          <a:ea typeface="Segoe UI" panose="020B0502040204020203" pitchFamily="34" charset="0"/>
                          <a:cs typeface="Segoe UI" panose="020B0502040204020203" pitchFamily="34" charset="0"/>
                        </a:rPr>
                        <a:t>DevCen</a:t>
                      </a:r>
                      <a:endParaRPr lang="en-PH"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nchor="ctr"/>
                </a:tc>
                <a:tc>
                  <a:txBody>
                    <a:bodyPr/>
                    <a:lstStyle/>
                    <a:p>
                      <a:pPr algn="ctr" fontAlgn="b"/>
                      <a:r>
                        <a:rPr lang="en-PH" sz="1400" u="none" strike="noStrike" dirty="0">
                          <a:effectLst/>
                          <a:latin typeface="Segoe UI" panose="020B0502040204020203" pitchFamily="34" charset="0"/>
                          <a:ea typeface="Segoe UI" panose="020B0502040204020203" pitchFamily="34" charset="0"/>
                          <a:cs typeface="Segoe UI" panose="020B0502040204020203" pitchFamily="34" charset="0"/>
                        </a:rPr>
                        <a:t>OWWA-Pasay</a:t>
                      </a:r>
                      <a:endParaRPr lang="en-PH"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nchor="ctr"/>
                </a:tc>
                <a:tc>
                  <a:txBody>
                    <a:bodyPr/>
                    <a:lstStyle/>
                    <a:p>
                      <a:pPr algn="ctr" fontAlgn="b"/>
                      <a:r>
                        <a:rPr lang="en-PH" sz="1400" u="none" strike="noStrike" dirty="0" smtClean="0">
                          <a:effectLst/>
                          <a:latin typeface="Segoe UI" panose="020B0502040204020203" pitchFamily="34" charset="0"/>
                          <a:ea typeface="Segoe UI" panose="020B0502040204020203" pitchFamily="34" charset="0"/>
                          <a:cs typeface="Segoe UI" panose="020B0502040204020203" pitchFamily="34" charset="0"/>
                        </a:rPr>
                        <a:t>BMC-Main</a:t>
                      </a:r>
                      <a:endParaRPr lang="en-PH"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nchor="ctr"/>
                </a:tc>
                <a:tc>
                  <a:txBody>
                    <a:bodyPr/>
                    <a:lstStyle/>
                    <a:p>
                      <a:pPr algn="ctr" fontAlgn="b"/>
                      <a:r>
                        <a:rPr lang="en-PH" sz="1400" u="none" strike="noStrike" dirty="0" smtClean="0">
                          <a:effectLst/>
                          <a:latin typeface="Segoe UI" panose="020B0502040204020203" pitchFamily="34" charset="0"/>
                          <a:ea typeface="Segoe UI" panose="020B0502040204020203" pitchFamily="34" charset="0"/>
                          <a:cs typeface="Segoe UI" panose="020B0502040204020203" pitchFamily="34" charset="0"/>
                        </a:rPr>
                        <a:t>BMC-RIII</a:t>
                      </a:r>
                      <a:endParaRPr lang="en-PH"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nchor="ctr"/>
                </a:tc>
                <a:tc>
                  <a:txBody>
                    <a:bodyPr/>
                    <a:lstStyle/>
                    <a:p>
                      <a:pPr algn="ctr" fontAlgn="b"/>
                      <a:r>
                        <a:rPr lang="en-PH" sz="1400" u="none" strike="noStrike" dirty="0" smtClean="0">
                          <a:effectLst/>
                          <a:latin typeface="Segoe UI" panose="020B0502040204020203" pitchFamily="34" charset="0"/>
                          <a:ea typeface="Segoe UI" panose="020B0502040204020203" pitchFamily="34" charset="0"/>
                          <a:cs typeface="Segoe UI" panose="020B0502040204020203" pitchFamily="34" charset="0"/>
                        </a:rPr>
                        <a:t>BMC-RIVA</a:t>
                      </a:r>
                      <a:endParaRPr lang="en-PH"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nchor="ctr"/>
                </a:tc>
                <a:tc>
                  <a:txBody>
                    <a:bodyPr/>
                    <a:lstStyle/>
                    <a:p>
                      <a:pPr algn="ctr" fontAlgn="b"/>
                      <a:r>
                        <a:rPr lang="en-PH" sz="1400" u="none" strike="noStrike" dirty="0" smtClean="0">
                          <a:effectLst/>
                          <a:latin typeface="Segoe UI" panose="020B0502040204020203" pitchFamily="34" charset="0"/>
                          <a:ea typeface="Segoe UI" panose="020B0502040204020203" pitchFamily="34" charset="0"/>
                          <a:cs typeface="Segoe UI" panose="020B0502040204020203" pitchFamily="34" charset="0"/>
                        </a:rPr>
                        <a:t>BMC-RXI</a:t>
                      </a:r>
                      <a:endParaRPr lang="en-PH"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nchor="ctr"/>
                </a:tc>
                <a:tc>
                  <a:txBody>
                    <a:bodyPr/>
                    <a:lstStyle/>
                    <a:p>
                      <a:pPr algn="ctr" fontAlgn="b"/>
                      <a:r>
                        <a:rPr lang="en-PH" sz="1400" u="none" strike="noStrike" dirty="0">
                          <a:effectLst/>
                          <a:latin typeface="Segoe UI" panose="020B0502040204020203" pitchFamily="34" charset="0"/>
                          <a:ea typeface="Segoe UI" panose="020B0502040204020203" pitchFamily="34" charset="0"/>
                          <a:cs typeface="Segoe UI" panose="020B0502040204020203" pitchFamily="34" charset="0"/>
                        </a:rPr>
                        <a:t>Grand Total</a:t>
                      </a:r>
                      <a:endParaRPr lang="en-PH"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nchor="ctr"/>
                </a:tc>
              </a:tr>
              <a:tr h="457200">
                <a:tc>
                  <a:txBody>
                    <a:bodyPr/>
                    <a:lstStyle/>
                    <a:p>
                      <a:pPr algn="l" fontAlgn="b"/>
                      <a:r>
                        <a:rPr lang="en-PH" sz="1400" u="none" strike="noStrike" dirty="0">
                          <a:effectLst/>
                          <a:latin typeface="Segoe UI" panose="020B0502040204020203" pitchFamily="34" charset="0"/>
                          <a:ea typeface="Segoe UI" panose="020B0502040204020203" pitchFamily="34" charset="0"/>
                          <a:cs typeface="Segoe UI" panose="020B0502040204020203" pitchFamily="34" charset="0"/>
                        </a:rPr>
                        <a:t>Actual Total</a:t>
                      </a:r>
                      <a:endParaRPr lang="en-PH"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nchor="b"/>
                </a:tc>
                <a:tc>
                  <a:txBody>
                    <a:bodyPr/>
                    <a:lstStyle/>
                    <a:p>
                      <a:pPr algn="ctr" fontAlgn="b"/>
                      <a:r>
                        <a:rPr lang="en-PH" sz="1400" u="none" strike="noStrike">
                          <a:effectLst/>
                          <a:latin typeface="Segoe UI" panose="020B0502040204020203" pitchFamily="34" charset="0"/>
                          <a:ea typeface="Segoe UI" panose="020B0502040204020203" pitchFamily="34" charset="0"/>
                          <a:cs typeface="Segoe UI" panose="020B0502040204020203" pitchFamily="34" charset="0"/>
                        </a:rPr>
                        <a:t>17</a:t>
                      </a:r>
                      <a:endParaRPr lang="en-PH" sz="14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nchor="b"/>
                </a:tc>
                <a:tc>
                  <a:txBody>
                    <a:bodyPr/>
                    <a:lstStyle/>
                    <a:p>
                      <a:pPr algn="ctr" fontAlgn="b"/>
                      <a:r>
                        <a:rPr lang="en-PH" sz="1400" u="none" strike="noStrike" dirty="0">
                          <a:effectLst/>
                          <a:latin typeface="Segoe UI" panose="020B0502040204020203" pitchFamily="34" charset="0"/>
                          <a:ea typeface="Segoe UI" panose="020B0502040204020203" pitchFamily="34" charset="0"/>
                          <a:cs typeface="Segoe UI" panose="020B0502040204020203" pitchFamily="34" charset="0"/>
                        </a:rPr>
                        <a:t>18</a:t>
                      </a:r>
                      <a:endParaRPr lang="en-PH"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nchor="b"/>
                </a:tc>
                <a:tc>
                  <a:txBody>
                    <a:bodyPr/>
                    <a:lstStyle/>
                    <a:p>
                      <a:pPr algn="ctr" fontAlgn="b"/>
                      <a:r>
                        <a:rPr lang="en-PH" sz="1400" u="none" strike="noStrike" dirty="0">
                          <a:effectLst/>
                          <a:latin typeface="Segoe UI" panose="020B0502040204020203" pitchFamily="34" charset="0"/>
                          <a:ea typeface="Segoe UI" panose="020B0502040204020203" pitchFamily="34" charset="0"/>
                          <a:cs typeface="Segoe UI" panose="020B0502040204020203" pitchFamily="34" charset="0"/>
                        </a:rPr>
                        <a:t>208</a:t>
                      </a:r>
                      <a:endParaRPr lang="en-PH"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nchor="b"/>
                </a:tc>
                <a:tc>
                  <a:txBody>
                    <a:bodyPr/>
                    <a:lstStyle/>
                    <a:p>
                      <a:pPr algn="ctr" fontAlgn="b"/>
                      <a:r>
                        <a:rPr lang="en-PH" sz="1400" u="none" strike="noStrike" dirty="0">
                          <a:effectLst/>
                          <a:latin typeface="Segoe UI" panose="020B0502040204020203" pitchFamily="34" charset="0"/>
                          <a:ea typeface="Segoe UI" panose="020B0502040204020203" pitchFamily="34" charset="0"/>
                          <a:cs typeface="Segoe UI" panose="020B0502040204020203" pitchFamily="34" charset="0"/>
                        </a:rPr>
                        <a:t>43</a:t>
                      </a:r>
                      <a:endParaRPr lang="en-PH"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nchor="b"/>
                </a:tc>
                <a:tc>
                  <a:txBody>
                    <a:bodyPr/>
                    <a:lstStyle/>
                    <a:p>
                      <a:pPr algn="ctr" fontAlgn="b"/>
                      <a:r>
                        <a:rPr lang="en-PH" sz="1400" u="none" strike="noStrike" dirty="0">
                          <a:effectLst/>
                          <a:latin typeface="Segoe UI" panose="020B0502040204020203" pitchFamily="34" charset="0"/>
                          <a:ea typeface="Segoe UI" panose="020B0502040204020203" pitchFamily="34" charset="0"/>
                          <a:cs typeface="Segoe UI" panose="020B0502040204020203" pitchFamily="34" charset="0"/>
                        </a:rPr>
                        <a:t>53</a:t>
                      </a:r>
                      <a:endParaRPr lang="en-PH"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nchor="b"/>
                </a:tc>
                <a:tc>
                  <a:txBody>
                    <a:bodyPr/>
                    <a:lstStyle/>
                    <a:p>
                      <a:pPr algn="ctr" fontAlgn="b"/>
                      <a:r>
                        <a:rPr lang="en-PH" sz="1400" u="none" strike="noStrike">
                          <a:effectLst/>
                          <a:latin typeface="Segoe UI" panose="020B0502040204020203" pitchFamily="34" charset="0"/>
                          <a:ea typeface="Segoe UI" panose="020B0502040204020203" pitchFamily="34" charset="0"/>
                          <a:cs typeface="Segoe UI" panose="020B0502040204020203" pitchFamily="34" charset="0"/>
                        </a:rPr>
                        <a:t>11</a:t>
                      </a:r>
                      <a:endParaRPr lang="en-PH" sz="14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nchor="b"/>
                </a:tc>
                <a:tc>
                  <a:txBody>
                    <a:bodyPr/>
                    <a:lstStyle/>
                    <a:p>
                      <a:pPr algn="ctr" fontAlgn="b"/>
                      <a:r>
                        <a:rPr lang="en-PH" sz="1400" u="none" strike="noStrike">
                          <a:effectLst/>
                          <a:latin typeface="Segoe UI" panose="020B0502040204020203" pitchFamily="34" charset="0"/>
                          <a:ea typeface="Segoe UI" panose="020B0502040204020203" pitchFamily="34" charset="0"/>
                          <a:cs typeface="Segoe UI" panose="020B0502040204020203" pitchFamily="34" charset="0"/>
                        </a:rPr>
                        <a:t>350</a:t>
                      </a:r>
                      <a:endParaRPr lang="en-PH" sz="14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nchor="b"/>
                </a:tc>
              </a:tr>
              <a:tr h="457200">
                <a:tc>
                  <a:txBody>
                    <a:bodyPr/>
                    <a:lstStyle/>
                    <a:p>
                      <a:pPr algn="l" fontAlgn="b"/>
                      <a:r>
                        <a:rPr lang="en-PH" sz="1400" u="none" strike="noStrike" dirty="0">
                          <a:effectLst/>
                          <a:latin typeface="Segoe UI" panose="020B0502040204020203" pitchFamily="34" charset="0"/>
                          <a:ea typeface="Segoe UI" panose="020B0502040204020203" pitchFamily="34" charset="0"/>
                          <a:cs typeface="Segoe UI" panose="020B0502040204020203" pitchFamily="34" charset="0"/>
                        </a:rPr>
                        <a:t>Sample Desired</a:t>
                      </a:r>
                      <a:endParaRPr lang="en-PH"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nchor="b"/>
                </a:tc>
                <a:tc>
                  <a:txBody>
                    <a:bodyPr/>
                    <a:lstStyle/>
                    <a:p>
                      <a:pPr algn="ctr" fontAlgn="b"/>
                      <a:r>
                        <a:rPr lang="en-PH" sz="1400" u="none" strike="noStrike">
                          <a:effectLst/>
                          <a:latin typeface="Segoe UI" panose="020B0502040204020203" pitchFamily="34" charset="0"/>
                          <a:ea typeface="Segoe UI" panose="020B0502040204020203" pitchFamily="34" charset="0"/>
                          <a:cs typeface="Segoe UI" panose="020B0502040204020203" pitchFamily="34" charset="0"/>
                        </a:rPr>
                        <a:t>17</a:t>
                      </a:r>
                      <a:endParaRPr lang="en-PH" sz="14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nchor="b"/>
                </a:tc>
                <a:tc>
                  <a:txBody>
                    <a:bodyPr/>
                    <a:lstStyle/>
                    <a:p>
                      <a:pPr algn="ctr" fontAlgn="b"/>
                      <a:r>
                        <a:rPr lang="en-PH" sz="1400" u="none" strike="noStrike">
                          <a:effectLst/>
                          <a:latin typeface="Segoe UI" panose="020B0502040204020203" pitchFamily="34" charset="0"/>
                          <a:ea typeface="Segoe UI" panose="020B0502040204020203" pitchFamily="34" charset="0"/>
                          <a:cs typeface="Segoe UI" panose="020B0502040204020203" pitchFamily="34" charset="0"/>
                        </a:rPr>
                        <a:t>18</a:t>
                      </a:r>
                      <a:endParaRPr lang="en-PH" sz="14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nchor="b"/>
                </a:tc>
                <a:tc>
                  <a:txBody>
                    <a:bodyPr/>
                    <a:lstStyle/>
                    <a:p>
                      <a:pPr algn="ctr" fontAlgn="b"/>
                      <a:r>
                        <a:rPr lang="en-PH" sz="1400" u="none" strike="noStrike" dirty="0">
                          <a:effectLst/>
                          <a:latin typeface="Segoe UI" panose="020B0502040204020203" pitchFamily="34" charset="0"/>
                          <a:ea typeface="Segoe UI" panose="020B0502040204020203" pitchFamily="34" charset="0"/>
                          <a:cs typeface="Segoe UI" panose="020B0502040204020203" pitchFamily="34" charset="0"/>
                        </a:rPr>
                        <a:t>201</a:t>
                      </a:r>
                      <a:endParaRPr lang="en-PH"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nchor="b"/>
                </a:tc>
                <a:tc>
                  <a:txBody>
                    <a:bodyPr/>
                    <a:lstStyle/>
                    <a:p>
                      <a:pPr algn="ctr" fontAlgn="b"/>
                      <a:r>
                        <a:rPr lang="en-PH" sz="1400" u="none" strike="noStrike" dirty="0">
                          <a:effectLst/>
                          <a:latin typeface="Segoe UI" panose="020B0502040204020203" pitchFamily="34" charset="0"/>
                          <a:ea typeface="Segoe UI" panose="020B0502040204020203" pitchFamily="34" charset="0"/>
                          <a:cs typeface="Segoe UI" panose="020B0502040204020203" pitchFamily="34" charset="0"/>
                        </a:rPr>
                        <a:t>49</a:t>
                      </a:r>
                      <a:endParaRPr lang="en-PH"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nchor="b"/>
                </a:tc>
                <a:tc>
                  <a:txBody>
                    <a:bodyPr/>
                    <a:lstStyle/>
                    <a:p>
                      <a:pPr algn="ctr" fontAlgn="b"/>
                      <a:r>
                        <a:rPr lang="en-PH" sz="1400" u="none" strike="noStrike" dirty="0">
                          <a:effectLst/>
                          <a:latin typeface="Segoe UI" panose="020B0502040204020203" pitchFamily="34" charset="0"/>
                          <a:ea typeface="Segoe UI" panose="020B0502040204020203" pitchFamily="34" charset="0"/>
                          <a:cs typeface="Segoe UI" panose="020B0502040204020203" pitchFamily="34" charset="0"/>
                        </a:rPr>
                        <a:t>54</a:t>
                      </a:r>
                      <a:endParaRPr lang="en-PH"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nchor="b"/>
                </a:tc>
                <a:tc>
                  <a:txBody>
                    <a:bodyPr/>
                    <a:lstStyle/>
                    <a:p>
                      <a:pPr algn="ctr" fontAlgn="b"/>
                      <a:r>
                        <a:rPr lang="en-PH" sz="1400" u="none" strike="noStrike" dirty="0">
                          <a:effectLst/>
                          <a:latin typeface="Segoe UI" panose="020B0502040204020203" pitchFamily="34" charset="0"/>
                          <a:ea typeface="Segoe UI" panose="020B0502040204020203" pitchFamily="34" charset="0"/>
                          <a:cs typeface="Segoe UI" panose="020B0502040204020203" pitchFamily="34" charset="0"/>
                        </a:rPr>
                        <a:t>11</a:t>
                      </a:r>
                      <a:endParaRPr lang="en-PH"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nchor="b"/>
                </a:tc>
                <a:tc>
                  <a:txBody>
                    <a:bodyPr/>
                    <a:lstStyle/>
                    <a:p>
                      <a:pPr algn="ctr" fontAlgn="b"/>
                      <a:r>
                        <a:rPr lang="en-PH" sz="1400" u="none" strike="noStrike" dirty="0">
                          <a:effectLst/>
                          <a:latin typeface="Segoe UI" panose="020B0502040204020203" pitchFamily="34" charset="0"/>
                          <a:ea typeface="Segoe UI" panose="020B0502040204020203" pitchFamily="34" charset="0"/>
                          <a:cs typeface="Segoe UI" panose="020B0502040204020203" pitchFamily="34" charset="0"/>
                        </a:rPr>
                        <a:t>350</a:t>
                      </a:r>
                      <a:endParaRPr lang="en-PH"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nchor="b"/>
                </a:tc>
              </a:tr>
              <a:tr h="457200">
                <a:tc>
                  <a:txBody>
                    <a:bodyPr/>
                    <a:lstStyle/>
                    <a:p>
                      <a:pPr algn="l" fontAlgn="b"/>
                      <a:r>
                        <a:rPr lang="en-PH" sz="1400" u="none" strike="noStrike">
                          <a:effectLst/>
                          <a:latin typeface="Segoe UI" panose="020B0502040204020203" pitchFamily="34" charset="0"/>
                          <a:ea typeface="Segoe UI" panose="020B0502040204020203" pitchFamily="34" charset="0"/>
                          <a:cs typeface="Segoe UI" panose="020B0502040204020203" pitchFamily="34" charset="0"/>
                        </a:rPr>
                        <a:t>Remaining</a:t>
                      </a:r>
                      <a:endParaRPr lang="en-PH" sz="14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nchor="b"/>
                </a:tc>
                <a:tc>
                  <a:txBody>
                    <a:bodyPr/>
                    <a:lstStyle/>
                    <a:p>
                      <a:pPr algn="ctr" fontAlgn="b"/>
                      <a:r>
                        <a:rPr lang="en-PH" sz="1400" u="none" strike="noStrike">
                          <a:effectLst/>
                          <a:latin typeface="Segoe UI" panose="020B0502040204020203" pitchFamily="34" charset="0"/>
                          <a:ea typeface="Segoe UI" panose="020B0502040204020203" pitchFamily="34" charset="0"/>
                          <a:cs typeface="Segoe UI" panose="020B0502040204020203" pitchFamily="34" charset="0"/>
                        </a:rPr>
                        <a:t>0</a:t>
                      </a:r>
                      <a:endParaRPr lang="en-PH" sz="14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nchor="b"/>
                </a:tc>
                <a:tc>
                  <a:txBody>
                    <a:bodyPr/>
                    <a:lstStyle/>
                    <a:p>
                      <a:pPr algn="ctr" fontAlgn="b"/>
                      <a:r>
                        <a:rPr lang="en-PH" sz="1400" u="none" strike="noStrike">
                          <a:effectLst/>
                          <a:latin typeface="Segoe UI" panose="020B0502040204020203" pitchFamily="34" charset="0"/>
                          <a:ea typeface="Segoe UI" panose="020B0502040204020203" pitchFamily="34" charset="0"/>
                          <a:cs typeface="Segoe UI" panose="020B0502040204020203" pitchFamily="34" charset="0"/>
                        </a:rPr>
                        <a:t>0</a:t>
                      </a:r>
                      <a:endParaRPr lang="en-PH" sz="14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nchor="b"/>
                </a:tc>
                <a:tc>
                  <a:txBody>
                    <a:bodyPr/>
                    <a:lstStyle/>
                    <a:p>
                      <a:pPr algn="ctr" fontAlgn="b"/>
                      <a:r>
                        <a:rPr lang="en-PH" sz="1400" u="none" strike="noStrike">
                          <a:effectLst/>
                          <a:latin typeface="Segoe UI" panose="020B0502040204020203" pitchFamily="34" charset="0"/>
                          <a:ea typeface="Segoe UI" panose="020B0502040204020203" pitchFamily="34" charset="0"/>
                          <a:cs typeface="Segoe UI" panose="020B0502040204020203" pitchFamily="34" charset="0"/>
                        </a:rPr>
                        <a:t>-7</a:t>
                      </a:r>
                      <a:endParaRPr lang="en-PH" sz="14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nchor="b"/>
                </a:tc>
                <a:tc>
                  <a:txBody>
                    <a:bodyPr/>
                    <a:lstStyle/>
                    <a:p>
                      <a:pPr algn="ctr" fontAlgn="b"/>
                      <a:r>
                        <a:rPr lang="en-PH" sz="1400" u="none" strike="noStrike" dirty="0">
                          <a:effectLst/>
                          <a:latin typeface="Segoe UI" panose="020B0502040204020203" pitchFamily="34" charset="0"/>
                          <a:ea typeface="Segoe UI" panose="020B0502040204020203" pitchFamily="34" charset="0"/>
                          <a:cs typeface="Segoe UI" panose="020B0502040204020203" pitchFamily="34" charset="0"/>
                        </a:rPr>
                        <a:t>6</a:t>
                      </a:r>
                      <a:endParaRPr lang="en-PH"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nchor="b"/>
                </a:tc>
                <a:tc>
                  <a:txBody>
                    <a:bodyPr/>
                    <a:lstStyle/>
                    <a:p>
                      <a:pPr algn="ctr" fontAlgn="b"/>
                      <a:r>
                        <a:rPr lang="en-PH" sz="1400" u="none" strike="noStrike" dirty="0">
                          <a:effectLst/>
                          <a:latin typeface="Segoe UI" panose="020B0502040204020203" pitchFamily="34" charset="0"/>
                          <a:ea typeface="Segoe UI" panose="020B0502040204020203" pitchFamily="34" charset="0"/>
                          <a:cs typeface="Segoe UI" panose="020B0502040204020203" pitchFamily="34" charset="0"/>
                        </a:rPr>
                        <a:t>1</a:t>
                      </a:r>
                      <a:endParaRPr lang="en-PH"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nchor="b"/>
                </a:tc>
                <a:tc>
                  <a:txBody>
                    <a:bodyPr/>
                    <a:lstStyle/>
                    <a:p>
                      <a:pPr algn="ctr" fontAlgn="b"/>
                      <a:r>
                        <a:rPr lang="en-PH" sz="1400" u="none" strike="noStrike" dirty="0">
                          <a:effectLst/>
                          <a:latin typeface="Segoe UI" panose="020B0502040204020203" pitchFamily="34" charset="0"/>
                          <a:ea typeface="Segoe UI" panose="020B0502040204020203" pitchFamily="34" charset="0"/>
                          <a:cs typeface="Segoe UI" panose="020B0502040204020203" pitchFamily="34" charset="0"/>
                        </a:rPr>
                        <a:t>0</a:t>
                      </a:r>
                      <a:endParaRPr lang="en-PH"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nchor="b"/>
                </a:tc>
                <a:tc>
                  <a:txBody>
                    <a:bodyPr/>
                    <a:lstStyle/>
                    <a:p>
                      <a:pPr algn="ctr" fontAlgn="b"/>
                      <a:r>
                        <a:rPr lang="en-PH" sz="1400" u="none" strike="noStrike" dirty="0">
                          <a:effectLst/>
                          <a:latin typeface="Segoe UI" panose="020B0502040204020203" pitchFamily="34" charset="0"/>
                          <a:ea typeface="Segoe UI" panose="020B0502040204020203" pitchFamily="34" charset="0"/>
                          <a:cs typeface="Segoe UI" panose="020B0502040204020203" pitchFamily="34" charset="0"/>
                        </a:rPr>
                        <a:t>0</a:t>
                      </a:r>
                      <a:endParaRPr lang="en-PH"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nchor="b"/>
                </a:tc>
              </a:tr>
            </a:tbl>
          </a:graphicData>
        </a:graphic>
      </p:graphicFrame>
    </p:spTree>
    <p:extLst>
      <p:ext uri="{BB962C8B-B14F-4D97-AF65-F5344CB8AC3E}">
        <p14:creationId xmlns:p14="http://schemas.microsoft.com/office/powerpoint/2010/main" val="24370296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cstate="print"/>
          <a:stretch>
            <a:fillRect/>
          </a:stretch>
        </p:blipFill>
        <p:spPr>
          <a:xfrm>
            <a:off x="-1" y="0"/>
            <a:ext cx="9144001" cy="7010400"/>
          </a:xfrm>
          <a:prstGeom prst="rect">
            <a:avLst/>
          </a:prstGeom>
        </p:spPr>
      </p:pic>
      <p:sp>
        <p:nvSpPr>
          <p:cNvPr id="6" name="Rectangle 5"/>
          <p:cNvSpPr/>
          <p:nvPr/>
        </p:nvSpPr>
        <p:spPr>
          <a:xfrm>
            <a:off x="8659772" y="6583978"/>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7" name="TextBox 6"/>
          <p:cNvSpPr txBox="1"/>
          <p:nvPr/>
        </p:nvSpPr>
        <p:spPr>
          <a:xfrm>
            <a:off x="723054" y="6477000"/>
            <a:ext cx="7973935" cy="400110"/>
          </a:xfrm>
          <a:prstGeom prst="rect">
            <a:avLst/>
          </a:prstGeom>
          <a:noFill/>
        </p:spPr>
        <p:txBody>
          <a:bodyPr wrap="none" rtlCol="0">
            <a:normAutofit fontScale="92500" lnSpcReduction="10000"/>
          </a:bodyPr>
          <a:lstStyle/>
          <a:p>
            <a:pPr algn="r"/>
            <a:r>
              <a:rPr lang="en-US" sz="1200" b="1" dirty="0" smtClean="0">
                <a:latin typeface="Segoe UI" pitchFamily="34" charset="0"/>
                <a:ea typeface="Segoe UI" pitchFamily="34" charset="0"/>
                <a:cs typeface="Segoe UI" pitchFamily="34" charset="0"/>
              </a:rPr>
              <a:t>Survey of Filipino Migrant </a:t>
            </a:r>
            <a:r>
              <a:rPr lang="en-US" sz="1200" b="1" dirty="0" smtClean="0">
                <a:solidFill>
                  <a:schemeClr val="tx2">
                    <a:lumMod val="50000"/>
                  </a:schemeClr>
                </a:solidFill>
                <a:latin typeface="Segoe UI" pitchFamily="34" charset="0"/>
                <a:ea typeface="Segoe UI" pitchFamily="34" charset="0"/>
                <a:cs typeface="Segoe UI" pitchFamily="34" charset="0"/>
              </a:rPr>
              <a:t>Worker Returnees from Qatar</a:t>
            </a:r>
          </a:p>
          <a:p>
            <a:pPr algn="r"/>
            <a:r>
              <a:rPr lang="en-US" sz="1200" b="1" dirty="0" smtClean="0">
                <a:solidFill>
                  <a:schemeClr val="accent1">
                    <a:lumMod val="75000"/>
                  </a:schemeClr>
                </a:solidFill>
                <a:latin typeface="Segoe UI" pitchFamily="34" charset="0"/>
                <a:ea typeface="Segoe UI" pitchFamily="34" charset="0"/>
                <a:cs typeface="Segoe UI" pitchFamily="34" charset="0"/>
              </a:rPr>
              <a:t>Philippine Sampling Framework</a:t>
            </a:r>
            <a:endParaRPr lang="en-US" sz="1200" b="1" dirty="0">
              <a:solidFill>
                <a:schemeClr val="tx1">
                  <a:lumMod val="75000"/>
                  <a:lumOff val="25000"/>
                </a:schemeClr>
              </a:solidFill>
            </a:endParaRPr>
          </a:p>
        </p:txBody>
      </p:sp>
      <p:sp>
        <p:nvSpPr>
          <p:cNvPr id="8" name="Rounded Rectangle 7"/>
          <p:cNvSpPr/>
          <p:nvPr/>
        </p:nvSpPr>
        <p:spPr>
          <a:xfrm rot="5400000">
            <a:off x="3981317" y="-1657485"/>
            <a:ext cx="1181368" cy="914400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533400" y="2362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Segoe UI" pitchFamily="34" charset="0"/>
                <a:ea typeface="Segoe UI" pitchFamily="34" charset="0"/>
                <a:cs typeface="Segoe UI" pitchFamily="34" charset="0"/>
              </a:rPr>
              <a:t>Challenges</a:t>
            </a:r>
            <a:endParaRPr kumimoji="0" lang="en-US" sz="4000" b="1" i="0" u="none" strike="noStrike" kern="1200" cap="none" spc="0" normalizeH="0" baseline="0" noProof="0" dirty="0">
              <a:ln>
                <a:noFill/>
              </a:ln>
              <a:solidFill>
                <a:schemeClr val="tx1"/>
              </a:solidFill>
              <a:effectLst/>
              <a:uLnTx/>
              <a:uFillTx/>
              <a:latin typeface="Segoe UI" pitchFamily="34" charset="0"/>
              <a:ea typeface="Segoe UI" pitchFamily="34" charset="0"/>
              <a:cs typeface="Segoe UI" pitchFamily="34" charset="0"/>
            </a:endParaRPr>
          </a:p>
        </p:txBody>
      </p:sp>
      <p:pic>
        <p:nvPicPr>
          <p:cNvPr id="10" name="Picture 2" descr="C:\Users\harold\Pictures\New folder\ils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5563" y="5955938"/>
            <a:ext cx="710527" cy="724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255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stretch>
            <a:fillRect/>
          </a:stretch>
        </p:blipFill>
        <p:spPr>
          <a:xfrm>
            <a:off x="-1" y="0"/>
            <a:ext cx="9144001" cy="7010400"/>
          </a:xfrm>
          <a:prstGeom prst="rect">
            <a:avLst/>
          </a:prstGeom>
        </p:spPr>
      </p:pic>
      <p:sp>
        <p:nvSpPr>
          <p:cNvPr id="13" name="Rectangle 12"/>
          <p:cNvSpPr/>
          <p:nvPr/>
        </p:nvSpPr>
        <p:spPr>
          <a:xfrm>
            <a:off x="8659772" y="6583978"/>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14" name="TextBox 13"/>
          <p:cNvSpPr txBox="1"/>
          <p:nvPr/>
        </p:nvSpPr>
        <p:spPr>
          <a:xfrm>
            <a:off x="723054" y="6477000"/>
            <a:ext cx="7973935" cy="400110"/>
          </a:xfrm>
          <a:prstGeom prst="rect">
            <a:avLst/>
          </a:prstGeom>
          <a:noFill/>
        </p:spPr>
        <p:txBody>
          <a:bodyPr wrap="none" rtlCol="0">
            <a:normAutofit fontScale="92500" lnSpcReduction="10000"/>
          </a:bodyPr>
          <a:lstStyle/>
          <a:p>
            <a:pPr algn="r"/>
            <a:r>
              <a:rPr lang="en-US" sz="1200" b="1" dirty="0" smtClean="0">
                <a:latin typeface="Segoe UI" pitchFamily="34" charset="0"/>
                <a:ea typeface="Segoe UI" pitchFamily="34" charset="0"/>
                <a:cs typeface="Segoe UI" pitchFamily="34" charset="0"/>
              </a:rPr>
              <a:t>Survey of Filipino Migrant </a:t>
            </a:r>
            <a:r>
              <a:rPr lang="en-US" sz="1200" b="1" dirty="0" smtClean="0">
                <a:solidFill>
                  <a:schemeClr val="tx2">
                    <a:lumMod val="50000"/>
                  </a:schemeClr>
                </a:solidFill>
                <a:latin typeface="Segoe UI" pitchFamily="34" charset="0"/>
                <a:ea typeface="Segoe UI" pitchFamily="34" charset="0"/>
                <a:cs typeface="Segoe UI" pitchFamily="34" charset="0"/>
              </a:rPr>
              <a:t>Worker Returnees from Qatar</a:t>
            </a:r>
          </a:p>
          <a:p>
            <a:pPr algn="r"/>
            <a:r>
              <a:rPr lang="en-US" sz="1200" b="1" dirty="0" smtClean="0">
                <a:solidFill>
                  <a:schemeClr val="accent1">
                    <a:lumMod val="75000"/>
                  </a:schemeClr>
                </a:solidFill>
                <a:latin typeface="Segoe UI" pitchFamily="34" charset="0"/>
                <a:ea typeface="Segoe UI" pitchFamily="34" charset="0"/>
                <a:cs typeface="Segoe UI" pitchFamily="34" charset="0"/>
              </a:rPr>
              <a:t>Philippine Sampling Framework</a:t>
            </a:r>
            <a:endParaRPr lang="en-US" sz="1200" b="1" dirty="0">
              <a:solidFill>
                <a:schemeClr val="tx1">
                  <a:lumMod val="75000"/>
                  <a:lumOff val="25000"/>
                </a:schemeClr>
              </a:solidFill>
            </a:endParaRPr>
          </a:p>
        </p:txBody>
      </p:sp>
      <p:sp>
        <p:nvSpPr>
          <p:cNvPr id="9" name="Title 1"/>
          <p:cNvSpPr txBox="1">
            <a:spLocks/>
          </p:cNvSpPr>
          <p:nvPr/>
        </p:nvSpPr>
        <p:spPr>
          <a:xfrm>
            <a:off x="4572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latin typeface="Segoe UI" pitchFamily="34" charset="0"/>
                <a:ea typeface="Segoe UI" pitchFamily="34" charset="0"/>
                <a:cs typeface="Segoe UI" pitchFamily="34" charset="0"/>
              </a:rPr>
              <a:t>Sampling</a:t>
            </a:r>
            <a:endParaRPr lang="en-US" sz="4000" b="1" dirty="0">
              <a:latin typeface="Segoe UI" pitchFamily="34" charset="0"/>
              <a:ea typeface="Segoe UI" pitchFamily="34" charset="0"/>
              <a:cs typeface="Segoe UI" pitchFamily="34" charset="0"/>
            </a:endParaRPr>
          </a:p>
        </p:txBody>
      </p:sp>
      <p:pic>
        <p:nvPicPr>
          <p:cNvPr id="10" name="Picture 2" descr="C:\Users\harold\Pictures\New folder\ils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5563" y="5955938"/>
            <a:ext cx="710527" cy="7247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5"/>
          <p:cNvGraphicFramePr>
            <a:graphicFrameLocks noGrp="1"/>
          </p:cNvGraphicFramePr>
          <p:nvPr>
            <p:ph idx="1"/>
            <p:extLst>
              <p:ext uri="{D42A27DB-BD31-4B8C-83A1-F6EECF244321}">
                <p14:modId xmlns:p14="http://schemas.microsoft.com/office/powerpoint/2010/main" val="3166626545"/>
              </p:ext>
            </p:extLst>
          </p:nvPr>
        </p:nvGraphicFramePr>
        <p:xfrm>
          <a:off x="416999" y="1457684"/>
          <a:ext cx="8229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312686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stretch>
            <a:fillRect/>
          </a:stretch>
        </p:blipFill>
        <p:spPr>
          <a:xfrm>
            <a:off x="-61665" y="0"/>
            <a:ext cx="9144001" cy="7010400"/>
          </a:xfrm>
          <a:prstGeom prst="rect">
            <a:avLst/>
          </a:prstGeom>
        </p:spPr>
      </p:pic>
      <p:sp>
        <p:nvSpPr>
          <p:cNvPr id="13" name="Rectangle 12"/>
          <p:cNvSpPr/>
          <p:nvPr/>
        </p:nvSpPr>
        <p:spPr>
          <a:xfrm>
            <a:off x="8659772" y="6583978"/>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14" name="TextBox 13"/>
          <p:cNvSpPr txBox="1"/>
          <p:nvPr/>
        </p:nvSpPr>
        <p:spPr>
          <a:xfrm>
            <a:off x="723054" y="6477000"/>
            <a:ext cx="7973935" cy="400110"/>
          </a:xfrm>
          <a:prstGeom prst="rect">
            <a:avLst/>
          </a:prstGeom>
          <a:noFill/>
        </p:spPr>
        <p:txBody>
          <a:bodyPr wrap="none" rtlCol="0">
            <a:normAutofit fontScale="92500" lnSpcReduction="10000"/>
          </a:bodyPr>
          <a:lstStyle/>
          <a:p>
            <a:pPr algn="r"/>
            <a:r>
              <a:rPr lang="en-US" sz="1200" b="1" dirty="0" smtClean="0">
                <a:latin typeface="Segoe UI" pitchFamily="34" charset="0"/>
                <a:ea typeface="Segoe UI" pitchFamily="34" charset="0"/>
                <a:cs typeface="Segoe UI" pitchFamily="34" charset="0"/>
              </a:rPr>
              <a:t>Survey of Filipino Migrant </a:t>
            </a:r>
            <a:r>
              <a:rPr lang="en-US" sz="1200" b="1" dirty="0" smtClean="0">
                <a:solidFill>
                  <a:schemeClr val="tx2">
                    <a:lumMod val="50000"/>
                  </a:schemeClr>
                </a:solidFill>
                <a:latin typeface="Segoe UI" pitchFamily="34" charset="0"/>
                <a:ea typeface="Segoe UI" pitchFamily="34" charset="0"/>
                <a:cs typeface="Segoe UI" pitchFamily="34" charset="0"/>
              </a:rPr>
              <a:t>Worker Returnees from Qatar</a:t>
            </a:r>
          </a:p>
          <a:p>
            <a:pPr algn="r"/>
            <a:r>
              <a:rPr lang="en-US" sz="1200" b="1" dirty="0" smtClean="0">
                <a:solidFill>
                  <a:schemeClr val="accent1">
                    <a:lumMod val="75000"/>
                  </a:schemeClr>
                </a:solidFill>
                <a:latin typeface="Segoe UI" pitchFamily="34" charset="0"/>
                <a:ea typeface="Segoe UI" pitchFamily="34" charset="0"/>
                <a:cs typeface="Segoe UI" pitchFamily="34" charset="0"/>
              </a:rPr>
              <a:t>Philippine Sampling Framework</a:t>
            </a:r>
            <a:endParaRPr lang="en-US" sz="1200" b="1" dirty="0">
              <a:solidFill>
                <a:schemeClr val="tx1">
                  <a:lumMod val="75000"/>
                  <a:lumOff val="25000"/>
                </a:schemeClr>
              </a:solidFill>
            </a:endParaRPr>
          </a:p>
        </p:txBody>
      </p:sp>
      <p:sp>
        <p:nvSpPr>
          <p:cNvPr id="9" name="Title 1"/>
          <p:cNvSpPr txBox="1">
            <a:spLocks/>
          </p:cNvSpPr>
          <p:nvPr/>
        </p:nvSpPr>
        <p:spPr>
          <a:xfrm>
            <a:off x="457200" y="3048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latin typeface="Segoe UI" pitchFamily="34" charset="0"/>
                <a:ea typeface="Segoe UI" pitchFamily="34" charset="0"/>
                <a:cs typeface="Segoe UI" pitchFamily="34" charset="0"/>
              </a:rPr>
              <a:t>Survey time/resources/respondents/others</a:t>
            </a:r>
            <a:endParaRPr lang="en-US" sz="2800" b="1" dirty="0">
              <a:latin typeface="Segoe UI" pitchFamily="34" charset="0"/>
              <a:ea typeface="Segoe UI" pitchFamily="34" charset="0"/>
              <a:cs typeface="Segoe UI" pitchFamily="34" charset="0"/>
            </a:endParaRPr>
          </a:p>
        </p:txBody>
      </p:sp>
      <p:pic>
        <p:nvPicPr>
          <p:cNvPr id="10" name="Picture 2" descr="C:\Users\harold\Pictures\New folder\ils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5563" y="5955938"/>
            <a:ext cx="710527" cy="7247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5"/>
          <p:cNvGraphicFramePr>
            <a:graphicFrameLocks noGrp="1"/>
          </p:cNvGraphicFramePr>
          <p:nvPr>
            <p:ph idx="1"/>
            <p:extLst>
              <p:ext uri="{D42A27DB-BD31-4B8C-83A1-F6EECF244321}">
                <p14:modId xmlns:p14="http://schemas.microsoft.com/office/powerpoint/2010/main" val="3118200587"/>
              </p:ext>
            </p:extLst>
          </p:nvPr>
        </p:nvGraphicFramePr>
        <p:xfrm>
          <a:off x="416999" y="1457684"/>
          <a:ext cx="8229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492870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stretch>
            <a:fillRect/>
          </a:stretch>
        </p:blipFill>
        <p:spPr>
          <a:xfrm>
            <a:off x="-61665" y="0"/>
            <a:ext cx="9144001" cy="7010400"/>
          </a:xfrm>
          <a:prstGeom prst="rect">
            <a:avLst/>
          </a:prstGeom>
        </p:spPr>
      </p:pic>
      <p:sp>
        <p:nvSpPr>
          <p:cNvPr id="13" name="Rectangle 12"/>
          <p:cNvSpPr/>
          <p:nvPr/>
        </p:nvSpPr>
        <p:spPr>
          <a:xfrm>
            <a:off x="8659772" y="6583978"/>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14" name="TextBox 13"/>
          <p:cNvSpPr txBox="1"/>
          <p:nvPr/>
        </p:nvSpPr>
        <p:spPr>
          <a:xfrm>
            <a:off x="723054" y="6477000"/>
            <a:ext cx="7973935" cy="400110"/>
          </a:xfrm>
          <a:prstGeom prst="rect">
            <a:avLst/>
          </a:prstGeom>
          <a:noFill/>
        </p:spPr>
        <p:txBody>
          <a:bodyPr wrap="none" rtlCol="0">
            <a:normAutofit fontScale="92500" lnSpcReduction="10000"/>
          </a:bodyPr>
          <a:lstStyle/>
          <a:p>
            <a:pPr algn="r"/>
            <a:r>
              <a:rPr lang="en-US" sz="1200" b="1" dirty="0" smtClean="0">
                <a:latin typeface="Segoe UI" pitchFamily="34" charset="0"/>
                <a:ea typeface="Segoe UI" pitchFamily="34" charset="0"/>
                <a:cs typeface="Segoe UI" pitchFamily="34" charset="0"/>
              </a:rPr>
              <a:t>Survey of Filipino Migrant </a:t>
            </a:r>
            <a:r>
              <a:rPr lang="en-US" sz="1200" b="1" dirty="0" smtClean="0">
                <a:solidFill>
                  <a:schemeClr val="tx2">
                    <a:lumMod val="50000"/>
                  </a:schemeClr>
                </a:solidFill>
                <a:latin typeface="Segoe UI" pitchFamily="34" charset="0"/>
                <a:ea typeface="Segoe UI" pitchFamily="34" charset="0"/>
                <a:cs typeface="Segoe UI" pitchFamily="34" charset="0"/>
              </a:rPr>
              <a:t>Worker Returnees from Qatar</a:t>
            </a:r>
          </a:p>
          <a:p>
            <a:pPr algn="r"/>
            <a:r>
              <a:rPr lang="en-US" sz="1200" b="1" dirty="0" smtClean="0">
                <a:solidFill>
                  <a:schemeClr val="accent1">
                    <a:lumMod val="75000"/>
                  </a:schemeClr>
                </a:solidFill>
                <a:latin typeface="Segoe UI" pitchFamily="34" charset="0"/>
                <a:ea typeface="Segoe UI" pitchFamily="34" charset="0"/>
                <a:cs typeface="Segoe UI" pitchFamily="34" charset="0"/>
              </a:rPr>
              <a:t>Philippine Sampling Framework</a:t>
            </a:r>
            <a:endParaRPr lang="en-US" sz="1200" b="1" dirty="0">
              <a:solidFill>
                <a:schemeClr val="tx1">
                  <a:lumMod val="75000"/>
                  <a:lumOff val="25000"/>
                </a:schemeClr>
              </a:solidFill>
            </a:endParaRPr>
          </a:p>
        </p:txBody>
      </p:sp>
      <p:sp>
        <p:nvSpPr>
          <p:cNvPr id="9" name="Title 1"/>
          <p:cNvSpPr txBox="1">
            <a:spLocks/>
          </p:cNvSpPr>
          <p:nvPr/>
        </p:nvSpPr>
        <p:spPr>
          <a:xfrm>
            <a:off x="457200" y="3048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b="1" dirty="0">
              <a:latin typeface="Segoe UI" pitchFamily="34" charset="0"/>
              <a:ea typeface="Segoe UI" pitchFamily="34" charset="0"/>
              <a:cs typeface="Segoe UI" pitchFamily="34" charset="0"/>
            </a:endParaRPr>
          </a:p>
        </p:txBody>
      </p:sp>
      <p:pic>
        <p:nvPicPr>
          <p:cNvPr id="10" name="Picture 2" descr="C:\Users\harold\Pictures\New folder\ils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5563" y="5955938"/>
            <a:ext cx="710527" cy="724712"/>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5"/>
          <p:cNvSpPr txBox="1">
            <a:spLocks/>
          </p:cNvSpPr>
          <p:nvPr/>
        </p:nvSpPr>
        <p:spPr>
          <a:xfrm>
            <a:off x="431800" y="1617300"/>
            <a:ext cx="10269537" cy="4351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PH" b="1" dirty="0" smtClean="0">
                <a:latin typeface="Century Gothic" panose="020B0502020202020204" pitchFamily="34" charset="0"/>
              </a:rPr>
              <a:t>Thank you!</a:t>
            </a:r>
          </a:p>
          <a:p>
            <a:pPr marL="0" indent="0">
              <a:buFont typeface="Arial" pitchFamily="34" charset="0"/>
              <a:buNone/>
            </a:pPr>
            <a:endParaRPr lang="en-PH" dirty="0" smtClean="0">
              <a:latin typeface="Century Gothic" panose="020B0502020202020204" pitchFamily="34" charset="0"/>
            </a:endParaRPr>
          </a:p>
          <a:p>
            <a:pPr marL="0" indent="0">
              <a:buFont typeface="Arial" pitchFamily="34" charset="0"/>
              <a:buNone/>
            </a:pPr>
            <a:r>
              <a:rPr lang="en-PH" dirty="0" smtClean="0">
                <a:latin typeface="Century Gothic" panose="020B0502020202020204" pitchFamily="34" charset="0"/>
              </a:rPr>
              <a:t>	www.ilsdole.gov.ph</a:t>
            </a:r>
          </a:p>
          <a:p>
            <a:pPr marL="0" indent="0">
              <a:buFont typeface="Arial" pitchFamily="34" charset="0"/>
              <a:buNone/>
            </a:pPr>
            <a:r>
              <a:rPr lang="en-PH" dirty="0" smtClean="0">
                <a:latin typeface="Century Gothic" panose="020B0502020202020204" pitchFamily="34" charset="0"/>
              </a:rPr>
              <a:t>	facebook.com/</a:t>
            </a:r>
            <a:r>
              <a:rPr lang="en-PH" dirty="0" err="1" smtClean="0">
                <a:latin typeface="Century Gothic" panose="020B0502020202020204" pitchFamily="34" charset="0"/>
              </a:rPr>
              <a:t>ilsdoleofficial</a:t>
            </a:r>
            <a:endParaRPr lang="en-PH" dirty="0" smtClean="0">
              <a:latin typeface="Century Gothic" panose="020B0502020202020204" pitchFamily="34" charset="0"/>
            </a:endParaRPr>
          </a:p>
          <a:p>
            <a:pPr marL="0" indent="0">
              <a:buFont typeface="Arial" pitchFamily="34" charset="0"/>
              <a:buNone/>
            </a:pPr>
            <a:r>
              <a:rPr lang="en-PH" dirty="0" smtClean="0">
                <a:latin typeface="Century Gothic" panose="020B0502020202020204" pitchFamily="34" charset="0"/>
              </a:rPr>
              <a:t>	twitter.com/</a:t>
            </a:r>
            <a:r>
              <a:rPr lang="en-PH" dirty="0" err="1" smtClean="0">
                <a:latin typeface="Century Gothic" panose="020B0502020202020204" pitchFamily="34" charset="0"/>
              </a:rPr>
              <a:t>ilsdoleofficial</a:t>
            </a:r>
            <a:endParaRPr lang="en-PH" dirty="0" smtClean="0">
              <a:latin typeface="Century Gothic" panose="020B0502020202020204" pitchFamily="34" charset="0"/>
            </a:endParaRPr>
          </a:p>
          <a:p>
            <a:pPr marL="0" indent="0">
              <a:buFont typeface="Arial" pitchFamily="34" charset="0"/>
              <a:buNone/>
            </a:pPr>
            <a:r>
              <a:rPr lang="en-PH" dirty="0" smtClean="0">
                <a:latin typeface="Century Gothic" panose="020B0502020202020204" pitchFamily="34" charset="0"/>
              </a:rPr>
              <a:t>	instagram.com/</a:t>
            </a:r>
            <a:r>
              <a:rPr lang="en-PH" dirty="0" err="1" smtClean="0">
                <a:latin typeface="Century Gothic" panose="020B0502020202020204" pitchFamily="34" charset="0"/>
              </a:rPr>
              <a:t>ilsdoleofficial</a:t>
            </a:r>
            <a:endParaRPr lang="en-PH" dirty="0" smtClean="0">
              <a:latin typeface="Century Gothic" panose="020B0502020202020204" pitchFamily="34" charset="0"/>
            </a:endParaRPr>
          </a:p>
        </p:txBody>
      </p:sp>
      <p:pic>
        <p:nvPicPr>
          <p:cNvPr id="15" name="Picture 1"/>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6724" t="60443" r="74477" b="5428"/>
          <a:stretch>
            <a:fillRect/>
          </a:stretch>
        </p:blipFill>
        <p:spPr bwMode="auto">
          <a:xfrm>
            <a:off x="710354" y="2791664"/>
            <a:ext cx="682625" cy="236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5069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1249362"/>
          </a:xfrm>
          <a:solidFill>
            <a:schemeClr val="accent4">
              <a:lumMod val="75000"/>
            </a:schemeClr>
          </a:solidFill>
          <a:ln>
            <a:noFill/>
            <a:miter lim="800000"/>
            <a:headEnd/>
            <a:tailEnd/>
          </a:ln>
        </p:spPr>
        <p:txBody>
          <a:bodyPr/>
          <a:lstStyle/>
          <a:p>
            <a:pPr eaLnBrk="1" hangingPunct="1"/>
            <a:r>
              <a:rPr lang="en-US" alt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US" altLang="en-US"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Labor Migration Flow </a:t>
            </a:r>
            <a:r>
              <a:rPr lang="en-US" alt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r>
            <a:br>
              <a:rPr lang="en-US" alt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altLang="en-US" sz="28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Deployment Trend, 2009-Oct. 2014</a:t>
            </a:r>
          </a:p>
        </p:txBody>
      </p:sp>
      <p:graphicFrame>
        <p:nvGraphicFramePr>
          <p:cNvPr id="8195" name="Content Placeholder 3"/>
          <p:cNvGraphicFramePr>
            <a:graphicFrameLocks noGrp="1"/>
          </p:cNvGraphicFramePr>
          <p:nvPr>
            <p:ph idx="1"/>
            <p:extLst>
              <p:ext uri="{D42A27DB-BD31-4B8C-83A1-F6EECF244321}">
                <p14:modId xmlns:p14="http://schemas.microsoft.com/office/powerpoint/2010/main" val="780535742"/>
              </p:ext>
            </p:extLst>
          </p:nvPr>
        </p:nvGraphicFramePr>
        <p:xfrm>
          <a:off x="406400" y="1625600"/>
          <a:ext cx="8329613" cy="5054600"/>
        </p:xfrm>
        <a:graphic>
          <a:graphicData uri="http://schemas.openxmlformats.org/presentationml/2006/ole">
            <mc:AlternateContent xmlns:mc="http://schemas.openxmlformats.org/markup-compatibility/2006">
              <mc:Choice xmlns:v="urn:schemas-microsoft-com:vml" Requires="v">
                <p:oleObj spid="_x0000_s1177" name="Chart" r:id="rId5" imgW="8334234" imgH="5057727" progId="Excel.Chart.8">
                  <p:embed/>
                </p:oleObj>
              </mc:Choice>
              <mc:Fallback>
                <p:oleObj name="Chart" r:id="rId5" imgW="8334234" imgH="5057727" progId="Excel.Char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400" y="1625600"/>
                        <a:ext cx="8329613" cy="5054600"/>
                      </a:xfrm>
                      <a:prstGeom prst="rect">
                        <a:avLst/>
                      </a:prstGeom>
                      <a:noFill/>
                      <a:ln>
                        <a:noFill/>
                      </a:ln>
                    </p:spPr>
                  </p:pic>
                </p:oleObj>
              </mc:Fallback>
            </mc:AlternateContent>
          </a:graphicData>
        </a:graphic>
      </p:graphicFrame>
      <p:sp>
        <p:nvSpPr>
          <p:cNvPr id="8196" name="TextBox 4"/>
          <p:cNvSpPr txBox="1">
            <a:spLocks noChangeArrowheads="1"/>
          </p:cNvSpPr>
          <p:nvPr/>
        </p:nvSpPr>
        <p:spPr bwMode="auto">
          <a:xfrm>
            <a:off x="7239000" y="6248400"/>
            <a:ext cx="152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400">
                <a:latin typeface="Segoe UI" panose="020B0502040204020203" pitchFamily="34" charset="0"/>
                <a:ea typeface="Segoe UI" panose="020B0502040204020203" pitchFamily="34" charset="0"/>
                <a:cs typeface="Segoe UI" panose="020B0502040204020203" pitchFamily="34" charset="0"/>
              </a:rPr>
              <a:t>* preliminary</a:t>
            </a:r>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400" y="6154737"/>
            <a:ext cx="1409390" cy="495300"/>
          </a:xfrm>
          <a:prstGeom prst="rect">
            <a:avLst/>
          </a:prstGeom>
        </p:spPr>
      </p:pic>
      <p:sp>
        <p:nvSpPr>
          <p:cNvPr id="7" name="Rectangle 6"/>
          <p:cNvSpPr/>
          <p:nvPr/>
        </p:nvSpPr>
        <p:spPr>
          <a:xfrm>
            <a:off x="8659772" y="6583978"/>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8" name="TextBox 7"/>
          <p:cNvSpPr txBox="1"/>
          <p:nvPr/>
        </p:nvSpPr>
        <p:spPr>
          <a:xfrm>
            <a:off x="723054" y="6477000"/>
            <a:ext cx="7973935" cy="400110"/>
          </a:xfrm>
          <a:prstGeom prst="rect">
            <a:avLst/>
          </a:prstGeom>
          <a:noFill/>
        </p:spPr>
        <p:txBody>
          <a:bodyPr wrap="none" rtlCol="0">
            <a:normAutofit fontScale="92500" lnSpcReduction="10000"/>
          </a:bodyPr>
          <a:lstStyle/>
          <a:p>
            <a:pPr algn="r"/>
            <a:r>
              <a:rPr lang="en-US" sz="1200" b="1" dirty="0" smtClean="0">
                <a:latin typeface="Segoe UI" pitchFamily="34" charset="0"/>
                <a:ea typeface="Segoe UI" pitchFamily="34" charset="0"/>
                <a:cs typeface="Segoe UI" pitchFamily="34" charset="0"/>
              </a:rPr>
              <a:t>Survey of Filipino Migrant </a:t>
            </a:r>
            <a:r>
              <a:rPr lang="en-US" sz="1200" b="1" dirty="0" smtClean="0">
                <a:solidFill>
                  <a:schemeClr val="tx2">
                    <a:lumMod val="50000"/>
                  </a:schemeClr>
                </a:solidFill>
                <a:latin typeface="Segoe UI" pitchFamily="34" charset="0"/>
                <a:ea typeface="Segoe UI" pitchFamily="34" charset="0"/>
                <a:cs typeface="Segoe UI" pitchFamily="34" charset="0"/>
              </a:rPr>
              <a:t>Worker Returnees from Qatar</a:t>
            </a:r>
          </a:p>
          <a:p>
            <a:pPr algn="r"/>
            <a:r>
              <a:rPr lang="en-US" sz="1200" b="1" dirty="0" smtClean="0">
                <a:solidFill>
                  <a:schemeClr val="accent1">
                    <a:lumMod val="75000"/>
                  </a:schemeClr>
                </a:solidFill>
                <a:latin typeface="Segoe UI" pitchFamily="34" charset="0"/>
                <a:ea typeface="Segoe UI" pitchFamily="34" charset="0"/>
                <a:cs typeface="Segoe UI" pitchFamily="34" charset="0"/>
              </a:rPr>
              <a:t>Philippine Country Report</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2238655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2400" y="152400"/>
            <a:ext cx="8839200" cy="914400"/>
          </a:xfrm>
          <a:solidFill>
            <a:schemeClr val="accent4">
              <a:lumMod val="75000"/>
            </a:schemeClr>
          </a:solidFill>
          <a:ln>
            <a:noFill/>
            <a:miter lim="800000"/>
            <a:headEnd/>
            <a:tailEnd/>
          </a:ln>
        </p:spPr>
        <p:txBody>
          <a:bodyPr/>
          <a:lstStyle/>
          <a:p>
            <a:pPr eaLnBrk="1" hangingPunct="1"/>
            <a:r>
              <a:rPr lang="en-US" altLang="en-US"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Labor Migration Flow</a:t>
            </a:r>
          </a:p>
        </p:txBody>
      </p:sp>
      <p:sp>
        <p:nvSpPr>
          <p:cNvPr id="10243" name="Content Placeholder 2"/>
          <p:cNvSpPr>
            <a:spLocks noGrp="1"/>
          </p:cNvSpPr>
          <p:nvPr>
            <p:ph idx="1"/>
          </p:nvPr>
        </p:nvSpPr>
        <p:spPr>
          <a:xfrm>
            <a:off x="304800" y="1447800"/>
            <a:ext cx="8534400" cy="4800600"/>
          </a:xfrm>
        </p:spPr>
        <p:txBody>
          <a:bodyPr>
            <a:normAutofit fontScale="92500" lnSpcReduction="10000"/>
          </a:bodyPr>
          <a:lstStyle/>
          <a:p>
            <a:pPr eaLnBrk="1" hangingPunct="1">
              <a:buFont typeface="Arial" pitchFamily="34" charset="0"/>
              <a:buNone/>
            </a:pPr>
            <a:r>
              <a:rPr lang="en-US" altLang="en-US" sz="2400" dirty="0" smtClean="0"/>
              <a:t>	</a:t>
            </a:r>
          </a:p>
          <a:p>
            <a:pPr eaLnBrk="1" hangingPunct="1">
              <a:buFont typeface="Arial" pitchFamily="34" charset="0"/>
              <a:buNone/>
            </a:pPr>
            <a:r>
              <a:rPr lang="en-US" altLang="en-US" sz="2600" dirty="0" smtClean="0">
                <a:latin typeface="Segoe UI" panose="020B0502040204020203" pitchFamily="34" charset="0"/>
                <a:ea typeface="Segoe UI" panose="020B0502040204020203" pitchFamily="34" charset="0"/>
                <a:cs typeface="Segoe UI" panose="020B0502040204020203" pitchFamily="34" charset="0"/>
              </a:rPr>
              <a:t>More than </a:t>
            </a:r>
            <a:r>
              <a:rPr lang="en-US" altLang="en-US" sz="26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1.7 million </a:t>
            </a:r>
            <a:r>
              <a:rPr lang="en-US" altLang="en-US" sz="2600" dirty="0" smtClean="0">
                <a:latin typeface="Segoe UI" panose="020B0502040204020203" pitchFamily="34" charset="0"/>
                <a:ea typeface="Segoe UI" panose="020B0502040204020203" pitchFamily="34" charset="0"/>
                <a:cs typeface="Segoe UI" panose="020B0502040204020203" pitchFamily="34" charset="0"/>
              </a:rPr>
              <a:t>OFWs left the country in </a:t>
            </a:r>
            <a:r>
              <a:rPr lang="en-US" altLang="en-US" sz="26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2014</a:t>
            </a:r>
            <a:r>
              <a:rPr lang="en-US" altLang="en-US" sz="2600" dirty="0" smtClean="0">
                <a:latin typeface="Segoe UI" panose="020B0502040204020203" pitchFamily="34" charset="0"/>
                <a:ea typeface="Segoe UI" panose="020B0502040204020203" pitchFamily="34" charset="0"/>
                <a:cs typeface="Segoe UI" panose="020B0502040204020203" pitchFamily="34" charset="0"/>
              </a:rPr>
              <a:t>*</a:t>
            </a:r>
          </a:p>
          <a:p>
            <a:pPr eaLnBrk="1" hangingPunct="1">
              <a:buFont typeface="Arial" pitchFamily="34" charset="0"/>
              <a:buNone/>
            </a:pPr>
            <a:endParaRPr lang="en-US" altLang="en-US" sz="2400" dirty="0" smtClean="0">
              <a:latin typeface="Segoe UI" panose="020B0502040204020203" pitchFamily="34" charset="0"/>
              <a:ea typeface="Segoe UI" panose="020B0502040204020203" pitchFamily="34" charset="0"/>
              <a:cs typeface="Segoe UI" panose="020B0502040204020203" pitchFamily="34" charset="0"/>
            </a:endParaRPr>
          </a:p>
          <a:p>
            <a:pPr eaLnBrk="1" hangingPunct="1">
              <a:buFont typeface="Arial" pitchFamily="34" charset="0"/>
              <a:buNone/>
            </a:pPr>
            <a:r>
              <a:rPr lang="en-US" altLang="en-US" sz="2400" b="1" dirty="0" smtClean="0">
                <a:solidFill>
                  <a:srgbClr val="FF0000"/>
                </a:solidFill>
                <a:latin typeface="Segoe UI" panose="020B0502040204020203" pitchFamily="34" charset="0"/>
                <a:ea typeface="Segoe UI" panose="020B0502040204020203" pitchFamily="34" charset="0"/>
                <a:cs typeface="Segoe UI" panose="020B0502040204020203" pitchFamily="34" charset="0"/>
              </a:rPr>
              <a:t>	</a:t>
            </a:r>
            <a:r>
              <a:rPr lang="en-US" altLang="en-US" sz="2800" b="1" dirty="0" smtClean="0">
                <a:latin typeface="Segoe UI" panose="020B0502040204020203" pitchFamily="34" charset="0"/>
                <a:ea typeface="Segoe UI" panose="020B0502040204020203" pitchFamily="34" charset="0"/>
                <a:cs typeface="Segoe UI" panose="020B0502040204020203" pitchFamily="34" charset="0"/>
              </a:rPr>
              <a:t> 	</a:t>
            </a:r>
            <a:r>
              <a:rPr lang="en-US" altLang="en-US" sz="2400" dirty="0" smtClean="0">
                <a:latin typeface="Segoe UI" panose="020B0502040204020203" pitchFamily="34" charset="0"/>
                <a:ea typeface="Segoe UI" panose="020B0502040204020203" pitchFamily="34" charset="0"/>
                <a:cs typeface="Segoe UI" panose="020B0502040204020203" pitchFamily="34" charset="0"/>
              </a:rPr>
              <a:t>     	</a:t>
            </a:r>
            <a:endParaRPr lang="en-US" altLang="en-US" sz="2400" b="1" dirty="0">
              <a:latin typeface="Segoe UI" panose="020B0502040204020203" pitchFamily="34" charset="0"/>
              <a:ea typeface="Segoe UI" panose="020B0502040204020203" pitchFamily="34" charset="0"/>
              <a:cs typeface="Segoe UI" panose="020B0502040204020203" pitchFamily="34" charset="0"/>
            </a:endParaRPr>
          </a:p>
          <a:p>
            <a:pPr eaLnBrk="1" hangingPunct="1">
              <a:buFont typeface="Arial" pitchFamily="34" charset="0"/>
              <a:buNone/>
            </a:pPr>
            <a:r>
              <a:rPr lang="en-US" altLang="en-US" sz="2400" b="1" dirty="0" smtClean="0">
                <a:latin typeface="Segoe UI" panose="020B0502040204020203" pitchFamily="34" charset="0"/>
                <a:ea typeface="Segoe UI" panose="020B0502040204020203" pitchFamily="34" charset="0"/>
                <a:cs typeface="Segoe UI" panose="020B0502040204020203" pitchFamily="34" charset="0"/>
              </a:rPr>
              <a:t>		</a:t>
            </a:r>
            <a:r>
              <a:rPr lang="en-US" altLang="en-US" sz="2400" dirty="0" smtClean="0">
                <a:latin typeface="Segoe UI" panose="020B0502040204020203" pitchFamily="34" charset="0"/>
                <a:ea typeface="Segoe UI" panose="020B0502040204020203" pitchFamily="34" charset="0"/>
                <a:cs typeface="Segoe UI" panose="020B0502040204020203" pitchFamily="34" charset="0"/>
              </a:rPr>
              <a:t>	</a:t>
            </a:r>
          </a:p>
          <a:p>
            <a:pPr eaLnBrk="1" hangingPunct="1">
              <a:buFont typeface="Arial" pitchFamily="34" charset="0"/>
              <a:buNone/>
            </a:pPr>
            <a:r>
              <a:rPr lang="en-US" altLang="en-US" sz="2800" dirty="0" smtClean="0">
                <a:latin typeface="Segoe UI" panose="020B0502040204020203" pitchFamily="34" charset="0"/>
                <a:ea typeface="Segoe UI" panose="020B0502040204020203" pitchFamily="34" charset="0"/>
                <a:cs typeface="Segoe UI" panose="020B0502040204020203" pitchFamily="34" charset="0"/>
              </a:rPr>
              <a:t>	</a:t>
            </a:r>
            <a:endParaRPr lang="en-US" altLang="en-US" sz="2400" dirty="0" smtClean="0">
              <a:latin typeface="Segoe UI" panose="020B0502040204020203" pitchFamily="34" charset="0"/>
              <a:ea typeface="Segoe UI" panose="020B0502040204020203" pitchFamily="34" charset="0"/>
              <a:cs typeface="Segoe UI" panose="020B0502040204020203" pitchFamily="34" charset="0"/>
            </a:endParaRPr>
          </a:p>
          <a:p>
            <a:pPr eaLnBrk="1" hangingPunct="1">
              <a:buFont typeface="Arial" pitchFamily="34" charset="0"/>
              <a:buNone/>
            </a:pPr>
            <a:r>
              <a:rPr lang="en-US" altLang="en-US" sz="1200" dirty="0" smtClean="0">
                <a:latin typeface="Segoe UI" panose="020B0502040204020203" pitchFamily="34" charset="0"/>
                <a:ea typeface="Segoe UI" panose="020B0502040204020203" pitchFamily="34" charset="0"/>
                <a:cs typeface="Segoe UI" panose="020B0502040204020203" pitchFamily="34" charset="0"/>
              </a:rPr>
              <a:t>							</a:t>
            </a:r>
          </a:p>
          <a:p>
            <a:pPr eaLnBrk="1" hangingPunct="1">
              <a:buFont typeface="Arial" pitchFamily="34" charset="0"/>
              <a:buNone/>
            </a:pPr>
            <a:endParaRPr lang="en-US" altLang="en-US" sz="1200" dirty="0" smtClean="0">
              <a:latin typeface="Segoe UI" panose="020B0502040204020203" pitchFamily="34" charset="0"/>
              <a:ea typeface="Segoe UI" panose="020B0502040204020203" pitchFamily="34" charset="0"/>
              <a:cs typeface="Segoe UI" panose="020B0502040204020203" pitchFamily="34" charset="0"/>
            </a:endParaRPr>
          </a:p>
          <a:p>
            <a:pPr eaLnBrk="1" hangingPunct="1">
              <a:buFont typeface="Arial" pitchFamily="34" charset="0"/>
              <a:buNone/>
            </a:pPr>
            <a:endParaRPr lang="en-US" altLang="en-US" sz="1200" dirty="0">
              <a:latin typeface="Segoe UI" panose="020B0502040204020203" pitchFamily="34" charset="0"/>
              <a:ea typeface="Segoe UI" panose="020B0502040204020203" pitchFamily="34" charset="0"/>
              <a:cs typeface="Segoe UI" panose="020B0502040204020203" pitchFamily="34" charset="0"/>
            </a:endParaRPr>
          </a:p>
          <a:p>
            <a:pPr eaLnBrk="1" hangingPunct="1">
              <a:buFont typeface="Arial" pitchFamily="34" charset="0"/>
              <a:buNone/>
            </a:pPr>
            <a:r>
              <a:rPr lang="en-US" altLang="en-US" sz="1200" dirty="0" smtClean="0">
                <a:latin typeface="Segoe UI" panose="020B0502040204020203" pitchFamily="34" charset="0"/>
                <a:ea typeface="Segoe UI" panose="020B0502040204020203" pitchFamily="34" charset="0"/>
                <a:cs typeface="Segoe UI" panose="020B0502040204020203" pitchFamily="34" charset="0"/>
              </a:rPr>
              <a:t>Source: POEA  Deployment Statistics</a:t>
            </a:r>
          </a:p>
          <a:p>
            <a:pPr eaLnBrk="1" hangingPunct="1">
              <a:buFont typeface="Arial" pitchFamily="34" charset="0"/>
              <a:buNone/>
            </a:pPr>
            <a:endParaRPr lang="en-US" altLang="en-US" sz="2400" dirty="0" smtClean="0"/>
          </a:p>
          <a:p>
            <a:pPr eaLnBrk="1" hangingPunct="1">
              <a:buFont typeface="Arial" pitchFamily="34" charset="0"/>
              <a:buNone/>
            </a:pPr>
            <a:endParaRPr lang="en-US" altLang="en-US" sz="2400" dirty="0" smtClean="0"/>
          </a:p>
          <a:p>
            <a:pPr eaLnBrk="1" hangingPunct="1">
              <a:buFont typeface="Arial" pitchFamily="34" charset="0"/>
              <a:buNone/>
            </a:pPr>
            <a:endParaRPr lang="en-US" altLang="en-US" sz="2400" dirty="0" smtClean="0"/>
          </a:p>
          <a:p>
            <a:pPr eaLnBrk="1" hangingPunct="1">
              <a:buFont typeface="Arial" pitchFamily="34" charset="0"/>
              <a:buNone/>
            </a:pPr>
            <a:r>
              <a:rPr lang="en-US" altLang="en-US" sz="2400" dirty="0" smtClean="0"/>
              <a:t>		</a:t>
            </a:r>
          </a:p>
        </p:txBody>
      </p:sp>
      <p:sp>
        <p:nvSpPr>
          <p:cNvPr id="10244" name="TextBox 3"/>
          <p:cNvSpPr txBox="1">
            <a:spLocks noChangeArrowheads="1"/>
          </p:cNvSpPr>
          <p:nvPr/>
        </p:nvSpPr>
        <p:spPr bwMode="auto">
          <a:xfrm>
            <a:off x="7934989" y="6248400"/>
            <a:ext cx="1524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100" dirty="0">
                <a:latin typeface="Segoe UI" panose="020B0502040204020203" pitchFamily="34" charset="0"/>
                <a:ea typeface="Segoe UI" panose="020B0502040204020203" pitchFamily="34" charset="0"/>
                <a:cs typeface="Segoe UI" panose="020B0502040204020203" pitchFamily="34" charset="0"/>
              </a:rPr>
              <a:t>* preliminary</a:t>
            </a:r>
          </a:p>
        </p:txBody>
      </p:sp>
      <p:graphicFrame>
        <p:nvGraphicFramePr>
          <p:cNvPr id="2" name="Diagram 1"/>
          <p:cNvGraphicFramePr/>
          <p:nvPr>
            <p:extLst>
              <p:ext uri="{D42A27DB-BD31-4B8C-83A1-F6EECF244321}">
                <p14:modId xmlns:p14="http://schemas.microsoft.com/office/powerpoint/2010/main" val="3600183997"/>
              </p:ext>
            </p:extLst>
          </p:nvPr>
        </p:nvGraphicFramePr>
        <p:xfrm>
          <a:off x="3080657" y="221705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entagon 2"/>
          <p:cNvSpPr/>
          <p:nvPr/>
        </p:nvSpPr>
        <p:spPr>
          <a:xfrm>
            <a:off x="304800" y="4800600"/>
            <a:ext cx="3581400" cy="1295400"/>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b="1" dirty="0">
                <a:latin typeface="Segoe UI" panose="020B0502040204020203" pitchFamily="34" charset="0"/>
                <a:ea typeface="Segoe UI" panose="020B0502040204020203" pitchFamily="34" charset="0"/>
                <a:cs typeface="Segoe UI" panose="020B0502040204020203" pitchFamily="34" charset="0"/>
              </a:rPr>
              <a:t>New Hires </a:t>
            </a:r>
            <a:r>
              <a:rPr lang="en-US" altLang="en-US" dirty="0" smtClean="0">
                <a:latin typeface="Segoe UI" panose="020B0502040204020203" pitchFamily="34" charset="0"/>
                <a:ea typeface="Segoe UI" panose="020B0502040204020203" pitchFamily="34" charset="0"/>
                <a:cs typeface="Segoe UI" panose="020B0502040204020203" pitchFamily="34" charset="0"/>
              </a:rPr>
              <a:t>more </a:t>
            </a:r>
            <a:r>
              <a:rPr lang="en-US" altLang="en-US" dirty="0">
                <a:latin typeface="Segoe UI" panose="020B0502040204020203" pitchFamily="34" charset="0"/>
                <a:ea typeface="Segoe UI" panose="020B0502040204020203" pitchFamily="34" charset="0"/>
                <a:cs typeface="Segoe UI" panose="020B0502040204020203" pitchFamily="34" charset="0"/>
              </a:rPr>
              <a:t>than </a:t>
            </a:r>
            <a:r>
              <a:rPr lang="en-US" altLang="en-US" b="1" dirty="0">
                <a:latin typeface="Segoe UI" panose="020B0502040204020203" pitchFamily="34" charset="0"/>
                <a:ea typeface="Segoe UI" panose="020B0502040204020203" pitchFamily="34" charset="0"/>
                <a:cs typeface="Segoe UI" panose="020B0502040204020203" pitchFamily="34" charset="0"/>
              </a:rPr>
              <a:t>485 k</a:t>
            </a:r>
          </a:p>
          <a:p>
            <a:r>
              <a:rPr lang="en-US" altLang="en-US" b="1" dirty="0" smtClean="0">
                <a:latin typeface="Segoe UI" panose="020B0502040204020203" pitchFamily="34" charset="0"/>
                <a:ea typeface="Segoe UI" panose="020B0502040204020203" pitchFamily="34" charset="0"/>
                <a:cs typeface="Segoe UI" panose="020B0502040204020203" pitchFamily="34" charset="0"/>
              </a:rPr>
              <a:t>Rehires     </a:t>
            </a:r>
            <a:r>
              <a:rPr lang="en-US" altLang="en-US" dirty="0" smtClean="0">
                <a:latin typeface="Segoe UI" panose="020B0502040204020203" pitchFamily="34" charset="0"/>
                <a:ea typeface="Segoe UI" panose="020B0502040204020203" pitchFamily="34" charset="0"/>
                <a:cs typeface="Segoe UI" panose="020B0502040204020203" pitchFamily="34" charset="0"/>
              </a:rPr>
              <a:t> more </a:t>
            </a:r>
            <a:r>
              <a:rPr lang="en-US" altLang="en-US" dirty="0">
                <a:latin typeface="Segoe UI" panose="020B0502040204020203" pitchFamily="34" charset="0"/>
                <a:ea typeface="Segoe UI" panose="020B0502040204020203" pitchFamily="34" charset="0"/>
                <a:cs typeface="Segoe UI" panose="020B0502040204020203" pitchFamily="34" charset="0"/>
              </a:rPr>
              <a:t>than </a:t>
            </a:r>
            <a:r>
              <a:rPr lang="en-US" altLang="en-US" b="1" dirty="0">
                <a:latin typeface="Segoe UI" panose="020B0502040204020203" pitchFamily="34" charset="0"/>
                <a:ea typeface="Segoe UI" panose="020B0502040204020203" pitchFamily="34" charset="0"/>
                <a:cs typeface="Segoe UI" panose="020B0502040204020203" pitchFamily="34" charset="0"/>
              </a:rPr>
              <a:t>920 k</a:t>
            </a:r>
          </a:p>
          <a:p>
            <a:pPr algn="ctr"/>
            <a:endParaRPr lang="en-PH" dirty="0"/>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400" y="6248400"/>
            <a:ext cx="1409390" cy="495300"/>
          </a:xfrm>
          <a:prstGeom prst="rect">
            <a:avLst/>
          </a:prstGeom>
        </p:spPr>
      </p:pic>
      <p:sp>
        <p:nvSpPr>
          <p:cNvPr id="9" name="Rectangle 8"/>
          <p:cNvSpPr/>
          <p:nvPr/>
        </p:nvSpPr>
        <p:spPr>
          <a:xfrm>
            <a:off x="8659772" y="6583978"/>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10" name="TextBox 9"/>
          <p:cNvSpPr txBox="1"/>
          <p:nvPr/>
        </p:nvSpPr>
        <p:spPr>
          <a:xfrm>
            <a:off x="723054" y="6477000"/>
            <a:ext cx="7973935" cy="400110"/>
          </a:xfrm>
          <a:prstGeom prst="rect">
            <a:avLst/>
          </a:prstGeom>
          <a:noFill/>
        </p:spPr>
        <p:txBody>
          <a:bodyPr wrap="none" rtlCol="0">
            <a:normAutofit fontScale="92500" lnSpcReduction="10000"/>
          </a:bodyPr>
          <a:lstStyle/>
          <a:p>
            <a:pPr algn="r"/>
            <a:r>
              <a:rPr lang="en-US" sz="1200" b="1" dirty="0" smtClean="0">
                <a:latin typeface="Segoe UI" pitchFamily="34" charset="0"/>
                <a:ea typeface="Segoe UI" pitchFamily="34" charset="0"/>
                <a:cs typeface="Segoe UI" pitchFamily="34" charset="0"/>
              </a:rPr>
              <a:t>Survey of Filipino Migrant </a:t>
            </a:r>
            <a:r>
              <a:rPr lang="en-US" sz="1200" b="1" dirty="0" smtClean="0">
                <a:solidFill>
                  <a:schemeClr val="tx2">
                    <a:lumMod val="50000"/>
                  </a:schemeClr>
                </a:solidFill>
                <a:latin typeface="Segoe UI" pitchFamily="34" charset="0"/>
                <a:ea typeface="Segoe UI" pitchFamily="34" charset="0"/>
                <a:cs typeface="Segoe UI" pitchFamily="34" charset="0"/>
              </a:rPr>
              <a:t>Worker Returnees from Qatar</a:t>
            </a:r>
          </a:p>
          <a:p>
            <a:pPr algn="r"/>
            <a:r>
              <a:rPr lang="en-US" sz="1200" b="1" dirty="0" smtClean="0">
                <a:solidFill>
                  <a:schemeClr val="accent1">
                    <a:lumMod val="75000"/>
                  </a:schemeClr>
                </a:solidFill>
                <a:latin typeface="Segoe UI" pitchFamily="34" charset="0"/>
                <a:ea typeface="Segoe UI" pitchFamily="34" charset="0"/>
                <a:cs typeface="Segoe UI" pitchFamily="34" charset="0"/>
              </a:rPr>
              <a:t>Philippine Country Report</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2568877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75000"/>
            </a:schemeClr>
          </a:solidFill>
          <a:ln>
            <a:noFill/>
          </a:ln>
        </p:spPr>
        <p:txBody>
          <a:bodyPr rtlCol="0">
            <a:normAutofit fontScale="90000"/>
          </a:bodyPr>
          <a:lstStyle/>
          <a:p>
            <a:pPr eaLnBrk="1" fontAlgn="auto" hangingPunct="1">
              <a:spcAft>
                <a:spcPts val="0"/>
              </a:spcAft>
              <a:defRPr/>
            </a:pPr>
            <a:r>
              <a:rPr lang="en-US" sz="4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Labor Migration Flow</a:t>
            </a:r>
            <a:r>
              <a:rPr lang="en-US" sz="3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r>
            <a:br>
              <a:rPr lang="en-US" sz="3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sz="27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Top Destination Countries of OFWs, 2009- Oct. 2014</a:t>
            </a:r>
            <a:endParaRPr lang="en-US" sz="27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00" y="6280150"/>
            <a:ext cx="1409390" cy="495300"/>
          </a:xfrm>
          <a:prstGeom prst="rect">
            <a:avLst/>
          </a:prstGeom>
        </p:spPr>
      </p:pic>
      <p:sp>
        <p:nvSpPr>
          <p:cNvPr id="7" name="Rectangle 6"/>
          <p:cNvSpPr/>
          <p:nvPr/>
        </p:nvSpPr>
        <p:spPr>
          <a:xfrm>
            <a:off x="8659772" y="6583978"/>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8" name="TextBox 7"/>
          <p:cNvSpPr txBox="1"/>
          <p:nvPr/>
        </p:nvSpPr>
        <p:spPr>
          <a:xfrm>
            <a:off x="723054" y="6477000"/>
            <a:ext cx="7973935" cy="400110"/>
          </a:xfrm>
          <a:prstGeom prst="rect">
            <a:avLst/>
          </a:prstGeom>
          <a:noFill/>
        </p:spPr>
        <p:txBody>
          <a:bodyPr wrap="none" rtlCol="0">
            <a:normAutofit fontScale="92500" lnSpcReduction="10000"/>
          </a:bodyPr>
          <a:lstStyle/>
          <a:p>
            <a:pPr algn="r"/>
            <a:r>
              <a:rPr lang="en-US" sz="1200" b="1" dirty="0" smtClean="0">
                <a:latin typeface="Segoe UI" pitchFamily="34" charset="0"/>
                <a:ea typeface="Segoe UI" pitchFamily="34" charset="0"/>
                <a:cs typeface="Segoe UI" pitchFamily="34" charset="0"/>
              </a:rPr>
              <a:t>Survey of Filipino Migrant </a:t>
            </a:r>
            <a:r>
              <a:rPr lang="en-US" sz="1200" b="1" dirty="0" smtClean="0">
                <a:solidFill>
                  <a:schemeClr val="tx2">
                    <a:lumMod val="50000"/>
                  </a:schemeClr>
                </a:solidFill>
                <a:latin typeface="Segoe UI" pitchFamily="34" charset="0"/>
                <a:ea typeface="Segoe UI" pitchFamily="34" charset="0"/>
                <a:cs typeface="Segoe UI" pitchFamily="34" charset="0"/>
              </a:rPr>
              <a:t>Worker Returnees from Qatar</a:t>
            </a:r>
          </a:p>
          <a:p>
            <a:pPr algn="r"/>
            <a:r>
              <a:rPr lang="en-US" sz="1200" b="1" dirty="0" smtClean="0">
                <a:solidFill>
                  <a:schemeClr val="accent1">
                    <a:lumMod val="75000"/>
                  </a:schemeClr>
                </a:solidFill>
                <a:latin typeface="Segoe UI" pitchFamily="34" charset="0"/>
                <a:ea typeface="Segoe UI" pitchFamily="34" charset="0"/>
                <a:cs typeface="Segoe UI" pitchFamily="34" charset="0"/>
              </a:rPr>
              <a:t>Philippine Country Report</a:t>
            </a:r>
            <a:endParaRPr lang="en-US" sz="1200" b="1" dirty="0">
              <a:solidFill>
                <a:schemeClr val="tx1">
                  <a:lumMod val="75000"/>
                  <a:lumOff val="25000"/>
                </a:schemeClr>
              </a:solidFill>
            </a:endParaRPr>
          </a:p>
        </p:txBody>
      </p:sp>
      <p:sp>
        <p:nvSpPr>
          <p:cNvPr id="3" name="Content Placeholder 2"/>
          <p:cNvSpPr>
            <a:spLocks noGrp="1"/>
          </p:cNvSpPr>
          <p:nvPr>
            <p:ph idx="1"/>
          </p:nvPr>
        </p:nvSpPr>
        <p:spPr/>
        <p:txBody>
          <a:bodyPr/>
          <a:lstStyle/>
          <a:p>
            <a:endParaRPr lang="en-PH"/>
          </a:p>
        </p:txBody>
      </p:sp>
      <p:graphicFrame>
        <p:nvGraphicFramePr>
          <p:cNvPr id="9" name="Chart 8"/>
          <p:cNvGraphicFramePr/>
          <p:nvPr>
            <p:extLst>
              <p:ext uri="{D42A27DB-BD31-4B8C-83A1-F6EECF244321}">
                <p14:modId xmlns:p14="http://schemas.microsoft.com/office/powerpoint/2010/main" val="542748920"/>
              </p:ext>
            </p:extLst>
          </p:nvPr>
        </p:nvGraphicFramePr>
        <p:xfrm>
          <a:off x="457200" y="1628615"/>
          <a:ext cx="8202572" cy="44550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5490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solidFill>
            <a:schemeClr val="accent4">
              <a:lumMod val="75000"/>
            </a:schemeClr>
          </a:solidFill>
          <a:ln>
            <a:noFill/>
          </a:ln>
        </p:spPr>
        <p:txBody>
          <a:bodyPr rtlCol="0">
            <a:normAutofit fontScale="90000"/>
          </a:bodyPr>
          <a:lstStyle/>
          <a:p>
            <a:pPr eaLnBrk="1" fontAlgn="auto" hangingPunct="1">
              <a:spcAft>
                <a:spcPts val="0"/>
              </a:spcAft>
              <a:defRPr/>
            </a:pPr>
            <a:r>
              <a:rPr lang="en-US" sz="4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Labor Migration Flow</a:t>
            </a:r>
            <a:r>
              <a:rPr lang="en-US" sz="3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r>
            <a:br>
              <a:rPr lang="en-US" sz="3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sz="27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Destination of low-skilled workers (new hires), CY 2013</a:t>
            </a:r>
            <a:endParaRPr lang="en-US" sz="27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3316" name="TextBox 7"/>
          <p:cNvSpPr txBox="1">
            <a:spLocks noChangeArrowheads="1"/>
          </p:cNvSpPr>
          <p:nvPr/>
        </p:nvSpPr>
        <p:spPr bwMode="auto">
          <a:xfrm>
            <a:off x="6614019" y="5867400"/>
            <a:ext cx="204575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PH" altLang="en-US" sz="1050" dirty="0">
                <a:latin typeface="Segoe UI" panose="020B0502040204020203" pitchFamily="34" charset="0"/>
                <a:ea typeface="Segoe UI" panose="020B0502040204020203" pitchFamily="34" charset="0"/>
                <a:cs typeface="Segoe UI" panose="020B0502040204020203" pitchFamily="34" charset="0"/>
              </a:rPr>
              <a:t>Period covered: 2009-Oct. 2014</a:t>
            </a:r>
          </a:p>
        </p:txBody>
      </p:sp>
      <p:sp>
        <p:nvSpPr>
          <p:cNvPr id="9" name="Rounded Rectangle 8"/>
          <p:cNvSpPr/>
          <p:nvPr/>
        </p:nvSpPr>
        <p:spPr>
          <a:xfrm>
            <a:off x="6172200" y="4572000"/>
            <a:ext cx="1905000" cy="45720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PH" dirty="0"/>
              <a:t>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265425"/>
            <a:ext cx="1409390" cy="495300"/>
          </a:xfrm>
          <a:prstGeom prst="rect">
            <a:avLst/>
          </a:prstGeom>
        </p:spPr>
      </p:pic>
      <p:sp>
        <p:nvSpPr>
          <p:cNvPr id="10" name="Rectangle 9"/>
          <p:cNvSpPr/>
          <p:nvPr/>
        </p:nvSpPr>
        <p:spPr>
          <a:xfrm>
            <a:off x="8659772" y="6583978"/>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11" name="TextBox 10"/>
          <p:cNvSpPr txBox="1"/>
          <p:nvPr/>
        </p:nvSpPr>
        <p:spPr>
          <a:xfrm>
            <a:off x="723054" y="6477000"/>
            <a:ext cx="7973935" cy="400110"/>
          </a:xfrm>
          <a:prstGeom prst="rect">
            <a:avLst/>
          </a:prstGeom>
          <a:noFill/>
        </p:spPr>
        <p:txBody>
          <a:bodyPr wrap="none" rtlCol="0">
            <a:normAutofit fontScale="92500" lnSpcReduction="10000"/>
          </a:bodyPr>
          <a:lstStyle/>
          <a:p>
            <a:pPr algn="r"/>
            <a:r>
              <a:rPr lang="en-US" sz="1200" b="1" dirty="0" smtClean="0">
                <a:latin typeface="Segoe UI" pitchFamily="34" charset="0"/>
                <a:ea typeface="Segoe UI" pitchFamily="34" charset="0"/>
                <a:cs typeface="Segoe UI" pitchFamily="34" charset="0"/>
              </a:rPr>
              <a:t>Survey of Filipino Migrant </a:t>
            </a:r>
            <a:r>
              <a:rPr lang="en-US" sz="1200" b="1" dirty="0" smtClean="0">
                <a:solidFill>
                  <a:schemeClr val="tx2">
                    <a:lumMod val="50000"/>
                  </a:schemeClr>
                </a:solidFill>
                <a:latin typeface="Segoe UI" pitchFamily="34" charset="0"/>
                <a:ea typeface="Segoe UI" pitchFamily="34" charset="0"/>
                <a:cs typeface="Segoe UI" pitchFamily="34" charset="0"/>
              </a:rPr>
              <a:t>Worker Returnees from Qatar</a:t>
            </a:r>
          </a:p>
          <a:p>
            <a:pPr algn="r"/>
            <a:r>
              <a:rPr lang="en-US" sz="1200" b="1" dirty="0" smtClean="0">
                <a:solidFill>
                  <a:schemeClr val="accent1">
                    <a:lumMod val="75000"/>
                  </a:schemeClr>
                </a:solidFill>
                <a:latin typeface="Segoe UI" pitchFamily="34" charset="0"/>
                <a:ea typeface="Segoe UI" pitchFamily="34" charset="0"/>
                <a:cs typeface="Segoe UI" pitchFamily="34" charset="0"/>
              </a:rPr>
              <a:t>Philippine Country Report</a:t>
            </a:r>
            <a:endParaRPr lang="en-US" sz="1200" b="1" dirty="0">
              <a:solidFill>
                <a:schemeClr val="tx1">
                  <a:lumMod val="75000"/>
                  <a:lumOff val="25000"/>
                </a:schemeClr>
              </a:solidFill>
            </a:endParaRPr>
          </a:p>
        </p:txBody>
      </p:sp>
      <p:sp>
        <p:nvSpPr>
          <p:cNvPr id="2" name="Content Placeholder 1"/>
          <p:cNvSpPr>
            <a:spLocks noGrp="1"/>
          </p:cNvSpPr>
          <p:nvPr>
            <p:ph idx="1"/>
          </p:nvPr>
        </p:nvSpPr>
        <p:spPr/>
        <p:txBody>
          <a:bodyPr/>
          <a:lstStyle/>
          <a:p>
            <a:endParaRPr lang="en-PH"/>
          </a:p>
        </p:txBody>
      </p:sp>
      <p:graphicFrame>
        <p:nvGraphicFramePr>
          <p:cNvPr id="12" name="Chart 11"/>
          <p:cNvGraphicFramePr>
            <a:graphicFrameLocks/>
          </p:cNvGraphicFramePr>
          <p:nvPr>
            <p:extLst>
              <p:ext uri="{D42A27DB-BD31-4B8C-83A1-F6EECF244321}">
                <p14:modId xmlns:p14="http://schemas.microsoft.com/office/powerpoint/2010/main" val="4130606620"/>
              </p:ext>
            </p:extLst>
          </p:nvPr>
        </p:nvGraphicFramePr>
        <p:xfrm>
          <a:off x="304800" y="1600200"/>
          <a:ext cx="8962745" cy="44840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47568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solidFill>
            <a:schemeClr val="accent4">
              <a:lumMod val="75000"/>
            </a:schemeClr>
          </a:solidFill>
          <a:ln>
            <a:noFill/>
          </a:ln>
        </p:spPr>
        <p:txBody>
          <a:bodyPr rtlCol="0">
            <a:normAutofit fontScale="90000"/>
          </a:bodyPr>
          <a:lstStyle/>
          <a:p>
            <a:pPr eaLnBrk="1" fontAlgn="auto" hangingPunct="1">
              <a:spcAft>
                <a:spcPts val="0"/>
              </a:spcAft>
              <a:defRPr/>
            </a:pPr>
            <a:r>
              <a:rPr lang="en-US" sz="4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Labor Migration Flow</a:t>
            </a:r>
            <a:r>
              <a:rPr lang="en-US" sz="3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r>
            <a:br>
              <a:rPr lang="en-US" sz="3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sz="2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Estimated number of Overseas Filipinos in Qatar, </a:t>
            </a:r>
            <a:br>
              <a:rPr lang="en-US" sz="2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sz="2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January-June 2014</a:t>
            </a:r>
            <a:endParaRPr lang="en-US" sz="2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Rounded Rectangle 8"/>
          <p:cNvSpPr/>
          <p:nvPr/>
        </p:nvSpPr>
        <p:spPr>
          <a:xfrm>
            <a:off x="6172200" y="4572000"/>
            <a:ext cx="1905000" cy="45720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PH" dirty="0"/>
              <a:t>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265425"/>
            <a:ext cx="1409390" cy="495300"/>
          </a:xfrm>
          <a:prstGeom prst="rect">
            <a:avLst/>
          </a:prstGeom>
        </p:spPr>
      </p:pic>
      <p:sp>
        <p:nvSpPr>
          <p:cNvPr id="10" name="Rectangle 9"/>
          <p:cNvSpPr/>
          <p:nvPr/>
        </p:nvSpPr>
        <p:spPr>
          <a:xfrm>
            <a:off x="8659772" y="6583978"/>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11" name="TextBox 10"/>
          <p:cNvSpPr txBox="1"/>
          <p:nvPr/>
        </p:nvSpPr>
        <p:spPr>
          <a:xfrm>
            <a:off x="723054" y="6477000"/>
            <a:ext cx="7973935" cy="400110"/>
          </a:xfrm>
          <a:prstGeom prst="rect">
            <a:avLst/>
          </a:prstGeom>
          <a:noFill/>
        </p:spPr>
        <p:txBody>
          <a:bodyPr wrap="none" rtlCol="0">
            <a:normAutofit fontScale="92500" lnSpcReduction="10000"/>
          </a:bodyPr>
          <a:lstStyle/>
          <a:p>
            <a:pPr algn="r"/>
            <a:r>
              <a:rPr lang="en-US" sz="1200" b="1" dirty="0" smtClean="0">
                <a:latin typeface="Segoe UI" pitchFamily="34" charset="0"/>
                <a:ea typeface="Segoe UI" pitchFamily="34" charset="0"/>
                <a:cs typeface="Segoe UI" pitchFamily="34" charset="0"/>
              </a:rPr>
              <a:t>Survey of Filipino Migrant </a:t>
            </a:r>
            <a:r>
              <a:rPr lang="en-US" sz="1200" b="1" dirty="0" smtClean="0">
                <a:solidFill>
                  <a:schemeClr val="tx2">
                    <a:lumMod val="50000"/>
                  </a:schemeClr>
                </a:solidFill>
                <a:latin typeface="Segoe UI" pitchFamily="34" charset="0"/>
                <a:ea typeface="Segoe UI" pitchFamily="34" charset="0"/>
                <a:cs typeface="Segoe UI" pitchFamily="34" charset="0"/>
              </a:rPr>
              <a:t>Worker Returnees from Qatar</a:t>
            </a:r>
          </a:p>
          <a:p>
            <a:pPr algn="r"/>
            <a:r>
              <a:rPr lang="en-US" sz="1200" b="1" dirty="0" smtClean="0">
                <a:solidFill>
                  <a:schemeClr val="accent1">
                    <a:lumMod val="75000"/>
                  </a:schemeClr>
                </a:solidFill>
                <a:latin typeface="Segoe UI" pitchFamily="34" charset="0"/>
                <a:ea typeface="Segoe UI" pitchFamily="34" charset="0"/>
                <a:cs typeface="Segoe UI" pitchFamily="34" charset="0"/>
              </a:rPr>
              <a:t>Philippine Country Report</a:t>
            </a:r>
            <a:endParaRPr lang="en-US" sz="1200" b="1" dirty="0">
              <a:solidFill>
                <a:schemeClr val="tx1">
                  <a:lumMod val="75000"/>
                  <a:lumOff val="25000"/>
                </a:schemeClr>
              </a:solidFill>
            </a:endParaRPr>
          </a:p>
        </p:txBody>
      </p:sp>
      <p:graphicFrame>
        <p:nvGraphicFramePr>
          <p:cNvPr id="12" name="Chart 11"/>
          <p:cNvGraphicFramePr/>
          <p:nvPr>
            <p:extLst>
              <p:ext uri="{D42A27DB-BD31-4B8C-83A1-F6EECF244321}">
                <p14:modId xmlns:p14="http://schemas.microsoft.com/office/powerpoint/2010/main" val="2758912308"/>
              </p:ext>
            </p:extLst>
          </p:nvPr>
        </p:nvGraphicFramePr>
        <p:xfrm>
          <a:off x="512618" y="1542008"/>
          <a:ext cx="7924799" cy="42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39641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5503</TotalTime>
  <Words>4211</Words>
  <Application>Microsoft Office PowerPoint</Application>
  <PresentationFormat>On-screen Show (4:3)</PresentationFormat>
  <Paragraphs>680</Paragraphs>
  <Slides>46</Slides>
  <Notes>46</Notes>
  <HiddenSlides>5</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5" baseType="lpstr">
      <vt:lpstr>Arial</vt:lpstr>
      <vt:lpstr>Arial Narrow</vt:lpstr>
      <vt:lpstr>Calibri</vt:lpstr>
      <vt:lpstr>Century Gothic</vt:lpstr>
      <vt:lpstr>Segoe UI</vt:lpstr>
      <vt:lpstr>Tahoma</vt:lpstr>
      <vt:lpstr>Wingdings</vt:lpstr>
      <vt:lpstr>Office Theme</vt:lpstr>
      <vt:lpstr>Chart</vt:lpstr>
      <vt:lpstr>Workshop on Migration Cost Survey</vt:lpstr>
      <vt:lpstr>The PHILIPPINE LABOR MIGRATION MANAGEMENT SYSTEM</vt:lpstr>
      <vt:lpstr>The PHILIPPINE  FULL CYCLE MIGRATION MANAGEMENT SYSTEM</vt:lpstr>
      <vt:lpstr> Labor Migration Flow</vt:lpstr>
      <vt:lpstr> Labor Migration Flow  Deployment Trend, 2009-Oct. 2014</vt:lpstr>
      <vt:lpstr> Labor Migration Flow</vt:lpstr>
      <vt:lpstr> Labor Migration Flow Top Destination Countries of OFWs, 2009- Oct. 2014</vt:lpstr>
      <vt:lpstr> Labor Migration Flow Destination of low-skilled workers (new hires), CY 2013</vt:lpstr>
      <vt:lpstr> Labor Migration Flow Estimated number of Overseas Filipinos in Qatar,  January-June 2014</vt:lpstr>
      <vt:lpstr> Labor Migration Flow Annual Deployment to Qatar</vt:lpstr>
      <vt:lpstr> Labor Migration Flow Deployment statistics by skills (new hires) to Qatar,  CY 2014</vt:lpstr>
      <vt:lpstr> Labor Migration Flow Top Destination Countries of HSWs, 2009-Oct 2014</vt:lpstr>
      <vt:lpstr>Labor Migration Impact</vt:lpstr>
      <vt:lpstr>Labor Migration Impact</vt:lpstr>
      <vt:lpstr>Migration Policies</vt:lpstr>
      <vt:lpstr>Migration Policies</vt:lpstr>
      <vt:lpstr>Migration Policies</vt:lpstr>
      <vt:lpstr>Migration Policies</vt:lpstr>
      <vt:lpstr>Migration Policies</vt:lpstr>
      <vt:lpstr>Migration Policies</vt:lpstr>
      <vt:lpstr>PowerPoint Presentation</vt:lpstr>
      <vt:lpstr>Overview</vt:lpstr>
      <vt:lpstr>Objective</vt:lpstr>
      <vt:lpstr>PowerPoint Presentation</vt:lpstr>
      <vt:lpstr>Method and Design</vt:lpstr>
      <vt:lpstr>Opportunities and Risks</vt:lpstr>
      <vt:lpstr>Instrument</vt:lpstr>
      <vt:lpstr>Sampling and Respondents</vt:lpstr>
      <vt:lpstr>Sampling and Respondents</vt:lpstr>
      <vt:lpstr>Sampling and Respondents</vt:lpstr>
      <vt:lpstr>Sampling and Respondents</vt:lpstr>
      <vt:lpstr>Sampling and Respondents</vt:lpstr>
      <vt:lpstr>Regional Selection</vt:lpstr>
      <vt:lpstr>PowerPoint Presentation</vt:lpstr>
      <vt:lpstr>PowerPoint Presentation</vt:lpstr>
      <vt:lpstr>BMC Regional Selection</vt:lpstr>
      <vt:lpstr>Screening Procedure</vt:lpstr>
      <vt:lpstr>Procedure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Rookie</dc:creator>
  <cp:lastModifiedBy>Soonhwa Yi</cp:lastModifiedBy>
  <cp:revision>340</cp:revision>
  <cp:lastPrinted>2015-05-08T00:14:12Z</cp:lastPrinted>
  <dcterms:created xsi:type="dcterms:W3CDTF">2015-01-27T07:07:22Z</dcterms:created>
  <dcterms:modified xsi:type="dcterms:W3CDTF">2015-11-18T15:55:57Z</dcterms:modified>
</cp:coreProperties>
</file>